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5" r:id="rId2"/>
    <p:sldId id="268" r:id="rId3"/>
    <p:sldId id="272" r:id="rId4"/>
    <p:sldId id="266" r:id="rId5"/>
    <p:sldId id="271" r:id="rId6"/>
    <p:sldId id="274" r:id="rId7"/>
    <p:sldId id="267" r:id="rId8"/>
    <p:sldId id="276" r:id="rId9"/>
    <p:sldId id="270" r:id="rId10"/>
    <p:sldId id="275" r:id="rId11"/>
    <p:sldId id="279" r:id="rId12"/>
    <p:sldId id="280" r:id="rId13"/>
    <p:sldId id="278" r:id="rId14"/>
    <p:sldId id="277" r:id="rId15"/>
    <p:sldId id="281" r:id="rId16"/>
    <p:sldId id="26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33"/>
    <p:restoredTop sz="94556"/>
  </p:normalViewPr>
  <p:slideViewPr>
    <p:cSldViewPr snapToGrid="0">
      <p:cViewPr varScale="1">
        <p:scale>
          <a:sx n="112" d="100"/>
          <a:sy n="112" d="100"/>
        </p:scale>
        <p:origin x="20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56DF1-DABC-1D46-85CC-1CE57BA70563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CCF6E-A254-534A-AF2A-A8C08DFC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A2EC5-4F5A-FE63-C2C9-6DA417DA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05FE2-2075-1747-C022-A60333148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53BFD-172B-3B8B-DF9F-6BDA78266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46DBE-B827-B229-3A44-2616C5CDD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8A1B-C0C3-1D28-20F0-CC8F35D61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4FCE5-7002-881E-45D5-90CA28BEF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D025E-C121-D22A-8814-6CE052510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68E61-D5A2-559D-AC0D-FF22E5898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CCF6E-A254-534A-AF2A-A8C08DFC8C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4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CCF6E-A254-534A-AF2A-A8C08DFC8C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B4630-2453-8C28-ED7D-890C93AD8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407F0-1F0D-CA8E-28C1-FA81EF181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73EA2-CFD2-B831-622C-B1078FD44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6180C-5A73-9433-7D0D-6F6BFCD17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CCF6E-A254-534A-AF2A-A8C08DFC8C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83DA-F4F6-4505-8734-C7BB36AF9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942C4-BEF5-6216-C94A-8C808A000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0389-3C8C-D209-5BDE-2A878D5E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AB385-00CE-F74B-8B80-129BE0A3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FFA67-D644-CE8F-F9A7-96B0C8B0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3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722D-E85A-0D70-2563-687E9137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F5B7B-CD2B-CE2A-8525-B38A58D62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5CD8-C6B5-EEC9-A303-37DCF564A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3FFF3-9DB5-22B6-A352-70E3FE18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B108B-2062-2A75-B14F-23CE8567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E07B8-6851-A4F9-536F-C9DABC333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A930B-6E8E-6136-2195-0DD6E2C89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4016-AC02-475E-A78B-A3D8484C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F543D-C606-CDEC-953A-8CE50F24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CEA1A-776C-4B91-1D2F-78D312B8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3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67A6-0208-C085-5DD4-C02C8D62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50BEB-FAF9-DD0B-A88F-FEDA213B2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103B7-4254-B763-7427-5A16913F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B97DB-CB55-62E4-9CBE-3C7B4D80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82C83-EBFC-03AF-9BAA-88FCD808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BBF8-9A3F-916E-90B6-E48302BF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0A2B-C90F-3246-BC01-5D253FF4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3D638-184A-1CDE-08F8-B30E0BA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2876C-1BB3-E0FD-8C03-FFEFADAE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14E7F-93A4-F2C6-5EFB-182166CB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307-9770-79DB-DBBD-AC5F6681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7539A-6E87-2945-318C-8E64FC9C3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FFDF1-A5F8-82D9-769C-05703DD29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73A63-C0B6-3780-88CD-4F3E05FC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4E7EF-7AB7-3AE4-3415-06D16DB6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1076-FC7A-EA13-8C1F-FCF0686B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3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BDB0-05AB-084D-F046-9BAB6F80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5A2D1-581D-F80E-8065-5906AA3C7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BB5AB-5CF5-EFAB-DE33-E23F03BEB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C503E-2D4B-C133-5151-7B9B4B059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4BFA6-B553-6A0B-E841-6A2B72BB2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8C69A-15CD-9FD3-459F-F8F68A34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C4F82-4566-8C88-4126-C1C98E0D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CD937-1781-5BBE-2CC5-E825BF3A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8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5FB6-6A14-D855-69C6-4570D935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E03CE-C44A-F120-C412-2C79577E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92ADE-F2CC-E3CE-F5C3-0C9FCA5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10BFF-B97B-F2B7-576C-271D8B90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6591C-C52B-AB5B-8ABA-3740EED8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E8EDD-8598-3F45-024C-D08C495F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8AF2D-7ECD-E173-6289-CC95D70A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9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A622-C311-0E94-3FDC-7E174C3A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2B2B-EEF3-821B-EB02-AD8B3EAF3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FABA0-E268-5D7C-FA54-30A436EF5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2EE9-F064-A266-3BBB-2A9E14FB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29D58-DC3F-F1EA-140B-0602B5EA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305A-62F1-4086-B062-C02D9E54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5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F0F3-B062-EBBB-66AF-26BF7126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F60D8-9F4C-1FBE-9C5E-B56BE161E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DD023-1E17-73E1-764B-989B418C3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3E7BF-4014-0F63-1B98-0B7E8A9B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06FFE-997A-398F-3CEC-452E0C3E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D55E5-5584-5F34-A82A-44ED6281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2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C8974-C337-EE3C-0CBB-B17D63C6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A8C08-4A00-F255-C20D-65ADBBB4E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EB0D-9F96-67A5-7D74-5CF7E298B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D19D44-5C0F-D742-A543-D92DB857BB8A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F96DA-B299-1E3A-71E7-CE41652B0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822F-31AB-ED80-B43E-F4A895B49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FB7008-9A18-B44A-8ED3-DE9C4093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1483A-5490-203F-D54D-8076900D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0FBF79A6-031B-09AD-78D2-433D0874D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50" y="324779"/>
            <a:ext cx="100660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Overview of PAL LTER, Management and Structure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889C753-6D7A-50D1-2A71-EF1A8991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3287" y="482879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70063-2AA6-C22E-3EA6-D1C2883E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5" y="4972490"/>
            <a:ext cx="1817850" cy="1828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4D39EC2-E01A-3456-777B-7CBF00FE0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0273" y="3429000"/>
            <a:ext cx="3566859" cy="12398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Palmer LTER </a:t>
            </a:r>
          </a:p>
          <a:p>
            <a:r>
              <a:rPr lang="en-US" dirty="0">
                <a:solidFill>
                  <a:schemeClr val="tx1"/>
                </a:solidFill>
              </a:rPr>
              <a:t>Mid-Term Review </a:t>
            </a:r>
          </a:p>
          <a:p>
            <a:r>
              <a:rPr lang="en-US" dirty="0">
                <a:solidFill>
                  <a:schemeClr val="tx1"/>
                </a:solidFill>
              </a:rPr>
              <a:t>2024</a:t>
            </a:r>
          </a:p>
        </p:txBody>
      </p:sp>
      <p:pic>
        <p:nvPicPr>
          <p:cNvPr id="9" name="Picture 8" descr="Icebergs in the water with a boat in the background&#10;&#10;Description automatically generated">
            <a:extLst>
              <a:ext uri="{FF2B5EF4-FFF2-40B4-BE49-F238E27FC236}">
                <a16:creationId xmlns:a16="http://schemas.microsoft.com/office/drawing/2014/main" id="{88EA0F4E-FA7B-DFD5-BCB9-93C71A905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832" y="1908077"/>
            <a:ext cx="5681455" cy="36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0BF4DA-82C2-E099-3955-3A47988F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" t="67" r="514" b="414"/>
          <a:stretch/>
        </p:blipFill>
        <p:spPr>
          <a:xfrm>
            <a:off x="1442341" y="785206"/>
            <a:ext cx="9307315" cy="5538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9F8F06-F2B3-A905-A1CF-61F28BF7F1C6}"/>
              </a:ext>
            </a:extLst>
          </p:cNvPr>
          <p:cNvSpPr txBox="1"/>
          <p:nvPr/>
        </p:nvSpPr>
        <p:spPr>
          <a:xfrm>
            <a:off x="3623912" y="200431"/>
            <a:ext cx="494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Shifts in Spatial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87130-E156-D6F3-09F9-A7D270F9C98A}"/>
              </a:ext>
            </a:extLst>
          </p:cNvPr>
          <p:cNvSpPr txBox="1"/>
          <p:nvPr/>
        </p:nvSpPr>
        <p:spPr>
          <a:xfrm>
            <a:off x="9884980" y="6425604"/>
            <a:ext cx="21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Conroy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02607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A81E08-8755-4A55-103C-F906546863FF}"/>
              </a:ext>
            </a:extLst>
          </p:cNvPr>
          <p:cNvSpPr txBox="1"/>
          <p:nvPr/>
        </p:nvSpPr>
        <p:spPr>
          <a:xfrm>
            <a:off x="2187155" y="81323"/>
            <a:ext cx="862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Changing survey design and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3E139-1FD6-82E5-FA5B-C7FF81C688B5}"/>
              </a:ext>
            </a:extLst>
          </p:cNvPr>
          <p:cNvSpPr txBox="1"/>
          <p:nvPr/>
        </p:nvSpPr>
        <p:spPr>
          <a:xfrm>
            <a:off x="2080290" y="785258"/>
            <a:ext cx="872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ea typeface="Helvetica Neue" panose="02000503000000020004" pitchFamily="2" charset="0"/>
                <a:cs typeface="Helvetica Neue" panose="02000503000000020004" pitchFamily="2" charset="0"/>
              </a:rPr>
              <a:t>Annual standard errors from Bayesian generalized linear models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063C5B-2FA4-F732-5DA7-B28EBF33FB32}"/>
              </a:ext>
            </a:extLst>
          </p:cNvPr>
          <p:cNvGrpSpPr/>
          <p:nvPr/>
        </p:nvGrpSpPr>
        <p:grpSpPr>
          <a:xfrm>
            <a:off x="2001890" y="2496944"/>
            <a:ext cx="8220303" cy="3929925"/>
            <a:chOff x="491846" y="2260299"/>
            <a:chExt cx="8220303" cy="39299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A59623-D10B-B7F8-80D7-013189B8C080}"/>
                </a:ext>
              </a:extLst>
            </p:cNvPr>
            <p:cNvGrpSpPr/>
            <p:nvPr/>
          </p:nvGrpSpPr>
          <p:grpSpPr>
            <a:xfrm>
              <a:off x="491846" y="2260299"/>
              <a:ext cx="8208727" cy="3918029"/>
              <a:chOff x="376098" y="2295020"/>
              <a:chExt cx="8208727" cy="391802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BE3C414-5EAE-5A90-85D5-C65728BBEC49}"/>
                  </a:ext>
                </a:extLst>
              </p:cNvPr>
              <p:cNvSpPr/>
              <p:nvPr/>
            </p:nvSpPr>
            <p:spPr>
              <a:xfrm>
                <a:off x="376098" y="2295021"/>
                <a:ext cx="8208727" cy="39180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CF32828-6FC9-1225-1677-C8C4D0D952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5073" y="2295020"/>
                <a:ext cx="8189752" cy="3624497"/>
                <a:chOff x="289979" y="835262"/>
                <a:chExt cx="9548727" cy="422593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7FAA0A5-8FD2-896E-22FE-62E9EE12D3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/>
              </p:blipFill>
              <p:spPr>
                <a:xfrm>
                  <a:off x="289979" y="901291"/>
                  <a:ext cx="3768436" cy="3661637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7EC6A41-6F48-8A06-2536-38A59DF5FF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3801661" y="835262"/>
                  <a:ext cx="6037045" cy="42259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CD48319-926B-C3A4-172C-A4560283BA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22603" y="5478240"/>
              <a:ext cx="1489546" cy="711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14 Winter | Adrian's Blog | Page 2">
              <a:extLst>
                <a:ext uri="{FF2B5EF4-FFF2-40B4-BE49-F238E27FC236}">
                  <a16:creationId xmlns:a16="http://schemas.microsoft.com/office/drawing/2014/main" id="{9319C431-11E4-8B41-7A04-C724ECA1B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895" y="5401816"/>
              <a:ext cx="802134" cy="78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82F815-8BF0-7F10-3EA6-FA11290373E1}"/>
              </a:ext>
            </a:extLst>
          </p:cNvPr>
          <p:cNvSpPr txBox="1"/>
          <p:nvPr/>
        </p:nvSpPr>
        <p:spPr>
          <a:xfrm>
            <a:off x="2073489" y="1385851"/>
            <a:ext cx="3585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Uncertainty</a:t>
            </a:r>
          </a:p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increased 47%</a:t>
            </a:r>
          </a:p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(in log space)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C6890-CFCD-A934-FE6C-718B53842E29}"/>
              </a:ext>
            </a:extLst>
          </p:cNvPr>
          <p:cNvSpPr txBox="1"/>
          <p:nvPr/>
        </p:nvSpPr>
        <p:spPr>
          <a:xfrm>
            <a:off x="5132358" y="1385919"/>
            <a:ext cx="2611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For widespread</a:t>
            </a:r>
          </a:p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taxa, sample size dominates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0AF99B-4AAE-6A43-4365-2F1FD879D768}"/>
              </a:ext>
            </a:extLst>
          </p:cNvPr>
          <p:cNvSpPr txBox="1"/>
          <p:nvPr/>
        </p:nvSpPr>
        <p:spPr>
          <a:xfrm>
            <a:off x="7602133" y="1385851"/>
            <a:ext cx="27428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For patchy taxa,</a:t>
            </a:r>
          </a:p>
          <a:p>
            <a:pPr algn="ctr"/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annual abundance dominates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2222A-C120-F809-EC8A-D7C3E83CCD2D}"/>
              </a:ext>
            </a:extLst>
          </p:cNvPr>
          <p:cNvSpPr txBox="1"/>
          <p:nvPr/>
        </p:nvSpPr>
        <p:spPr>
          <a:xfrm>
            <a:off x="10017559" y="6451354"/>
            <a:ext cx="21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Conroy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4271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E3EB56-184D-47F5-F15D-88CA5FCC7FDC}"/>
              </a:ext>
            </a:extLst>
          </p:cNvPr>
          <p:cNvSpPr txBox="1"/>
          <p:nvPr/>
        </p:nvSpPr>
        <p:spPr>
          <a:xfrm>
            <a:off x="1609639" y="129450"/>
            <a:ext cx="1011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Impact of COVID and shifts in the schedule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F5886-B16B-11F0-7416-F84AD80F8481}"/>
              </a:ext>
            </a:extLst>
          </p:cNvPr>
          <p:cNvSpPr/>
          <p:nvPr/>
        </p:nvSpPr>
        <p:spPr>
          <a:xfrm>
            <a:off x="301185" y="669599"/>
            <a:ext cx="114255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Trained empirical models using 26 years of data (1993-2018)</a:t>
            </a:r>
          </a:p>
          <a:p>
            <a:pPr algn="ctr" defTabSz="685800">
              <a:defRPr/>
            </a:pP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685800">
              <a:defRPr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Leave-one-year-out 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  <a:r>
              <a:rPr lang="en-US" sz="2400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= 0.28-0.56 for 5 zooplankton groups</a:t>
            </a:r>
          </a:p>
          <a:p>
            <a:pPr algn="ctr" defTabSz="685800">
              <a:defRPr/>
            </a:pP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685800">
              <a:defRPr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Models capture 1993-2018 dynamics, performance declined with 4-year forecast reflecting COVID gap AND ice loss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87292-F22C-FD53-F4B8-2F50BE26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72" y="2566738"/>
            <a:ext cx="5359065" cy="42872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46877E-D9BC-929A-0018-E11C6629D9C6}"/>
              </a:ext>
            </a:extLst>
          </p:cNvPr>
          <p:cNvSpPr txBox="1"/>
          <p:nvPr/>
        </p:nvSpPr>
        <p:spPr>
          <a:xfrm>
            <a:off x="9867183" y="6359218"/>
            <a:ext cx="21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Conroy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52497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6CD60F-5715-EB2F-0C7F-90091911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06" r="7326"/>
          <a:stretch/>
        </p:blipFill>
        <p:spPr>
          <a:xfrm>
            <a:off x="930442" y="368966"/>
            <a:ext cx="5935579" cy="4371975"/>
          </a:xfrm>
          <a:prstGeom prst="rect">
            <a:avLst/>
          </a:prstGeom>
        </p:spPr>
      </p:pic>
      <p:pic>
        <p:nvPicPr>
          <p:cNvPr id="7" name="Picture 6" descr="A group of colorful lines&#10;&#10;Description automatically generated with medium confidence">
            <a:extLst>
              <a:ext uri="{FF2B5EF4-FFF2-40B4-BE49-F238E27FC236}">
                <a16:creationId xmlns:a16="http://schemas.microsoft.com/office/drawing/2014/main" id="{34341E77-222D-695E-3018-E3DF644847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05" t="14787" r="14344" b="15130"/>
          <a:stretch/>
        </p:blipFill>
        <p:spPr>
          <a:xfrm>
            <a:off x="2935705" y="4443661"/>
            <a:ext cx="4074696" cy="2316271"/>
          </a:xfrm>
          <a:prstGeom prst="rect">
            <a:avLst/>
          </a:prstGeom>
        </p:spPr>
      </p:pic>
      <p:pic>
        <p:nvPicPr>
          <p:cNvPr id="9" name="Picture 8" descr="A yellow and black rocket&#10;&#10;Description automatically generated">
            <a:extLst>
              <a:ext uri="{FF2B5EF4-FFF2-40B4-BE49-F238E27FC236}">
                <a16:creationId xmlns:a16="http://schemas.microsoft.com/office/drawing/2014/main" id="{5547852F-0228-4CAE-2A2A-DE5534D5B1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13" t="29915" r="30650" b="32680"/>
          <a:stretch/>
        </p:blipFill>
        <p:spPr>
          <a:xfrm>
            <a:off x="208547" y="4907885"/>
            <a:ext cx="2871537" cy="1276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EE3B68-E346-4F63-54E9-68DCFA95D85B}"/>
              </a:ext>
            </a:extLst>
          </p:cNvPr>
          <p:cNvSpPr txBox="1"/>
          <p:nvPr/>
        </p:nvSpPr>
        <p:spPr>
          <a:xfrm>
            <a:off x="654973" y="6261073"/>
            <a:ext cx="197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NOAA - AMLR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CD60C-5CBC-8560-A958-2CF0AE576F3A}"/>
              </a:ext>
            </a:extLst>
          </p:cNvPr>
          <p:cNvSpPr txBox="1"/>
          <p:nvPr/>
        </p:nvSpPr>
        <p:spPr>
          <a:xfrm>
            <a:off x="3449054" y="-32084"/>
            <a:ext cx="6048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Importance of </a:t>
            </a:r>
            <a:r>
              <a:rPr lang="en-US" sz="3200" b="1" i="1" dirty="0"/>
              <a:t>in situ </a:t>
            </a:r>
            <a:r>
              <a:rPr lang="en-US" sz="3200" b="1" dirty="0"/>
              <a:t>GAP filling</a:t>
            </a:r>
          </a:p>
        </p:txBody>
      </p:sp>
      <p:pic>
        <p:nvPicPr>
          <p:cNvPr id="13" name="Picture 12" descr="A map of the arctic&#10;&#10;Description automatically generated">
            <a:extLst>
              <a:ext uri="{FF2B5EF4-FFF2-40B4-BE49-F238E27FC236}">
                <a16:creationId xmlns:a16="http://schemas.microsoft.com/office/drawing/2014/main" id="{FD80C4E1-3385-535B-633F-0E95E5B64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686" y="692836"/>
            <a:ext cx="3352799" cy="2911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C4547B-F1C6-E8A1-A229-0FDB4CF42CF5}"/>
              </a:ext>
            </a:extLst>
          </p:cNvPr>
          <p:cNvSpPr txBox="1"/>
          <p:nvPr/>
        </p:nvSpPr>
        <p:spPr>
          <a:xfrm>
            <a:off x="10134779" y="492781"/>
            <a:ext cx="17845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/>
              <a:t>Work with BAS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963623-4B9A-DA76-144C-271B890D5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292" y="2148371"/>
            <a:ext cx="908582" cy="1339456"/>
          </a:xfrm>
          <a:prstGeom prst="ellipse">
            <a:avLst/>
          </a:prstGeom>
        </p:spPr>
      </p:pic>
      <p:pic>
        <p:nvPicPr>
          <p:cNvPr id="17" name="Picture 16" descr="A diagram of a project&#10;&#10;Description automatically generated with medium confidence">
            <a:extLst>
              <a:ext uri="{FF2B5EF4-FFF2-40B4-BE49-F238E27FC236}">
                <a16:creationId xmlns:a16="http://schemas.microsoft.com/office/drawing/2014/main" id="{99A83163-EFCA-D19E-FF6F-BC3044B28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796" y="4324439"/>
            <a:ext cx="1686493" cy="2194642"/>
          </a:xfrm>
          <a:prstGeom prst="rect">
            <a:avLst/>
          </a:prstGeom>
        </p:spPr>
      </p:pic>
      <p:pic>
        <p:nvPicPr>
          <p:cNvPr id="20" name="Picture 19" descr="A group of men in a boat&#10;&#10;Description automatically generated">
            <a:extLst>
              <a:ext uri="{FF2B5EF4-FFF2-40B4-BE49-F238E27FC236}">
                <a16:creationId xmlns:a16="http://schemas.microsoft.com/office/drawing/2014/main" id="{09DD2DA1-9EAB-76B2-A876-EBA51EE483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668" y="4324439"/>
            <a:ext cx="2643807" cy="19813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F876E0-4C1E-60DC-E231-E22BD3E47C88}"/>
              </a:ext>
            </a:extLst>
          </p:cNvPr>
          <p:cNvSpPr txBox="1"/>
          <p:nvPr/>
        </p:nvSpPr>
        <p:spPr>
          <a:xfrm>
            <a:off x="8875583" y="3803961"/>
            <a:ext cx="1572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Moorings </a:t>
            </a:r>
          </a:p>
        </p:txBody>
      </p:sp>
    </p:spTree>
    <p:extLst>
      <p:ext uri="{BB962C8B-B14F-4D97-AF65-F5344CB8AC3E}">
        <p14:creationId xmlns:p14="http://schemas.microsoft.com/office/powerpoint/2010/main" val="132082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19AF1-CD54-F98A-8A22-6F06C95832FB}"/>
              </a:ext>
            </a:extLst>
          </p:cNvPr>
          <p:cNvSpPr txBox="1"/>
          <p:nvPr/>
        </p:nvSpPr>
        <p:spPr>
          <a:xfrm>
            <a:off x="2261938" y="297148"/>
            <a:ext cx="8694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Complimentary Data to PAL measurements</a:t>
            </a:r>
          </a:p>
        </p:txBody>
      </p:sp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C27536F9-FFC3-C365-B0FC-F27B82BC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3307905"/>
            <a:ext cx="7772400" cy="3550095"/>
          </a:xfrm>
          <a:prstGeom prst="rect">
            <a:avLst/>
          </a:prstGeom>
        </p:spPr>
      </p:pic>
      <p:pic>
        <p:nvPicPr>
          <p:cNvPr id="9" name="Picture 8" descr="A snowy landscape with an island in the water&#10;&#10;Description automatically generated">
            <a:extLst>
              <a:ext uri="{FF2B5EF4-FFF2-40B4-BE49-F238E27FC236}">
                <a16:creationId xmlns:a16="http://schemas.microsoft.com/office/drawing/2014/main" id="{8E98C3D3-3FC9-D4AC-1D56-23393632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099321"/>
            <a:ext cx="3209758" cy="2013483"/>
          </a:xfrm>
          <a:prstGeom prst="rect">
            <a:avLst/>
          </a:prstGeom>
        </p:spPr>
      </p:pic>
      <p:pic>
        <p:nvPicPr>
          <p:cNvPr id="11" name="Picture 10" descr="A graph of a graph showing the temperature of a station&#10;&#10;Description automatically generated with medium confidence">
            <a:extLst>
              <a:ext uri="{FF2B5EF4-FFF2-40B4-BE49-F238E27FC236}">
                <a16:creationId xmlns:a16="http://schemas.microsoft.com/office/drawing/2014/main" id="{2CA105AC-37C1-CC96-2738-69D6F853A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39" y="1277609"/>
            <a:ext cx="4443663" cy="182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472493-1A2B-B1E5-7A9A-9DB5E9ECBF43}"/>
              </a:ext>
            </a:extLst>
          </p:cNvPr>
          <p:cNvSpPr txBox="1"/>
          <p:nvPr/>
        </p:nvSpPr>
        <p:spPr>
          <a:xfrm>
            <a:off x="8983583" y="1771717"/>
            <a:ext cx="2630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Note: Data is collected by </a:t>
            </a:r>
          </a:p>
          <a:p>
            <a:pPr algn="ctr"/>
            <a:r>
              <a:rPr lang="en-US" sz="2400" dirty="0"/>
              <a:t>ASC contractors. Significant </a:t>
            </a:r>
          </a:p>
          <a:p>
            <a:pPr algn="ctr"/>
            <a:r>
              <a:rPr lang="en-US" sz="2400" dirty="0"/>
              <a:t>data QA/QC is required.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5A689-2B92-AAC8-BC82-2A4B44B3DDBC}"/>
              </a:ext>
            </a:extLst>
          </p:cNvPr>
          <p:cNvSpPr txBox="1"/>
          <p:nvPr/>
        </p:nvSpPr>
        <p:spPr>
          <a:xfrm>
            <a:off x="8786426" y="4325335"/>
            <a:ext cx="3116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Discussions underway of</a:t>
            </a:r>
          </a:p>
          <a:p>
            <a:pPr algn="ctr"/>
            <a:r>
              <a:rPr lang="en-US" sz="2400" dirty="0"/>
              <a:t>improving the flow through ocean </a:t>
            </a:r>
          </a:p>
          <a:p>
            <a:pPr algn="ctr"/>
            <a:r>
              <a:rPr lang="en-US" sz="2400" dirty="0"/>
              <a:t>data.</a:t>
            </a:r>
          </a:p>
        </p:txBody>
      </p:sp>
    </p:spTree>
    <p:extLst>
      <p:ext uri="{BB962C8B-B14F-4D97-AF65-F5344CB8AC3E}">
        <p14:creationId xmlns:p14="http://schemas.microsoft.com/office/powerpoint/2010/main" val="83884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3F14E5-4883-CA29-D77B-416BA3D9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514" y="3150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note on weather data integrity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447EB7-F62C-2C5C-317F-EC0D556A3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714" y="1930466"/>
            <a:ext cx="4386225" cy="37731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Substantial changes in methodology</a:t>
            </a:r>
          </a:p>
          <a:p>
            <a:r>
              <a:rPr lang="en-US" dirty="0"/>
              <a:t>Analyses are limited by the quality and consistency of data collection methods, which we are now evaluating</a:t>
            </a:r>
          </a:p>
          <a:p>
            <a:r>
              <a:rPr lang="en-US" dirty="0"/>
              <a:t>No trained weather person stationed at Palmer; no support from AMRC </a:t>
            </a:r>
          </a:p>
          <a:p>
            <a:r>
              <a:rPr lang="en-US" dirty="0"/>
              <a:t>Only recently realized issues as metadata/logs weren’t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2A77-3594-EB13-FD64-31071011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374"/>
          <a:stretch/>
        </p:blipFill>
        <p:spPr>
          <a:xfrm>
            <a:off x="508122" y="1764569"/>
            <a:ext cx="6731000" cy="44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53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71AF0-CB1B-20C0-41F1-2DC58E3B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4E00C-0910-4D2D-8AE7-F3D0A9DF386E}"/>
              </a:ext>
            </a:extLst>
          </p:cNvPr>
          <p:cNvSpPr txBox="1"/>
          <p:nvPr/>
        </p:nvSpPr>
        <p:spPr>
          <a:xfrm>
            <a:off x="2841606" y="120086"/>
            <a:ext cx="6216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Palmer LTER: Team Coordination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546597-4A5B-33B7-935E-65E19EF4DF7D}"/>
              </a:ext>
            </a:extLst>
          </p:cNvPr>
          <p:cNvSpPr/>
          <p:nvPr/>
        </p:nvSpPr>
        <p:spPr>
          <a:xfrm>
            <a:off x="4611754" y="2524537"/>
            <a:ext cx="2418609" cy="1381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A29BC-DF18-12D1-F0F6-182BA0A44269}"/>
              </a:ext>
            </a:extLst>
          </p:cNvPr>
          <p:cNvSpPr/>
          <p:nvPr/>
        </p:nvSpPr>
        <p:spPr>
          <a:xfrm>
            <a:off x="8153389" y="957471"/>
            <a:ext cx="2418609" cy="1381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1A999-201F-C8A6-ED18-D57569AB8B36}"/>
              </a:ext>
            </a:extLst>
          </p:cNvPr>
          <p:cNvSpPr/>
          <p:nvPr/>
        </p:nvSpPr>
        <p:spPr>
          <a:xfrm>
            <a:off x="8153389" y="2700130"/>
            <a:ext cx="2418609" cy="15233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D43121-177B-4A58-C03A-E379E4DEC414}"/>
              </a:ext>
            </a:extLst>
          </p:cNvPr>
          <p:cNvSpPr/>
          <p:nvPr/>
        </p:nvSpPr>
        <p:spPr>
          <a:xfrm>
            <a:off x="8153389" y="4492484"/>
            <a:ext cx="2418609" cy="1381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698E-FCCF-DEAB-5BE5-562C694486EE}"/>
              </a:ext>
            </a:extLst>
          </p:cNvPr>
          <p:cNvSpPr txBox="1"/>
          <p:nvPr/>
        </p:nvSpPr>
        <p:spPr>
          <a:xfrm>
            <a:off x="6894616" y="5955769"/>
            <a:ext cx="511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Open Monthly Science Call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(Calls complemented w/ Annual Team Meeting)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5F6F8-FCDD-B464-DAEF-AC420513E3B6}"/>
              </a:ext>
            </a:extLst>
          </p:cNvPr>
          <p:cNvSpPr txBox="1"/>
          <p:nvPr/>
        </p:nvSpPr>
        <p:spPr>
          <a:xfrm>
            <a:off x="8331673" y="1186575"/>
            <a:ext cx="2062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Technical Staff</a:t>
            </a:r>
          </a:p>
          <a:p>
            <a:pPr algn="ctr"/>
            <a:r>
              <a:rPr lang="en-US" dirty="0"/>
              <a:t>Graduate Students</a:t>
            </a:r>
          </a:p>
          <a:p>
            <a:pPr algn="ctr"/>
            <a:r>
              <a:rPr lang="en-US" dirty="0"/>
              <a:t>Post-Docs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05885-9D18-31EC-9171-54C520188672}"/>
              </a:ext>
            </a:extLst>
          </p:cNvPr>
          <p:cNvSpPr txBox="1"/>
          <p:nvPr/>
        </p:nvSpPr>
        <p:spPr>
          <a:xfrm>
            <a:off x="4987091" y="2581864"/>
            <a:ext cx="1603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Leadership </a:t>
            </a:r>
          </a:p>
          <a:p>
            <a:pPr algn="ctr"/>
            <a:r>
              <a:rPr lang="en-US" dirty="0"/>
              <a:t>Team</a:t>
            </a:r>
          </a:p>
          <a:p>
            <a:pPr algn="ctr"/>
            <a:r>
              <a:rPr lang="en-US" dirty="0"/>
              <a:t>(PAL PIs)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F86FA1-9B35-3F57-08CB-F41058796473}"/>
              </a:ext>
            </a:extLst>
          </p:cNvPr>
          <p:cNvSpPr txBox="1"/>
          <p:nvPr/>
        </p:nvSpPr>
        <p:spPr>
          <a:xfrm>
            <a:off x="8370017" y="2859845"/>
            <a:ext cx="1985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External Research</a:t>
            </a:r>
          </a:p>
          <a:p>
            <a:pPr algn="ctr"/>
            <a:r>
              <a:rPr lang="en-US" dirty="0"/>
              <a:t>Partners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91088-A4C8-2C23-1D08-F34C911593BE}"/>
              </a:ext>
            </a:extLst>
          </p:cNvPr>
          <p:cNvSpPr txBox="1"/>
          <p:nvPr/>
        </p:nvSpPr>
        <p:spPr>
          <a:xfrm>
            <a:off x="8827225" y="4574230"/>
            <a:ext cx="10709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Potential</a:t>
            </a:r>
          </a:p>
          <a:p>
            <a:pPr algn="ctr"/>
            <a:r>
              <a:rPr lang="en-US" sz="1600" dirty="0"/>
              <a:t>External </a:t>
            </a:r>
          </a:p>
          <a:p>
            <a:pPr algn="ctr"/>
            <a:r>
              <a:rPr lang="en-US" sz="1600" dirty="0"/>
              <a:t>Research</a:t>
            </a:r>
          </a:p>
          <a:p>
            <a:pPr algn="ctr"/>
            <a:r>
              <a:rPr lang="en-US" sz="1600" dirty="0"/>
              <a:t>Partners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28C777-6A44-96E8-3E48-8C27652FE7A7}"/>
              </a:ext>
            </a:extLst>
          </p:cNvPr>
          <p:cNvCxnSpPr>
            <a:cxnSpLocks/>
          </p:cNvCxnSpPr>
          <p:nvPr/>
        </p:nvCxnSpPr>
        <p:spPr>
          <a:xfrm flipV="1">
            <a:off x="7050241" y="1789319"/>
            <a:ext cx="1073798" cy="72527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20AD2B-360B-78C9-70CD-67E1B5E1A2A3}"/>
              </a:ext>
            </a:extLst>
          </p:cNvPr>
          <p:cNvCxnSpPr>
            <a:cxnSpLocks/>
          </p:cNvCxnSpPr>
          <p:nvPr/>
        </p:nvCxnSpPr>
        <p:spPr>
          <a:xfrm>
            <a:off x="7030363" y="3280774"/>
            <a:ext cx="112302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3AD441-C67A-A930-A7BA-95AADDCE9346}"/>
              </a:ext>
            </a:extLst>
          </p:cNvPr>
          <p:cNvCxnSpPr>
            <a:cxnSpLocks/>
          </p:cNvCxnSpPr>
          <p:nvPr/>
        </p:nvCxnSpPr>
        <p:spPr>
          <a:xfrm>
            <a:off x="7080058" y="3915701"/>
            <a:ext cx="1004555" cy="9321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932141C-79B1-13AD-7492-E29A885524DE}"/>
              </a:ext>
            </a:extLst>
          </p:cNvPr>
          <p:cNvSpPr/>
          <p:nvPr/>
        </p:nvSpPr>
        <p:spPr>
          <a:xfrm>
            <a:off x="815008" y="1732719"/>
            <a:ext cx="2812774" cy="7918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8A99A1-01D1-7368-8AD1-1C75940BDA68}"/>
              </a:ext>
            </a:extLst>
          </p:cNvPr>
          <p:cNvSpPr txBox="1"/>
          <p:nvPr/>
        </p:nvSpPr>
        <p:spPr>
          <a:xfrm>
            <a:off x="815008" y="1944091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Antarctic Support Contract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FDAC19-94A5-BE52-2999-A7AC98A8A23C}"/>
              </a:ext>
            </a:extLst>
          </p:cNvPr>
          <p:cNvSpPr/>
          <p:nvPr/>
        </p:nvSpPr>
        <p:spPr>
          <a:xfrm>
            <a:off x="815008" y="3859693"/>
            <a:ext cx="2812774" cy="7918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2AD209-C8C6-634B-3D36-C5016B303EF7}"/>
              </a:ext>
            </a:extLst>
          </p:cNvPr>
          <p:cNvSpPr txBox="1"/>
          <p:nvPr/>
        </p:nvSpPr>
        <p:spPr>
          <a:xfrm>
            <a:off x="933478" y="4063518"/>
            <a:ext cx="257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USAP Antarctic Program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568948F-0F34-7935-5AF6-104D33E3D79D}"/>
              </a:ext>
            </a:extLst>
          </p:cNvPr>
          <p:cNvCxnSpPr>
            <a:cxnSpLocks/>
          </p:cNvCxnSpPr>
          <p:nvPr/>
        </p:nvCxnSpPr>
        <p:spPr>
          <a:xfrm>
            <a:off x="3703700" y="2155415"/>
            <a:ext cx="798725" cy="36912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3C8469E-EDE6-D799-D60E-0EE0AA444FD9}"/>
              </a:ext>
            </a:extLst>
          </p:cNvPr>
          <p:cNvSpPr txBox="1"/>
          <p:nvPr/>
        </p:nvSpPr>
        <p:spPr>
          <a:xfrm>
            <a:off x="3703700" y="1386628"/>
            <a:ext cx="2246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</a:rPr>
              <a:t>annual calendar,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supplies, # of personnel, field logistics, dates, medical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5F5496-A225-675B-A22B-8B25A967AD8D}"/>
              </a:ext>
            </a:extLst>
          </p:cNvPr>
          <p:cNvSpPr txBox="1"/>
          <p:nvPr/>
        </p:nvSpPr>
        <p:spPr>
          <a:xfrm>
            <a:off x="4443236" y="3935315"/>
            <a:ext cx="272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Monthly Leadership Call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4FE283-8630-C19D-463C-2177229C9CD7}"/>
              </a:ext>
            </a:extLst>
          </p:cNvPr>
          <p:cNvSpPr txBox="1"/>
          <p:nvPr/>
        </p:nvSpPr>
        <p:spPr>
          <a:xfrm>
            <a:off x="796194" y="4797258"/>
            <a:ext cx="271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Informal Quarterly Calls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91BC736-27B9-45EC-31C9-B0BD5D74876A}"/>
              </a:ext>
            </a:extLst>
          </p:cNvPr>
          <p:cNvCxnSpPr>
            <a:cxnSpLocks/>
          </p:cNvCxnSpPr>
          <p:nvPr/>
        </p:nvCxnSpPr>
        <p:spPr>
          <a:xfrm flipV="1">
            <a:off x="3677010" y="3859693"/>
            <a:ext cx="786104" cy="3959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AE1B08F-B330-FDCF-78C3-C067B4B1A4BE}"/>
              </a:ext>
            </a:extLst>
          </p:cNvPr>
          <p:cNvSpPr txBox="1"/>
          <p:nvPr/>
        </p:nvSpPr>
        <p:spPr>
          <a:xfrm>
            <a:off x="3370165" y="4225817"/>
            <a:ext cx="2246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</a:rPr>
              <a:t>Science updates,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logistical discussion, 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ship days, personal rotations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A00365-B56D-B1E4-9365-6ED7B0A47288}"/>
              </a:ext>
            </a:extLst>
          </p:cNvPr>
          <p:cNvSpPr txBox="1"/>
          <p:nvPr/>
        </p:nvSpPr>
        <p:spPr>
          <a:xfrm>
            <a:off x="552487" y="1233876"/>
            <a:ext cx="335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Informal Weekly Logistics Call</a:t>
            </a:r>
          </a:p>
        </p:txBody>
      </p:sp>
      <p:sp>
        <p:nvSpPr>
          <p:cNvPr id="66" name="Up-Down Arrow 65">
            <a:extLst>
              <a:ext uri="{FF2B5EF4-FFF2-40B4-BE49-F238E27FC236}">
                <a16:creationId xmlns:a16="http://schemas.microsoft.com/office/drawing/2014/main" id="{17A49BA8-21E2-DA07-A400-24E86C8F01A3}"/>
              </a:ext>
            </a:extLst>
          </p:cNvPr>
          <p:cNvSpPr/>
          <p:nvPr/>
        </p:nvSpPr>
        <p:spPr>
          <a:xfrm>
            <a:off x="2104103" y="2625213"/>
            <a:ext cx="108155" cy="1120877"/>
          </a:xfrm>
          <a:prstGeom prst="up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33EB9C-46AB-747A-6CC6-70B915109772}"/>
              </a:ext>
            </a:extLst>
          </p:cNvPr>
          <p:cNvSpPr txBox="1"/>
          <p:nvPr/>
        </p:nvSpPr>
        <p:spPr>
          <a:xfrm>
            <a:off x="1165025" y="2953057"/>
            <a:ext cx="9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Probably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daily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141C586-AAE8-0560-62BD-36F5424A9854}"/>
              </a:ext>
            </a:extLst>
          </p:cNvPr>
          <p:cNvSpPr txBox="1"/>
          <p:nvPr/>
        </p:nvSpPr>
        <p:spPr>
          <a:xfrm rot="16200000">
            <a:off x="5485586" y="3174046"/>
            <a:ext cx="4147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Science findings, ideas, research works in progress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B1666-E6E2-A00D-3138-76CB734A3AB3}"/>
              </a:ext>
            </a:extLst>
          </p:cNvPr>
          <p:cNvSpPr txBox="1"/>
          <p:nvPr/>
        </p:nvSpPr>
        <p:spPr>
          <a:xfrm>
            <a:off x="5159365" y="3389457"/>
            <a:ext cx="125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Decisions</a:t>
            </a:r>
          </a:p>
          <a:p>
            <a:pPr algn="ctr"/>
            <a:r>
              <a:rPr lang="en-US" sz="1400" dirty="0"/>
              <a:t>by consensus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0382EA7-3668-8CE3-69A5-646327AEFDE3}"/>
              </a:ext>
            </a:extLst>
          </p:cNvPr>
          <p:cNvGrpSpPr/>
          <p:nvPr/>
        </p:nvGrpSpPr>
        <p:grpSpPr>
          <a:xfrm>
            <a:off x="294246" y="5143561"/>
            <a:ext cx="6435087" cy="1678131"/>
            <a:chOff x="294246" y="5143561"/>
            <a:chExt cx="6435087" cy="167813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8B854F0-BBBF-5BBF-BF6E-7EEE196D6458}"/>
                </a:ext>
              </a:extLst>
            </p:cNvPr>
            <p:cNvGrpSpPr/>
            <p:nvPr/>
          </p:nvGrpSpPr>
          <p:grpSpPr>
            <a:xfrm>
              <a:off x="294246" y="5143561"/>
              <a:ext cx="6435087" cy="1678131"/>
              <a:chOff x="294246" y="5143561"/>
              <a:chExt cx="6435087" cy="167813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6765866-7745-CEB4-47B6-194D923DB197}"/>
                  </a:ext>
                </a:extLst>
              </p:cNvPr>
              <p:cNvCxnSpPr/>
              <p:nvPr/>
            </p:nvCxnSpPr>
            <p:spPr>
              <a:xfrm>
                <a:off x="552487" y="6334196"/>
                <a:ext cx="52390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8A1F68-F6E7-885E-F76C-1C93B842F250}"/>
                  </a:ext>
                </a:extLst>
              </p:cNvPr>
              <p:cNvSpPr txBox="1"/>
              <p:nvPr/>
            </p:nvSpPr>
            <p:spPr>
              <a:xfrm>
                <a:off x="294246" y="6452360"/>
                <a:ext cx="948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January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45CAFD-B7FC-C36A-040F-20AF08AC7BA8}"/>
                  </a:ext>
                </a:extLst>
              </p:cNvPr>
              <p:cNvSpPr txBox="1"/>
              <p:nvPr/>
            </p:nvSpPr>
            <p:spPr>
              <a:xfrm>
                <a:off x="5494700" y="6406194"/>
                <a:ext cx="123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December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C56765-1078-7AEE-B327-8F0481333FD3}"/>
                  </a:ext>
                </a:extLst>
              </p:cNvPr>
              <p:cNvSpPr txBox="1"/>
              <p:nvPr/>
            </p:nvSpPr>
            <p:spPr>
              <a:xfrm>
                <a:off x="2929149" y="6446829"/>
                <a:ext cx="638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June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B8E65FC-AB9E-AB5E-26F1-D4CD106C9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9917" y="6129195"/>
                <a:ext cx="143471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09CEA1E-BB66-5943-47DC-82BB601CF1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821" y="6129195"/>
                <a:ext cx="132441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0DA765-B168-96AC-61CC-06FA23C3A36E}"/>
                  </a:ext>
                </a:extLst>
              </p:cNvPr>
              <p:cNvSpPr txBox="1"/>
              <p:nvPr/>
            </p:nvSpPr>
            <p:spPr>
              <a:xfrm>
                <a:off x="4559572" y="5761342"/>
                <a:ext cx="77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n>
                      <a:solidFill>
                        <a:srgbClr val="002060"/>
                      </a:solidFill>
                    </a:ln>
                  </a:rPr>
                  <a:t>Palmer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C93CC2-A38B-3444-C8F8-904EEBAECAEC}"/>
                  </a:ext>
                </a:extLst>
              </p:cNvPr>
              <p:cNvSpPr txBox="1"/>
              <p:nvPr/>
            </p:nvSpPr>
            <p:spPr>
              <a:xfrm>
                <a:off x="819125" y="5795743"/>
                <a:ext cx="77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n>
                      <a:solidFill>
                        <a:srgbClr val="002060"/>
                      </a:solidFill>
                    </a:ln>
                  </a:rPr>
                  <a:t>Palmer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CC78CD7-5E41-B87C-E2F9-8623FB17DF04}"/>
                  </a:ext>
                </a:extLst>
              </p:cNvPr>
              <p:cNvCxnSpPr/>
              <p:nvPr/>
            </p:nvCxnSpPr>
            <p:spPr>
              <a:xfrm>
                <a:off x="658885" y="5778568"/>
                <a:ext cx="1193775" cy="0"/>
              </a:xfrm>
              <a:prstGeom prst="straightConnector1">
                <a:avLst/>
              </a:prstGeom>
              <a:ln w="4445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EFDE7B-A71A-9526-1DE2-CF0B934797B8}"/>
                  </a:ext>
                </a:extLst>
              </p:cNvPr>
              <p:cNvSpPr txBox="1"/>
              <p:nvPr/>
            </p:nvSpPr>
            <p:spPr>
              <a:xfrm>
                <a:off x="786888" y="5442413"/>
                <a:ext cx="731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n>
                      <a:solidFill>
                        <a:srgbClr val="C00000"/>
                      </a:solidFill>
                    </a:ln>
                  </a:rPr>
                  <a:t>Cruise 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A77B3D3-D8A8-099A-D947-7BED925D1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9656" y="5795743"/>
                <a:ext cx="1351693" cy="0"/>
              </a:xfrm>
              <a:prstGeom prst="straightConnector1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D47453-5003-FD4D-4579-920DB8AF33EB}"/>
                  </a:ext>
                </a:extLst>
              </p:cNvPr>
              <p:cNvSpPr txBox="1"/>
              <p:nvPr/>
            </p:nvSpPr>
            <p:spPr>
              <a:xfrm>
                <a:off x="3332568" y="5500766"/>
                <a:ext cx="1009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Equip. out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088D835-5A0E-70AF-168C-D5E7F8133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9149" y="5946008"/>
                <a:ext cx="747861" cy="0"/>
              </a:xfrm>
              <a:prstGeom prst="straightConnector1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48E148E-C950-7FB9-ADBA-88E2C544B5FF}"/>
                  </a:ext>
                </a:extLst>
              </p:cNvPr>
              <p:cNvSpPr txBox="1"/>
              <p:nvPr/>
            </p:nvSpPr>
            <p:spPr>
              <a:xfrm>
                <a:off x="2824032" y="5970165"/>
                <a:ext cx="8959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Equip. In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2AF020E-4A7C-E42C-C463-FBBA5C8708A5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>
                <a:off x="1518178" y="5596302"/>
                <a:ext cx="1410971" cy="0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B933508-8ADB-2ED8-E8BB-71CFF60EC99C}"/>
                  </a:ext>
                </a:extLst>
              </p:cNvPr>
              <p:cNvSpPr txBox="1"/>
              <p:nvPr/>
            </p:nvSpPr>
            <p:spPr>
              <a:xfrm>
                <a:off x="1939817" y="5260148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SIP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CF33F35-FF68-C0A0-01DB-84DDB5BD1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0160" y="5436702"/>
                <a:ext cx="960426" cy="5711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6004815-42E4-D2EA-A238-8155B71F059C}"/>
                  </a:ext>
                </a:extLst>
              </p:cNvPr>
              <p:cNvSpPr txBox="1"/>
              <p:nvPr/>
            </p:nvSpPr>
            <p:spPr>
              <a:xfrm>
                <a:off x="2754530" y="5143561"/>
                <a:ext cx="13624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Group Sign-off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6ED33F3-FC35-1852-D8DF-D789B3460DCD}"/>
                  </a:ext>
                </a:extLst>
              </p:cNvPr>
              <p:cNvSpPr/>
              <p:nvPr/>
            </p:nvSpPr>
            <p:spPr>
              <a:xfrm>
                <a:off x="294246" y="5183253"/>
                <a:ext cx="6435087" cy="1632908"/>
              </a:xfrm>
              <a:prstGeom prst="rect">
                <a:avLst/>
              </a:prstGeom>
              <a:noFill/>
              <a:ln w="603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52D2876-534F-031B-8B7A-4CDBA48CDA10}"/>
                  </a:ext>
                </a:extLst>
              </p:cNvPr>
              <p:cNvSpPr txBox="1"/>
              <p:nvPr/>
            </p:nvSpPr>
            <p:spPr>
              <a:xfrm>
                <a:off x="3938093" y="5238271"/>
                <a:ext cx="8340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Medical</a:t>
                </a:r>
              </a:p>
            </p:txBody>
          </p: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E7A8356-3E68-05BF-6DC0-6463B5BE6ABF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65" y="5532298"/>
              <a:ext cx="870863" cy="0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36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 in a room&#10;&#10;Description automatically generated">
            <a:extLst>
              <a:ext uri="{FF2B5EF4-FFF2-40B4-BE49-F238E27FC236}">
                <a16:creationId xmlns:a16="http://schemas.microsoft.com/office/drawing/2014/main" id="{C22662DD-B77A-B08F-C685-B215E74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19" y="3810000"/>
            <a:ext cx="2286000" cy="3048000"/>
          </a:xfrm>
          <a:prstGeom prst="rect">
            <a:avLst/>
          </a:prstGeom>
        </p:spPr>
      </p:pic>
      <p:pic>
        <p:nvPicPr>
          <p:cNvPr id="9" name="Picture 8" descr="A person in a beanie and gloves holding a computer&#10;&#10;Description automatically generated">
            <a:extLst>
              <a:ext uri="{FF2B5EF4-FFF2-40B4-BE49-F238E27FC236}">
                <a16:creationId xmlns:a16="http://schemas.microsoft.com/office/drawing/2014/main" id="{06CBD329-D655-156B-BF1C-CD88E489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79" y="4312929"/>
            <a:ext cx="1696714" cy="2545071"/>
          </a:xfrm>
          <a:prstGeom prst="rect">
            <a:avLst/>
          </a:prstGeom>
        </p:spPr>
      </p:pic>
      <p:pic>
        <p:nvPicPr>
          <p:cNvPr id="11" name="Picture 10" descr="A couple of people standing next to a machine&#10;&#10;Description automatically generated">
            <a:extLst>
              <a:ext uri="{FF2B5EF4-FFF2-40B4-BE49-F238E27FC236}">
                <a16:creationId xmlns:a16="http://schemas.microsoft.com/office/drawing/2014/main" id="{5B57AE62-9BCC-5B52-99C0-9B11B7A97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805"/>
          <a:stretch/>
        </p:blipFill>
        <p:spPr>
          <a:xfrm>
            <a:off x="789286" y="4533153"/>
            <a:ext cx="1360355" cy="2290755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0CF8A238-35D3-3173-6054-0ED31BC87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87" y="2051386"/>
            <a:ext cx="3515895" cy="2636921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6C2795-4E1F-00B0-2B51-234FABCC3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4" y="146386"/>
            <a:ext cx="3495557" cy="1905000"/>
          </a:xfrm>
          <a:prstGeom prst="rect">
            <a:avLst/>
          </a:prstGeom>
        </p:spPr>
      </p:pic>
      <p:pic>
        <p:nvPicPr>
          <p:cNvPr id="20" name="Picture 19" descr="A group of men working in a factory&#10;&#10;Description automatically generated">
            <a:extLst>
              <a:ext uri="{FF2B5EF4-FFF2-40B4-BE49-F238E27FC236}">
                <a16:creationId xmlns:a16="http://schemas.microsoft.com/office/drawing/2014/main" id="{330E4A53-DF6E-F577-410A-7F54D167D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4669" y="1173023"/>
            <a:ext cx="3654388" cy="26254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56386-28AD-554E-F70F-FDC6B1B9D3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341156" y="1088282"/>
            <a:ext cx="2564259" cy="1709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5E2FBC-2114-0007-3831-B38AD9730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7343" y="4317411"/>
            <a:ext cx="3399824" cy="25498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C86628-3CFB-EAB1-66C9-47892BADE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0957" y="4230358"/>
            <a:ext cx="1977691" cy="26369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A6DDA2-8C33-A268-0E4D-9884E1B149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5143" y="151445"/>
            <a:ext cx="2625424" cy="19690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A17D3C-D65B-2C0E-A4F3-3144C962A6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6743" y="1920365"/>
            <a:ext cx="2625424" cy="26892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BB2080-F8DF-EA9A-4324-2707E15EB0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8532" y="3055587"/>
            <a:ext cx="2232088" cy="1445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E4E5B-E3FA-7DFA-232C-EC4B3005C72B}"/>
              </a:ext>
            </a:extLst>
          </p:cNvPr>
          <p:cNvSpPr txBox="1"/>
          <p:nvPr/>
        </p:nvSpPr>
        <p:spPr>
          <a:xfrm>
            <a:off x="3449069" y="196876"/>
            <a:ext cx="54355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PAL LTER  Impacts (People &amp; Science)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B9542B-B95A-7604-0868-83059D09DE66}"/>
              </a:ext>
            </a:extLst>
          </p:cNvPr>
          <p:cNvGrpSpPr/>
          <p:nvPr/>
        </p:nvGrpSpPr>
        <p:grpSpPr>
          <a:xfrm>
            <a:off x="8756765" y="2908149"/>
            <a:ext cx="3265125" cy="3402923"/>
            <a:chOff x="8639703" y="910006"/>
            <a:chExt cx="3265125" cy="340292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AEA6E6-DB15-B9B7-D87D-F65C09888477}"/>
                </a:ext>
              </a:extLst>
            </p:cNvPr>
            <p:cNvSpPr/>
            <p:nvPr/>
          </p:nvSpPr>
          <p:spPr>
            <a:xfrm>
              <a:off x="8639703" y="910006"/>
              <a:ext cx="3265125" cy="340292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0044CB-0471-D860-31C8-47A5DDFBD795}"/>
                </a:ext>
              </a:extLst>
            </p:cNvPr>
            <p:cNvSpPr txBox="1"/>
            <p:nvPr/>
          </p:nvSpPr>
          <p:spPr>
            <a:xfrm>
              <a:off x="8895735" y="1098886"/>
              <a:ext cx="27530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-4 Weddings/Proposals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-4 Babies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-1 Astronaut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C9CF2D-C64B-B241-94BA-28DD97D6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7496" r="29050"/>
            <a:stretch/>
          </p:blipFill>
          <p:spPr>
            <a:xfrm>
              <a:off x="9396517" y="2118763"/>
              <a:ext cx="1696714" cy="2192695"/>
            </a:xfrm>
            <a:prstGeom prst="ellipse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D0EEA1-7729-6573-2357-E8E0514483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707" y="1635764"/>
            <a:ext cx="73152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06066-ADBE-FD98-D29D-01DA9153E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9A139-7110-371A-194E-825055C6FD9B}"/>
              </a:ext>
            </a:extLst>
          </p:cNvPr>
          <p:cNvSpPr txBox="1"/>
          <p:nvPr/>
        </p:nvSpPr>
        <p:spPr>
          <a:xfrm>
            <a:off x="3044774" y="59798"/>
            <a:ext cx="646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Palmer LTER: Current Leadership  </a:t>
            </a:r>
          </a:p>
        </p:txBody>
      </p:sp>
      <p:pic>
        <p:nvPicPr>
          <p:cNvPr id="3" name="Picture 2" descr="A person standing on a boat&#10;&#10;Description automatically generated">
            <a:extLst>
              <a:ext uri="{FF2B5EF4-FFF2-40B4-BE49-F238E27FC236}">
                <a16:creationId xmlns:a16="http://schemas.microsoft.com/office/drawing/2014/main" id="{18345EE1-16FD-4EA2-37DB-7FB289A7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57" t="5543" r="19170" b="47344"/>
          <a:stretch/>
        </p:blipFill>
        <p:spPr>
          <a:xfrm>
            <a:off x="2719617" y="3588840"/>
            <a:ext cx="1978437" cy="1894778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9346A-35C7-FA77-9073-672BDF33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818" y="623852"/>
            <a:ext cx="1893792" cy="1893792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E0C3B-82B4-A6FE-1809-283C7F1157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24" t="2199" r="11462" b="28121"/>
          <a:stretch/>
        </p:blipFill>
        <p:spPr>
          <a:xfrm>
            <a:off x="390799" y="728675"/>
            <a:ext cx="1620466" cy="1565711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512B3E-9207-49D0-4FB9-CBA90DE7B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326" y="3607890"/>
            <a:ext cx="1914026" cy="1914026"/>
          </a:xfrm>
          <a:prstGeom prst="ellipse">
            <a:avLst/>
          </a:prstGeom>
          <a:ln w="57150">
            <a:solidFill>
              <a:srgbClr val="00B05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66CBE6-B8B5-E46B-7D23-333BB2BBDA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477" r="18037"/>
          <a:stretch/>
        </p:blipFill>
        <p:spPr>
          <a:xfrm>
            <a:off x="2271466" y="747725"/>
            <a:ext cx="1544690" cy="1622905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CB896A-64E2-3CA3-7793-FF57C9E7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3109"/>
          <a:stretch/>
        </p:blipFill>
        <p:spPr>
          <a:xfrm>
            <a:off x="9415330" y="3571560"/>
            <a:ext cx="1978437" cy="1988699"/>
          </a:xfrm>
          <a:prstGeom prst="ellipse">
            <a:avLst/>
          </a:prstGeom>
          <a:ln w="57150">
            <a:solidFill>
              <a:srgbClr val="00B050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D58294-11F7-D586-CDC7-CE12F14EA3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010" t="8538" r="11859" b="11859"/>
          <a:stretch/>
        </p:blipFill>
        <p:spPr>
          <a:xfrm>
            <a:off x="4068175" y="762413"/>
            <a:ext cx="1620466" cy="1651014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F142FC-C2F7-BE17-2174-28A05E9A6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965" r="16169"/>
          <a:stretch/>
        </p:blipFill>
        <p:spPr>
          <a:xfrm>
            <a:off x="649530" y="3691613"/>
            <a:ext cx="1905001" cy="1814476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19C46D-3DA2-5FBB-C179-469411FE8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5247" y="699696"/>
            <a:ext cx="1682067" cy="1682067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9CEE9E-3574-1F65-A497-4B783E6BECDB}"/>
              </a:ext>
            </a:extLst>
          </p:cNvPr>
          <p:cNvSpPr txBox="1"/>
          <p:nvPr/>
        </p:nvSpPr>
        <p:spPr>
          <a:xfrm>
            <a:off x="213967" y="2394377"/>
            <a:ext cx="1974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Megan Cimino </a:t>
            </a:r>
          </a:p>
          <a:p>
            <a:pPr algn="ctr"/>
            <a:r>
              <a:rPr lang="en-US" sz="1400" dirty="0" err="1"/>
              <a:t>SeaBirds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(2020-present)</a:t>
            </a:r>
          </a:p>
          <a:p>
            <a:pPr algn="ctr"/>
            <a:r>
              <a:rPr lang="en-US" sz="1400" dirty="0"/>
              <a:t>NOAA &amp; UC Santa Cruz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F45E9E-5CF3-0B3D-E5C2-5FF031BA7FE5}"/>
              </a:ext>
            </a:extLst>
          </p:cNvPr>
          <p:cNvSpPr txBox="1"/>
          <p:nvPr/>
        </p:nvSpPr>
        <p:spPr>
          <a:xfrm>
            <a:off x="2323274" y="2411438"/>
            <a:ext cx="1326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Scott </a:t>
            </a:r>
            <a:r>
              <a:rPr lang="en-US" sz="1400" b="1" dirty="0" err="1"/>
              <a:t>Doney</a:t>
            </a:r>
            <a:endParaRPr lang="en-US" sz="1400" b="1" dirty="0"/>
          </a:p>
          <a:p>
            <a:pPr algn="ctr"/>
            <a:r>
              <a:rPr lang="en-US" sz="1400" dirty="0"/>
              <a:t>Modeling </a:t>
            </a:r>
          </a:p>
          <a:p>
            <a:pPr algn="ctr"/>
            <a:r>
              <a:rPr lang="en-US" sz="1400" dirty="0"/>
              <a:t>(2008-present)</a:t>
            </a:r>
          </a:p>
          <a:p>
            <a:pPr algn="ctr"/>
            <a:r>
              <a:rPr lang="en-US" sz="1400" dirty="0"/>
              <a:t>U. Virginia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C508F-F0C7-8DA3-DE2C-F7E6B8BECD07}"/>
              </a:ext>
            </a:extLst>
          </p:cNvPr>
          <p:cNvSpPr txBox="1"/>
          <p:nvPr/>
        </p:nvSpPr>
        <p:spPr>
          <a:xfrm>
            <a:off x="4141237" y="2466611"/>
            <a:ext cx="1566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Ari </a:t>
            </a:r>
            <a:r>
              <a:rPr lang="en-US" sz="1400" b="1" dirty="0" err="1"/>
              <a:t>Friedlaender</a:t>
            </a:r>
            <a:endParaRPr lang="en-US" sz="1400" b="1" dirty="0"/>
          </a:p>
          <a:p>
            <a:pPr algn="ctr"/>
            <a:r>
              <a:rPr lang="en-US" sz="1400" dirty="0"/>
              <a:t>Marine Mammals </a:t>
            </a:r>
          </a:p>
          <a:p>
            <a:pPr algn="ctr"/>
            <a:r>
              <a:rPr lang="en-US" sz="1400" dirty="0"/>
              <a:t>(2014-present)</a:t>
            </a:r>
          </a:p>
          <a:p>
            <a:pPr algn="ctr"/>
            <a:r>
              <a:rPr lang="en-US" sz="1400" dirty="0"/>
              <a:t>UC Santa Cruz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782C1C-4123-FFC9-6868-612D79AAE8F3}"/>
              </a:ext>
            </a:extLst>
          </p:cNvPr>
          <p:cNvSpPr txBox="1"/>
          <p:nvPr/>
        </p:nvSpPr>
        <p:spPr>
          <a:xfrm>
            <a:off x="5893687" y="2533184"/>
            <a:ext cx="1845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Sage </a:t>
            </a:r>
            <a:r>
              <a:rPr lang="en-US" sz="1400" b="1" dirty="0" err="1"/>
              <a:t>Lichtentwalner</a:t>
            </a:r>
            <a:endParaRPr lang="en-US" sz="1400" b="1" dirty="0"/>
          </a:p>
          <a:p>
            <a:pPr algn="ctr"/>
            <a:r>
              <a:rPr lang="en-US" sz="1400" dirty="0"/>
              <a:t>IM</a:t>
            </a:r>
          </a:p>
          <a:p>
            <a:pPr algn="ctr"/>
            <a:r>
              <a:rPr lang="en-US" sz="1400" dirty="0"/>
              <a:t>(2020-present)</a:t>
            </a:r>
          </a:p>
          <a:p>
            <a:pPr algn="ctr"/>
            <a:r>
              <a:rPr lang="en-US" sz="1400" dirty="0"/>
              <a:t>Rutgers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54F168F-E5E1-AF27-FB5B-8F8F80B3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9022" y="651772"/>
            <a:ext cx="1845185" cy="1845185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D4C601-7F32-D5B2-9893-7D225C4ECD90}"/>
              </a:ext>
            </a:extLst>
          </p:cNvPr>
          <p:cNvSpPr txBox="1"/>
          <p:nvPr/>
        </p:nvSpPr>
        <p:spPr>
          <a:xfrm>
            <a:off x="7895281" y="2466610"/>
            <a:ext cx="2006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Michael Meredith</a:t>
            </a:r>
          </a:p>
          <a:p>
            <a:pPr algn="ctr"/>
            <a:r>
              <a:rPr lang="en-US" sz="1400" dirty="0"/>
              <a:t>Physical Oceanography</a:t>
            </a:r>
          </a:p>
          <a:p>
            <a:pPr algn="ctr"/>
            <a:r>
              <a:rPr lang="en-US" sz="1400" dirty="0"/>
              <a:t>(2008-present)</a:t>
            </a:r>
          </a:p>
          <a:p>
            <a:pPr algn="ctr"/>
            <a:r>
              <a:rPr lang="en-US" sz="1400" dirty="0"/>
              <a:t>British Antarctic Survey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9B031-287E-D19B-842E-073FC35AC17F}"/>
              </a:ext>
            </a:extLst>
          </p:cNvPr>
          <p:cNvSpPr txBox="1"/>
          <p:nvPr/>
        </p:nvSpPr>
        <p:spPr>
          <a:xfrm>
            <a:off x="9972555" y="2512077"/>
            <a:ext cx="2006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Carlos Moffat</a:t>
            </a:r>
          </a:p>
          <a:p>
            <a:pPr algn="ctr"/>
            <a:r>
              <a:rPr lang="en-US" sz="1400" dirty="0"/>
              <a:t>Physical Oceanography</a:t>
            </a:r>
          </a:p>
          <a:p>
            <a:pPr algn="ctr"/>
            <a:r>
              <a:rPr lang="en-US" sz="1400" dirty="0"/>
              <a:t>(2020-present)</a:t>
            </a:r>
          </a:p>
          <a:p>
            <a:pPr algn="ctr"/>
            <a:r>
              <a:rPr lang="en-US" sz="1400" dirty="0"/>
              <a:t>U. Delaware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F1B02B-A8E8-AC14-A7F9-72833E9717F8}"/>
              </a:ext>
            </a:extLst>
          </p:cNvPr>
          <p:cNvSpPr txBox="1"/>
          <p:nvPr/>
        </p:nvSpPr>
        <p:spPr>
          <a:xfrm>
            <a:off x="789822" y="5506089"/>
            <a:ext cx="16244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Janice McDonnell</a:t>
            </a:r>
          </a:p>
          <a:p>
            <a:pPr algn="ctr"/>
            <a:r>
              <a:rPr lang="en-US" sz="1400" dirty="0"/>
              <a:t>Outreach</a:t>
            </a:r>
          </a:p>
          <a:p>
            <a:pPr algn="ctr"/>
            <a:r>
              <a:rPr lang="en-US" sz="1400" dirty="0"/>
              <a:t>(2014-present)</a:t>
            </a:r>
          </a:p>
          <a:p>
            <a:pPr algn="ctr"/>
            <a:r>
              <a:rPr lang="en-US" sz="1400" dirty="0"/>
              <a:t>Rutgers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2C0CE3-57B5-E530-1003-185B807AA5EC}"/>
              </a:ext>
            </a:extLst>
          </p:cNvPr>
          <p:cNvSpPr txBox="1"/>
          <p:nvPr/>
        </p:nvSpPr>
        <p:spPr>
          <a:xfrm>
            <a:off x="1702733" y="5534660"/>
            <a:ext cx="4119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Oscar Schofield</a:t>
            </a:r>
          </a:p>
          <a:p>
            <a:pPr algn="ctr"/>
            <a:r>
              <a:rPr lang="en-US" sz="1400" dirty="0"/>
              <a:t>Phytoplankton</a:t>
            </a:r>
          </a:p>
          <a:p>
            <a:pPr algn="ctr"/>
            <a:r>
              <a:rPr lang="en-US" sz="1400" dirty="0"/>
              <a:t>(2008-present)</a:t>
            </a:r>
          </a:p>
          <a:p>
            <a:pPr algn="ctr"/>
            <a:r>
              <a:rPr lang="en-US" sz="1400" dirty="0"/>
              <a:t>Rutgers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3D9138-EAB8-CC36-81D6-DCD161B00C8C}"/>
              </a:ext>
            </a:extLst>
          </p:cNvPr>
          <p:cNvSpPr txBox="1"/>
          <p:nvPr/>
        </p:nvSpPr>
        <p:spPr>
          <a:xfrm>
            <a:off x="3917274" y="5566455"/>
            <a:ext cx="4119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Sharon </a:t>
            </a:r>
            <a:r>
              <a:rPr lang="en-US" sz="1400" b="1" dirty="0" err="1"/>
              <a:t>Stammerjohn</a:t>
            </a:r>
            <a:endParaRPr lang="en-US" sz="1400" b="1" dirty="0"/>
          </a:p>
          <a:p>
            <a:pPr algn="ctr"/>
            <a:r>
              <a:rPr lang="en-US" sz="1400" dirty="0"/>
              <a:t>Sea Ice &amp; Climate</a:t>
            </a:r>
          </a:p>
          <a:p>
            <a:pPr algn="ctr"/>
            <a:r>
              <a:rPr lang="en-US" sz="1400" dirty="0"/>
              <a:t>(2008-present)</a:t>
            </a:r>
          </a:p>
          <a:p>
            <a:pPr algn="ctr"/>
            <a:r>
              <a:rPr lang="en-US" sz="1400" dirty="0"/>
              <a:t>U. Colorado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C9419C-81BB-C183-E93C-6AC8A9279A35}"/>
              </a:ext>
            </a:extLst>
          </p:cNvPr>
          <p:cNvSpPr txBox="1"/>
          <p:nvPr/>
        </p:nvSpPr>
        <p:spPr>
          <a:xfrm>
            <a:off x="6151461" y="5527083"/>
            <a:ext cx="41198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Deborah Steinberg</a:t>
            </a:r>
          </a:p>
          <a:p>
            <a:pPr algn="ctr"/>
            <a:r>
              <a:rPr lang="en-US" sz="1400" dirty="0"/>
              <a:t>Zooplankton</a:t>
            </a:r>
          </a:p>
          <a:p>
            <a:pPr algn="ctr"/>
            <a:r>
              <a:rPr lang="en-US" sz="1400" dirty="0"/>
              <a:t>(2008-present)</a:t>
            </a:r>
          </a:p>
          <a:p>
            <a:pPr algn="ctr"/>
            <a:r>
              <a:rPr lang="en-US" sz="1400" dirty="0"/>
              <a:t>Virginia Institute of </a:t>
            </a:r>
          </a:p>
          <a:p>
            <a:pPr algn="ctr"/>
            <a:r>
              <a:rPr lang="en-US" sz="1400" dirty="0"/>
              <a:t>Marine Science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754DE-B7A6-4C79-6EDD-97B1994692FB}"/>
              </a:ext>
            </a:extLst>
          </p:cNvPr>
          <p:cNvSpPr txBox="1"/>
          <p:nvPr/>
        </p:nvSpPr>
        <p:spPr>
          <a:xfrm>
            <a:off x="8385648" y="5611187"/>
            <a:ext cx="4119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Benjamin Van Mooy</a:t>
            </a:r>
          </a:p>
          <a:p>
            <a:pPr algn="ctr"/>
            <a:r>
              <a:rPr lang="en-US" sz="1400" dirty="0"/>
              <a:t>Bacteria &amp; Biogeochemistry</a:t>
            </a:r>
          </a:p>
          <a:p>
            <a:pPr algn="ctr"/>
            <a:r>
              <a:rPr lang="en-US" sz="1400" dirty="0"/>
              <a:t>(2020-present)</a:t>
            </a:r>
          </a:p>
          <a:p>
            <a:pPr algn="ctr"/>
            <a:r>
              <a:rPr lang="en-US" sz="1400" dirty="0"/>
              <a:t>WHOI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FC05DC-490C-016B-E412-D67ED350AEAB}"/>
              </a:ext>
            </a:extLst>
          </p:cNvPr>
          <p:cNvSpPr txBox="1"/>
          <p:nvPr/>
        </p:nvSpPr>
        <p:spPr>
          <a:xfrm>
            <a:off x="3409865" y="636684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Co-PI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095250-C91F-CF95-BD81-2CCDFA959444}"/>
              </a:ext>
            </a:extLst>
          </p:cNvPr>
          <p:cNvSpPr txBox="1"/>
          <p:nvPr/>
        </p:nvSpPr>
        <p:spPr>
          <a:xfrm>
            <a:off x="7865244" y="6561386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Co-PI</a:t>
            </a:r>
          </a:p>
        </p:txBody>
      </p:sp>
      <p:pic>
        <p:nvPicPr>
          <p:cNvPr id="49" name="Picture 48" descr="A person smiling in front of water&#10;&#10;Description automatically generated">
            <a:extLst>
              <a:ext uri="{FF2B5EF4-FFF2-40B4-BE49-F238E27FC236}">
                <a16:creationId xmlns:a16="http://schemas.microsoft.com/office/drawing/2014/main" id="{44C4E6C1-96B6-3146-2FE7-F6AA263F8D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2735" y="3534300"/>
            <a:ext cx="2006318" cy="1976885"/>
          </a:xfrm>
          <a:prstGeom prst="ellipse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6942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4A5EC0-05EE-F026-9A9A-F204257F1393}"/>
              </a:ext>
            </a:extLst>
          </p:cNvPr>
          <p:cNvSpPr txBox="1"/>
          <p:nvPr/>
        </p:nvSpPr>
        <p:spPr>
          <a:xfrm>
            <a:off x="1994233" y="7481"/>
            <a:ext cx="7289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PAL LTER supports other research programs/efforts</a:t>
            </a:r>
          </a:p>
          <a:p>
            <a:pPr algn="ctr"/>
            <a:r>
              <a:rPr lang="en-US" sz="2400" b="1" dirty="0"/>
              <a:t>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C17DBF5-EFA5-1275-CEE2-7BA7BA2A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356" y="2169755"/>
            <a:ext cx="2999749" cy="29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8F286A-4CAC-E53E-A612-D9DA52D65D15}"/>
              </a:ext>
            </a:extLst>
          </p:cNvPr>
          <p:cNvCxnSpPr>
            <a:cxnSpLocks/>
          </p:cNvCxnSpPr>
          <p:nvPr/>
        </p:nvCxnSpPr>
        <p:spPr>
          <a:xfrm flipV="1">
            <a:off x="7567879" y="2185797"/>
            <a:ext cx="1916861" cy="6229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F93557-6ACF-76C3-CEC3-B3E5BFA62111}"/>
              </a:ext>
            </a:extLst>
          </p:cNvPr>
          <p:cNvSpPr txBox="1"/>
          <p:nvPr/>
        </p:nvSpPr>
        <p:spPr>
          <a:xfrm>
            <a:off x="9484741" y="1629124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Heidi </a:t>
            </a:r>
            <a:r>
              <a:rPr lang="en-US" dirty="0" err="1"/>
              <a:t>Dierssen</a:t>
            </a:r>
            <a:r>
              <a:rPr lang="en-US" dirty="0"/>
              <a:t> (U Conn)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3E416-349C-F5CB-7190-31652DFDF2B4}"/>
              </a:ext>
            </a:extLst>
          </p:cNvPr>
          <p:cNvSpPr txBox="1"/>
          <p:nvPr/>
        </p:nvSpPr>
        <p:spPr>
          <a:xfrm>
            <a:off x="9484740" y="1928212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Jessie Turner (ODU)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F0F2D-7DCB-421C-003A-B1FF85112721}"/>
              </a:ext>
            </a:extLst>
          </p:cNvPr>
          <p:cNvSpPr txBox="1"/>
          <p:nvPr/>
        </p:nvSpPr>
        <p:spPr>
          <a:xfrm>
            <a:off x="9484740" y="2209677"/>
            <a:ext cx="234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Munroe (NCAR)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0F9A5-BA20-4D07-E71C-FA00243D215D}"/>
              </a:ext>
            </a:extLst>
          </p:cNvPr>
          <p:cNvSpPr txBox="1"/>
          <p:nvPr/>
        </p:nvSpPr>
        <p:spPr>
          <a:xfrm>
            <a:off x="8381208" y="5814797"/>
            <a:ext cx="338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Christine Schultz (Northeastern)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2F50B-CBED-2D32-7AA0-5E2E281E583B}"/>
              </a:ext>
            </a:extLst>
          </p:cNvPr>
          <p:cNvSpPr txBox="1"/>
          <p:nvPr/>
        </p:nvSpPr>
        <p:spPr>
          <a:xfrm>
            <a:off x="9515216" y="2496493"/>
            <a:ext cx="154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 Pan (JPL)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D937E1-FC13-5085-EEF9-20CF0BE00B1F}"/>
              </a:ext>
            </a:extLst>
          </p:cNvPr>
          <p:cNvSpPr txBox="1"/>
          <p:nvPr/>
        </p:nvSpPr>
        <p:spPr>
          <a:xfrm>
            <a:off x="7657205" y="2686140"/>
            <a:ext cx="197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Ocean Color 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&amp;  Glacial/Sea Ice 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Remote Sensing </a:t>
            </a:r>
          </a:p>
          <a:p>
            <a:pPr algn="ctr"/>
            <a:endParaRPr lang="en-US" i="1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D179C1-7360-27DE-6878-5035C9E4B39A}"/>
              </a:ext>
            </a:extLst>
          </p:cNvPr>
          <p:cNvCxnSpPr>
            <a:cxnSpLocks/>
          </p:cNvCxnSpPr>
          <p:nvPr/>
        </p:nvCxnSpPr>
        <p:spPr>
          <a:xfrm>
            <a:off x="7686961" y="4358919"/>
            <a:ext cx="1879741" cy="54750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91215C-05EE-3362-EC91-141EA1A7EB57}"/>
              </a:ext>
            </a:extLst>
          </p:cNvPr>
          <p:cNvSpPr txBox="1"/>
          <p:nvPr/>
        </p:nvSpPr>
        <p:spPr>
          <a:xfrm>
            <a:off x="7643887" y="4663465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Particle 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Export Flux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C96462-848C-7B99-BC55-5B3EB5493DF1}"/>
              </a:ext>
            </a:extLst>
          </p:cNvPr>
          <p:cNvSpPr txBox="1"/>
          <p:nvPr/>
        </p:nvSpPr>
        <p:spPr>
          <a:xfrm>
            <a:off x="9566702" y="4721754"/>
            <a:ext cx="223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</a:t>
            </a:r>
            <a:r>
              <a:rPr lang="en-US" dirty="0" err="1"/>
              <a:t>Stukel</a:t>
            </a:r>
            <a:r>
              <a:rPr lang="en-US" dirty="0"/>
              <a:t> (FSU)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A15E3C-DE4C-5322-D70F-9E58F4729720}"/>
              </a:ext>
            </a:extLst>
          </p:cNvPr>
          <p:cNvCxnSpPr>
            <a:cxnSpLocks/>
          </p:cNvCxnSpPr>
          <p:nvPr/>
        </p:nvCxnSpPr>
        <p:spPr>
          <a:xfrm flipH="1" flipV="1">
            <a:off x="2921759" y="2169755"/>
            <a:ext cx="1916861" cy="6229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7B4A7FE-563D-4E5A-2598-7AD59B3E66D0}"/>
              </a:ext>
            </a:extLst>
          </p:cNvPr>
          <p:cNvSpPr txBox="1"/>
          <p:nvPr/>
        </p:nvSpPr>
        <p:spPr>
          <a:xfrm>
            <a:off x="2334647" y="2691686"/>
            <a:ext cx="25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Physical  Oceanography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C2D95F-C371-4CBB-5269-043CCBFF432A}"/>
              </a:ext>
            </a:extLst>
          </p:cNvPr>
          <p:cNvSpPr txBox="1"/>
          <p:nvPr/>
        </p:nvSpPr>
        <p:spPr>
          <a:xfrm>
            <a:off x="469075" y="1838036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British Antarctic Survey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F5AF94-58FE-4628-9BAF-0D084166E4C8}"/>
              </a:ext>
            </a:extLst>
          </p:cNvPr>
          <p:cNvSpPr txBox="1"/>
          <p:nvPr/>
        </p:nvSpPr>
        <p:spPr>
          <a:xfrm>
            <a:off x="372700" y="2111906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Dinniman (ODU)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040D1D-843F-0F6C-E36F-38DC3B734453}"/>
              </a:ext>
            </a:extLst>
          </p:cNvPr>
          <p:cNvCxnSpPr>
            <a:cxnSpLocks/>
          </p:cNvCxnSpPr>
          <p:nvPr/>
        </p:nvCxnSpPr>
        <p:spPr>
          <a:xfrm flipH="1">
            <a:off x="2896762" y="4368499"/>
            <a:ext cx="1916861" cy="6229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C811407-9FA0-AC4D-920D-F357ABAEE545}"/>
              </a:ext>
            </a:extLst>
          </p:cNvPr>
          <p:cNvSpPr txBox="1"/>
          <p:nvPr/>
        </p:nvSpPr>
        <p:spPr>
          <a:xfrm>
            <a:off x="3497734" y="4726232"/>
            <a:ext cx="1697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Regional Glider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Mapping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F78F35-4587-900C-77EF-C2C2EF0B7679}"/>
              </a:ext>
            </a:extLst>
          </p:cNvPr>
          <p:cNvSpPr txBox="1"/>
          <p:nvPr/>
        </p:nvSpPr>
        <p:spPr>
          <a:xfrm>
            <a:off x="751193" y="4864012"/>
            <a:ext cx="2491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NOAA – CAMLR</a:t>
            </a:r>
          </a:p>
          <a:p>
            <a:pPr algn="ctr"/>
            <a:r>
              <a:rPr lang="en-US" dirty="0"/>
              <a:t>British Antarctic Survey</a:t>
            </a:r>
          </a:p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A8702A-9436-842E-3249-E2C3C4EE0408}"/>
              </a:ext>
            </a:extLst>
          </p:cNvPr>
          <p:cNvCxnSpPr>
            <a:cxnSpLocks/>
          </p:cNvCxnSpPr>
          <p:nvPr/>
        </p:nvCxnSpPr>
        <p:spPr>
          <a:xfrm flipH="1">
            <a:off x="2533368" y="3690888"/>
            <a:ext cx="2156949" cy="13503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7D69765-66F5-10E2-65DD-B94D98DB3441}"/>
              </a:ext>
            </a:extLst>
          </p:cNvPr>
          <p:cNvSpPr txBox="1"/>
          <p:nvPr/>
        </p:nvSpPr>
        <p:spPr>
          <a:xfrm>
            <a:off x="2506250" y="3825923"/>
            <a:ext cx="2332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Microbial Metabolism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&amp; Biogeochemistry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E2C4DA-6236-678C-F080-BA0E7C1EDA06}"/>
              </a:ext>
            </a:extLst>
          </p:cNvPr>
          <p:cNvSpPr txBox="1"/>
          <p:nvPr/>
        </p:nvSpPr>
        <p:spPr>
          <a:xfrm>
            <a:off x="151626" y="3576470"/>
            <a:ext cx="238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 Bowman (Scripps)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74D2422-DF7E-F264-572D-0A8FE9D561D4}"/>
              </a:ext>
            </a:extLst>
          </p:cNvPr>
          <p:cNvCxnSpPr>
            <a:cxnSpLocks/>
          </p:cNvCxnSpPr>
          <p:nvPr/>
        </p:nvCxnSpPr>
        <p:spPr>
          <a:xfrm>
            <a:off x="7888539" y="3690888"/>
            <a:ext cx="207293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5D3D5D4-3F31-2260-2EE1-6E1E4BB2E1EB}"/>
              </a:ext>
            </a:extLst>
          </p:cNvPr>
          <p:cNvSpPr txBox="1"/>
          <p:nvPr/>
        </p:nvSpPr>
        <p:spPr>
          <a:xfrm>
            <a:off x="33988" y="3853654"/>
            <a:ext cx="2649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Sian Henley &amp; Ben Fisher</a:t>
            </a:r>
          </a:p>
          <a:p>
            <a:pPr algn="ctr"/>
            <a:r>
              <a:rPr lang="en-US" dirty="0"/>
              <a:t>(U Edinburgh)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90288C-BBA9-7D98-D47B-FE02F5F312CF}"/>
              </a:ext>
            </a:extLst>
          </p:cNvPr>
          <p:cNvSpPr txBox="1"/>
          <p:nvPr/>
        </p:nvSpPr>
        <p:spPr>
          <a:xfrm>
            <a:off x="9890925" y="3485053"/>
            <a:ext cx="229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Ackelson</a:t>
            </a:r>
            <a:r>
              <a:rPr lang="en-US" dirty="0"/>
              <a:t> (NRL)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2342E-E1AB-0FB7-93F3-5A8B3B86BC1E}"/>
              </a:ext>
            </a:extLst>
          </p:cNvPr>
          <p:cNvSpPr txBox="1"/>
          <p:nvPr/>
        </p:nvSpPr>
        <p:spPr>
          <a:xfrm>
            <a:off x="7948755" y="3764992"/>
            <a:ext cx="1771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Particle Imaging</a:t>
            </a:r>
          </a:p>
          <a:p>
            <a:pPr algn="ctr"/>
            <a:endParaRPr lang="en-US" i="1" dirty="0">
              <a:solidFill>
                <a:srgbClr val="C0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00AA120-7BD8-DB33-C014-D1B00FC42D71}"/>
              </a:ext>
            </a:extLst>
          </p:cNvPr>
          <p:cNvCxnSpPr>
            <a:cxnSpLocks/>
          </p:cNvCxnSpPr>
          <p:nvPr/>
        </p:nvCxnSpPr>
        <p:spPr>
          <a:xfrm>
            <a:off x="6858273" y="5101296"/>
            <a:ext cx="1879741" cy="54750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B94E584-F622-ECA1-747B-0AB427C9AC81}"/>
              </a:ext>
            </a:extLst>
          </p:cNvPr>
          <p:cNvSpPr txBox="1"/>
          <p:nvPr/>
        </p:nvSpPr>
        <p:spPr>
          <a:xfrm>
            <a:off x="6349994" y="5378295"/>
            <a:ext cx="167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Polar modeling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B534C3-9943-19E9-9CE6-7D6BF235376B}"/>
              </a:ext>
            </a:extLst>
          </p:cNvPr>
          <p:cNvSpPr txBox="1"/>
          <p:nvPr/>
        </p:nvSpPr>
        <p:spPr>
          <a:xfrm>
            <a:off x="8810673" y="5485381"/>
            <a:ext cx="227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Claudine </a:t>
            </a:r>
            <a:r>
              <a:rPr lang="en-US" dirty="0" err="1"/>
              <a:t>Hauri</a:t>
            </a:r>
            <a:r>
              <a:rPr lang="en-US" dirty="0"/>
              <a:t> (UAF)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65ABC8-5BF3-4F8E-12A8-C635F75A312B}"/>
              </a:ext>
            </a:extLst>
          </p:cNvPr>
          <p:cNvCxnSpPr>
            <a:cxnSpLocks/>
          </p:cNvCxnSpPr>
          <p:nvPr/>
        </p:nvCxnSpPr>
        <p:spPr>
          <a:xfrm flipH="1">
            <a:off x="4288498" y="5063952"/>
            <a:ext cx="1360600" cy="73031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5AF6351-92EB-B5BF-C5ED-31BCF4596441}"/>
              </a:ext>
            </a:extLst>
          </p:cNvPr>
          <p:cNvSpPr txBox="1"/>
          <p:nvPr/>
        </p:nvSpPr>
        <p:spPr>
          <a:xfrm>
            <a:off x="1767428" y="5647825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British Antarctic Survey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63655F-54CC-37BD-7C9A-FB6192F7FE19}"/>
              </a:ext>
            </a:extLst>
          </p:cNvPr>
          <p:cNvSpPr txBox="1"/>
          <p:nvPr/>
        </p:nvSpPr>
        <p:spPr>
          <a:xfrm>
            <a:off x="1493224" y="5915239"/>
            <a:ext cx="296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Ukrainian Antarctic Program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622D03-BBC5-BAED-DC7F-E6781EDD161B}"/>
              </a:ext>
            </a:extLst>
          </p:cNvPr>
          <p:cNvSpPr txBox="1"/>
          <p:nvPr/>
        </p:nvSpPr>
        <p:spPr>
          <a:xfrm>
            <a:off x="5125168" y="5266073"/>
            <a:ext cx="960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Coastal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Floats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7A4456E-B058-639B-A823-E0D6D9F67406}"/>
              </a:ext>
            </a:extLst>
          </p:cNvPr>
          <p:cNvCxnSpPr>
            <a:cxnSpLocks/>
          </p:cNvCxnSpPr>
          <p:nvPr/>
        </p:nvCxnSpPr>
        <p:spPr>
          <a:xfrm flipH="1" flipV="1">
            <a:off x="4375127" y="1343935"/>
            <a:ext cx="1055320" cy="96838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7AB521A-4803-A1D2-6EFE-1F36812EDE8D}"/>
              </a:ext>
            </a:extLst>
          </p:cNvPr>
          <p:cNvSpPr txBox="1"/>
          <p:nvPr/>
        </p:nvSpPr>
        <p:spPr>
          <a:xfrm>
            <a:off x="1996951" y="1010932"/>
            <a:ext cx="287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Brazilian Antarctic Program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3029D7A-C32B-A902-5DBD-391DA7DE5F25}"/>
              </a:ext>
            </a:extLst>
          </p:cNvPr>
          <p:cNvSpPr txBox="1"/>
          <p:nvPr/>
        </p:nvSpPr>
        <p:spPr>
          <a:xfrm>
            <a:off x="3491174" y="1754637"/>
            <a:ext cx="166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Bransfield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Data Synthesis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C54657A-DB1F-F4F9-FDDD-802E96DCFD19}"/>
              </a:ext>
            </a:extLst>
          </p:cNvPr>
          <p:cNvSpPr txBox="1"/>
          <p:nvPr/>
        </p:nvSpPr>
        <p:spPr>
          <a:xfrm>
            <a:off x="1437570" y="6210909"/>
            <a:ext cx="293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 </a:t>
            </a:r>
            <a:r>
              <a:rPr lang="en-US" dirty="0" err="1"/>
              <a:t>Cimoli</a:t>
            </a:r>
            <a:r>
              <a:rPr lang="en-US" dirty="0"/>
              <a:t> (Cambridge U)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51E6CC-E545-92BD-E6EB-ECDAE28DF047}"/>
              </a:ext>
            </a:extLst>
          </p:cNvPr>
          <p:cNvCxnSpPr>
            <a:cxnSpLocks/>
          </p:cNvCxnSpPr>
          <p:nvPr/>
        </p:nvCxnSpPr>
        <p:spPr>
          <a:xfrm flipV="1">
            <a:off x="6810543" y="1251225"/>
            <a:ext cx="1055320" cy="96838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7D68E73-1545-1412-A3DF-25C33876E4D8}"/>
              </a:ext>
            </a:extLst>
          </p:cNvPr>
          <p:cNvSpPr txBox="1"/>
          <p:nvPr/>
        </p:nvSpPr>
        <p:spPr>
          <a:xfrm>
            <a:off x="7820399" y="659816"/>
            <a:ext cx="323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Australian Bureau Meteorology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75B4CF-636E-9AAE-F45D-95A4C05D4778}"/>
              </a:ext>
            </a:extLst>
          </p:cNvPr>
          <p:cNvSpPr txBox="1"/>
          <p:nvPr/>
        </p:nvSpPr>
        <p:spPr>
          <a:xfrm>
            <a:off x="7824928" y="925544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Australian Antarctic Division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153213-E039-8291-AD95-10A04C2B52A1}"/>
              </a:ext>
            </a:extLst>
          </p:cNvPr>
          <p:cNvSpPr txBox="1"/>
          <p:nvPr/>
        </p:nvSpPr>
        <p:spPr>
          <a:xfrm>
            <a:off x="7798143" y="1210273"/>
            <a:ext cx="6962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Argentine Naval Hydrographic Survey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839EAB-B5F3-87AB-58FD-00556432C148}"/>
              </a:ext>
            </a:extLst>
          </p:cNvPr>
          <p:cNvSpPr txBox="1"/>
          <p:nvPr/>
        </p:nvSpPr>
        <p:spPr>
          <a:xfrm>
            <a:off x="7225924" y="1713363"/>
            <a:ext cx="1572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BAMS State of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The Climate</a:t>
            </a:r>
          </a:p>
          <a:p>
            <a:pPr algn="ctr"/>
            <a:endParaRPr lang="en-US" i="1" dirty="0">
              <a:solidFill>
                <a:srgbClr val="C00000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81CFE52-025C-5202-4067-62A3461B265B}"/>
              </a:ext>
            </a:extLst>
          </p:cNvPr>
          <p:cNvCxnSpPr>
            <a:cxnSpLocks/>
          </p:cNvCxnSpPr>
          <p:nvPr/>
        </p:nvCxnSpPr>
        <p:spPr>
          <a:xfrm flipV="1">
            <a:off x="6085366" y="1024426"/>
            <a:ext cx="10634" cy="105286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44971AE-12F9-2597-065A-CCCFF7A2FF4D}"/>
              </a:ext>
            </a:extLst>
          </p:cNvPr>
          <p:cNvSpPr txBox="1"/>
          <p:nvPr/>
        </p:nvSpPr>
        <p:spPr>
          <a:xfrm>
            <a:off x="5106819" y="1262141"/>
            <a:ext cx="20190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Tropical </a:t>
            </a:r>
          </a:p>
          <a:p>
            <a:pPr algn="ctr"/>
            <a:r>
              <a:rPr lang="en-US" b="0" i="0" u="none" strike="noStrike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Teleconnections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292D25A-331D-AA54-0D1F-F5E2724F9954}"/>
              </a:ext>
            </a:extLst>
          </p:cNvPr>
          <p:cNvSpPr txBox="1"/>
          <p:nvPr/>
        </p:nvSpPr>
        <p:spPr>
          <a:xfrm>
            <a:off x="4594763" y="554125"/>
            <a:ext cx="7379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Chinese Academy of Sciences</a:t>
            </a:r>
            <a:endParaRPr lang="en-US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FCF9CF-3DEA-A5FD-54ED-BF0D91ADE74E}"/>
              </a:ext>
            </a:extLst>
          </p:cNvPr>
          <p:cNvCxnSpPr>
            <a:cxnSpLocks/>
          </p:cNvCxnSpPr>
          <p:nvPr/>
        </p:nvCxnSpPr>
        <p:spPr>
          <a:xfrm flipH="1">
            <a:off x="6241425" y="5227353"/>
            <a:ext cx="23317" cy="135288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A758FEA-97CF-CE31-1070-C0C55907DE5F}"/>
              </a:ext>
            </a:extLst>
          </p:cNvPr>
          <p:cNvSpPr txBox="1"/>
          <p:nvPr/>
        </p:nvSpPr>
        <p:spPr>
          <a:xfrm>
            <a:off x="5245103" y="5915239"/>
            <a:ext cx="20778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Weather – Sea Ice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34D4E7-C1CF-F094-2B89-F36BD6CDE2D3}"/>
              </a:ext>
            </a:extLst>
          </p:cNvPr>
          <p:cNvSpPr txBox="1"/>
          <p:nvPr/>
        </p:nvSpPr>
        <p:spPr>
          <a:xfrm>
            <a:off x="2522292" y="6537169"/>
            <a:ext cx="8248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Dulcinea V. Groff (U Wyoming), Rachel Eveleth (Oberlin), Eliza Goodell (Oberlin)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A59328-9A36-60B4-FF25-DB23738E388D}"/>
              </a:ext>
            </a:extLst>
          </p:cNvPr>
          <p:cNvCxnSpPr>
            <a:cxnSpLocks/>
          </p:cNvCxnSpPr>
          <p:nvPr/>
        </p:nvCxnSpPr>
        <p:spPr>
          <a:xfrm flipH="1" flipV="1">
            <a:off x="1714833" y="2936253"/>
            <a:ext cx="2975484" cy="36231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C16C53-82DD-67F5-193F-401630A74ED5}"/>
              </a:ext>
            </a:extLst>
          </p:cNvPr>
          <p:cNvSpPr txBox="1"/>
          <p:nvPr/>
        </p:nvSpPr>
        <p:spPr>
          <a:xfrm>
            <a:off x="1799895" y="3076785"/>
            <a:ext cx="201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Zooplankton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Molecular Ecology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DCA0E-77D9-1880-E280-4195B2DF0600}"/>
              </a:ext>
            </a:extLst>
          </p:cNvPr>
          <p:cNvSpPr txBox="1"/>
          <p:nvPr/>
        </p:nvSpPr>
        <p:spPr>
          <a:xfrm>
            <a:off x="487535" y="2612469"/>
            <a:ext cx="1309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Ann Tarrant</a:t>
            </a:r>
          </a:p>
          <a:p>
            <a:pPr algn="ctr"/>
            <a:r>
              <a:rPr lang="en-US" dirty="0"/>
              <a:t>(WHOI) </a:t>
            </a:r>
          </a:p>
        </p:txBody>
      </p:sp>
    </p:spTree>
    <p:extLst>
      <p:ext uri="{BB962C8B-B14F-4D97-AF65-F5344CB8AC3E}">
        <p14:creationId xmlns:p14="http://schemas.microsoft.com/office/powerpoint/2010/main" val="23826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251D3E-15E9-29E7-2550-F5D28C06FBB6}"/>
              </a:ext>
            </a:extLst>
          </p:cNvPr>
          <p:cNvGrpSpPr>
            <a:grpSpLocks noChangeAspect="1"/>
          </p:cNvGrpSpPr>
          <p:nvPr/>
        </p:nvGrpSpPr>
        <p:grpSpPr>
          <a:xfrm>
            <a:off x="2918178" y="1986574"/>
            <a:ext cx="6636255" cy="4753840"/>
            <a:chOff x="3161112" y="1359391"/>
            <a:chExt cx="6616511" cy="47396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001A5B-053C-BF22-B68D-FAB9D675A893}"/>
                </a:ext>
              </a:extLst>
            </p:cNvPr>
            <p:cNvGrpSpPr/>
            <p:nvPr/>
          </p:nvGrpSpPr>
          <p:grpSpPr>
            <a:xfrm>
              <a:off x="3161112" y="1594409"/>
              <a:ext cx="5481144" cy="3669181"/>
              <a:chOff x="685800" y="724433"/>
              <a:chExt cx="7772400" cy="4829376"/>
            </a:xfrm>
          </p:grpSpPr>
          <p:pic>
            <p:nvPicPr>
              <p:cNvPr id="30" name="Picture 29" descr="A graph showing the number of days and months&#10;&#10;Description automatically generated">
                <a:extLst>
                  <a:ext uri="{FF2B5EF4-FFF2-40B4-BE49-F238E27FC236}">
                    <a16:creationId xmlns:a16="http://schemas.microsoft.com/office/drawing/2014/main" id="{6892DA8A-5EED-14EB-CD2B-20A1BE6B6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5800" y="724433"/>
                <a:ext cx="7772400" cy="4829376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63654E-3570-D94B-3189-55AA407FDFA2}"/>
                  </a:ext>
                </a:extLst>
              </p:cNvPr>
              <p:cNvSpPr/>
              <p:nvPr/>
            </p:nvSpPr>
            <p:spPr>
              <a:xfrm>
                <a:off x="3166946" y="947359"/>
                <a:ext cx="3423425" cy="290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2B2D45-D371-0F89-635F-32289B894D56}"/>
                  </a:ext>
                </a:extLst>
              </p:cNvPr>
              <p:cNvSpPr/>
              <p:nvPr/>
            </p:nvSpPr>
            <p:spPr>
              <a:xfrm>
                <a:off x="3285893" y="3890214"/>
                <a:ext cx="3304478" cy="1003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FB54763-9B86-2B0D-E5EC-21DA966F0864}"/>
                  </a:ext>
                </a:extLst>
              </p:cNvPr>
              <p:cNvSpPr/>
              <p:nvPr/>
            </p:nvSpPr>
            <p:spPr>
              <a:xfrm>
                <a:off x="3457151" y="2743200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30FD1-7BC5-3696-601A-29A41C195F6E}"/>
                  </a:ext>
                </a:extLst>
              </p:cNvPr>
              <p:cNvSpPr/>
              <p:nvPr/>
            </p:nvSpPr>
            <p:spPr>
              <a:xfrm>
                <a:off x="5382594" y="2650278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0265408-DBEB-A760-4CAB-6A5813C02ED2}"/>
                  </a:ext>
                </a:extLst>
              </p:cNvPr>
              <p:cNvSpPr/>
              <p:nvPr/>
            </p:nvSpPr>
            <p:spPr>
              <a:xfrm>
                <a:off x="6895444" y="2546202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9E9847E-67CC-ABCA-DDF8-C08F86461E58}"/>
                  </a:ext>
                </a:extLst>
              </p:cNvPr>
              <p:cNvSpPr/>
              <p:nvPr/>
            </p:nvSpPr>
            <p:spPr>
              <a:xfrm>
                <a:off x="7928789" y="4003290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B927352-3879-E340-04DD-C5BCBD2DD8E9}"/>
                  </a:ext>
                </a:extLst>
              </p:cNvPr>
              <p:cNvSpPr/>
              <p:nvPr/>
            </p:nvSpPr>
            <p:spPr>
              <a:xfrm>
                <a:off x="5839796" y="3709643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FDB9D07-F549-5B71-2A42-682FA46C6B45}"/>
                  </a:ext>
                </a:extLst>
              </p:cNvPr>
              <p:cNvSpPr/>
              <p:nvPr/>
            </p:nvSpPr>
            <p:spPr>
              <a:xfrm>
                <a:off x="4799015" y="3293333"/>
                <a:ext cx="200448" cy="16726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6ED39E-D3C1-2FA3-0AFA-7A7185E24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270" y="1548179"/>
              <a:ext cx="1257129" cy="1550594"/>
              <a:chOff x="2846070" y="321620"/>
              <a:chExt cx="1725930" cy="2128836"/>
            </a:xfrm>
          </p:grpSpPr>
          <p:pic>
            <p:nvPicPr>
              <p:cNvPr id="28" name="Picture 27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987DBC0F-C062-D0DE-171D-72001C024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6070" y="321620"/>
                <a:ext cx="1725930" cy="212883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6304D8-A713-D9A8-4B57-31F742F4140E}"/>
                  </a:ext>
                </a:extLst>
              </p:cNvPr>
              <p:cNvSpPr txBox="1"/>
              <p:nvPr/>
            </p:nvSpPr>
            <p:spPr>
              <a:xfrm>
                <a:off x="3056292" y="460314"/>
                <a:ext cx="919129" cy="501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1992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E57C58-8647-AA56-599B-6A9C4BED82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0592" y="3727129"/>
              <a:ext cx="1250699" cy="1540869"/>
              <a:chOff x="3378818" y="3747558"/>
              <a:chExt cx="1873406" cy="2308048"/>
            </a:xfrm>
          </p:grpSpPr>
          <p:pic>
            <p:nvPicPr>
              <p:cNvPr id="26" name="Picture 25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9398C3A5-9FC1-8EFB-B3CB-DB1BFC19F1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78818" y="3747558"/>
                <a:ext cx="1873406" cy="230804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86C718-5B9F-5DBC-024D-6D095CE89D53}"/>
                  </a:ext>
                </a:extLst>
              </p:cNvPr>
              <p:cNvSpPr txBox="1"/>
              <p:nvPr/>
            </p:nvSpPr>
            <p:spPr>
              <a:xfrm>
                <a:off x="3550077" y="3929935"/>
                <a:ext cx="1002795" cy="546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2001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432DC5-73E8-D0A5-1DA0-262E6F78AF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8168" y="1458919"/>
              <a:ext cx="1250699" cy="1548348"/>
              <a:chOff x="4705581" y="197194"/>
              <a:chExt cx="1736764" cy="2150090"/>
            </a:xfrm>
          </p:grpSpPr>
          <p:pic>
            <p:nvPicPr>
              <p:cNvPr id="24" name="Picture 23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C1E6A19D-B459-A20A-872A-057D3547E7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5581" y="197194"/>
                <a:ext cx="1736764" cy="215009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AB9646-4232-B93D-83BF-8264E4AAC44C}"/>
                  </a:ext>
                </a:extLst>
              </p:cNvPr>
              <p:cNvSpPr txBox="1"/>
              <p:nvPr/>
            </p:nvSpPr>
            <p:spPr>
              <a:xfrm>
                <a:off x="4873078" y="383357"/>
                <a:ext cx="929654" cy="50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2005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0CDB98-C38D-7528-D7D4-B3D0F0ED73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7003" y="4013909"/>
              <a:ext cx="1250699" cy="1828800"/>
              <a:chOff x="5573963" y="4068630"/>
              <a:chExt cx="1873406" cy="2739336"/>
            </a:xfrm>
          </p:grpSpPr>
          <p:pic>
            <p:nvPicPr>
              <p:cNvPr id="22" name="Picture 21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1A8AB30C-62E8-DAD6-653F-F7044E843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73963" y="4068630"/>
                <a:ext cx="1873406" cy="273933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605DB8-6D7C-3F1E-B6C6-73D616D6F345}"/>
                  </a:ext>
                </a:extLst>
              </p:cNvPr>
              <p:cNvSpPr txBox="1"/>
              <p:nvPr/>
            </p:nvSpPr>
            <p:spPr>
              <a:xfrm>
                <a:off x="5674105" y="4274209"/>
                <a:ext cx="1002795" cy="546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2008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17B0BA-E475-6056-4C7A-691EDE65BC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98695" y="1359391"/>
              <a:ext cx="1250699" cy="1548348"/>
              <a:chOff x="6609842" y="18775"/>
              <a:chExt cx="1776504" cy="2199287"/>
            </a:xfrm>
          </p:grpSpPr>
          <p:pic>
            <p:nvPicPr>
              <p:cNvPr id="20" name="Picture 19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BA5BBCCA-E9FB-990A-0EB2-221125E83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09842" y="18775"/>
                <a:ext cx="1776504" cy="219928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3B7E05-FE16-313D-46BA-D90195E49B26}"/>
                  </a:ext>
                </a:extLst>
              </p:cNvPr>
              <p:cNvSpPr txBox="1"/>
              <p:nvPr/>
            </p:nvSpPr>
            <p:spPr>
              <a:xfrm>
                <a:off x="6720889" y="259853"/>
                <a:ext cx="950926" cy="51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2015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1365EE-6AC4-3481-9439-DC72E5D07B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10000" y="4307277"/>
              <a:ext cx="1250699" cy="1548348"/>
              <a:chOff x="7166369" y="4161839"/>
              <a:chExt cx="1873406" cy="2319251"/>
            </a:xfrm>
          </p:grpSpPr>
          <p:pic>
            <p:nvPicPr>
              <p:cNvPr id="18" name="Picture 17" descr="A map of the arctic&#10;&#10;Description automatically generated">
                <a:extLst>
                  <a:ext uri="{FF2B5EF4-FFF2-40B4-BE49-F238E27FC236}">
                    <a16:creationId xmlns:a16="http://schemas.microsoft.com/office/drawing/2014/main" id="{43CD699D-A3AF-DA83-0049-181DB5D644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66369" y="4161839"/>
                <a:ext cx="1873406" cy="231925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840ED8-E9A6-796E-ADAC-BFE18F078F2F}"/>
                  </a:ext>
                </a:extLst>
              </p:cNvPr>
              <p:cNvSpPr txBox="1"/>
              <p:nvPr/>
            </p:nvSpPr>
            <p:spPr>
              <a:xfrm>
                <a:off x="7289496" y="4369718"/>
                <a:ext cx="1002795" cy="546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2022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C46623-E544-FD69-4DFE-F07FD7FBA995}"/>
                </a:ext>
              </a:extLst>
            </p:cNvPr>
            <p:cNvSpPr/>
            <p:nvPr/>
          </p:nvSpPr>
          <p:spPr>
            <a:xfrm>
              <a:off x="8378630" y="3961936"/>
              <a:ext cx="137413" cy="150988"/>
            </a:xfrm>
            <a:prstGeom prst="ellipse">
              <a:avLst/>
            </a:prstGeom>
            <a:noFill/>
            <a:ln w="38100">
              <a:solidFill>
                <a:srgbClr val="FB8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C86488-C9E0-0C6E-CF41-BCC912E360CB}"/>
                </a:ext>
              </a:extLst>
            </p:cNvPr>
            <p:cNvSpPr/>
            <p:nvPr/>
          </p:nvSpPr>
          <p:spPr>
            <a:xfrm rot="16200000">
              <a:off x="1452375" y="3210018"/>
              <a:ext cx="3769712" cy="3374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</a:rPr>
                <a:t>Annual Ice Season Duration (days)</a:t>
              </a:r>
              <a:endParaRPr lang="en-US" sz="1400" dirty="0">
                <a:latin typeface="Helvetica" pitchFamily="2" charset="0"/>
              </a:endParaRPr>
            </a:p>
          </p:txBody>
        </p:sp>
        <p:pic>
          <p:nvPicPr>
            <p:cNvPr id="14" name="Picture 13" descr="A map of the arctic&#10;&#10;Description automatically generated">
              <a:extLst>
                <a:ext uri="{FF2B5EF4-FFF2-40B4-BE49-F238E27FC236}">
                  <a16:creationId xmlns:a16="http://schemas.microsoft.com/office/drawing/2014/main" id="{C6A6E4B0-F733-D269-65F8-4FBE3D6CF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5405" y="5531949"/>
              <a:ext cx="1807138" cy="47370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76A067-4410-628C-E910-1F5423D316E8}"/>
                </a:ext>
              </a:extLst>
            </p:cNvPr>
            <p:cNvSpPr txBox="1"/>
            <p:nvPr/>
          </p:nvSpPr>
          <p:spPr>
            <a:xfrm>
              <a:off x="6003286" y="5816913"/>
              <a:ext cx="2626932" cy="282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b="1" dirty="0"/>
                <a:t>Winter Sea ice Concentration (%)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D5194D-4CFD-6369-5D24-B7945BE24DA8}"/>
                </a:ext>
              </a:extLst>
            </p:cNvPr>
            <p:cNvSpPr txBox="1"/>
            <p:nvPr/>
          </p:nvSpPr>
          <p:spPr>
            <a:xfrm>
              <a:off x="8409859" y="3746299"/>
              <a:ext cx="1367764" cy="282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FC8F3C"/>
                  </a:solidFill>
                </a:rPr>
                <a:t>2023= 107 days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DC621D-8C30-F2D3-1A9D-BFC888068C8A}"/>
                </a:ext>
              </a:extLst>
            </p:cNvPr>
            <p:cNvSpPr txBox="1"/>
            <p:nvPr/>
          </p:nvSpPr>
          <p:spPr>
            <a:xfrm>
              <a:off x="8394246" y="4093166"/>
              <a:ext cx="1250699" cy="282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FC0100"/>
                  </a:solidFill>
                </a:rPr>
                <a:t>2022= 88 days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99FC7F5-5B9D-CB43-5B5C-99BEA6102DA4}"/>
              </a:ext>
            </a:extLst>
          </p:cNvPr>
          <p:cNvSpPr txBox="1"/>
          <p:nvPr/>
        </p:nvSpPr>
        <p:spPr>
          <a:xfrm>
            <a:off x="4107282" y="75138"/>
            <a:ext cx="418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Palmer LTER: Motivation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54B337-AF00-E1A6-5406-65A340EFB8D5}"/>
              </a:ext>
            </a:extLst>
          </p:cNvPr>
          <p:cNvCxnSpPr>
            <a:cxnSpLocks/>
          </p:cNvCxnSpPr>
          <p:nvPr/>
        </p:nvCxnSpPr>
        <p:spPr>
          <a:xfrm>
            <a:off x="659540" y="1049934"/>
            <a:ext cx="1093671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030A869-BEF5-0EEB-3420-C9945CBE0BF6}"/>
              </a:ext>
            </a:extLst>
          </p:cNvPr>
          <p:cNvSpPr txBox="1"/>
          <p:nvPr/>
        </p:nvSpPr>
        <p:spPr>
          <a:xfrm>
            <a:off x="320344" y="68726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1ACBF5-7C67-CB11-6630-5C4AB526F86D}"/>
              </a:ext>
            </a:extLst>
          </p:cNvPr>
          <p:cNvSpPr txBox="1"/>
          <p:nvPr/>
        </p:nvSpPr>
        <p:spPr>
          <a:xfrm>
            <a:off x="3401106" y="66869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B1ADDB-5BAF-0FA9-8E29-41087311CAA1}"/>
              </a:ext>
            </a:extLst>
          </p:cNvPr>
          <p:cNvSpPr txBox="1"/>
          <p:nvPr/>
        </p:nvSpPr>
        <p:spPr>
          <a:xfrm>
            <a:off x="6536102" y="67141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8C5BF7-0F7E-C814-B014-16971A3B97B9}"/>
              </a:ext>
            </a:extLst>
          </p:cNvPr>
          <p:cNvSpPr txBox="1"/>
          <p:nvPr/>
        </p:nvSpPr>
        <p:spPr>
          <a:xfrm>
            <a:off x="9655375" y="68374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3A0C9F-0728-D07C-BCA0-33DDDEC850FB}"/>
              </a:ext>
            </a:extLst>
          </p:cNvPr>
          <p:cNvSpPr txBox="1"/>
          <p:nvPr/>
        </p:nvSpPr>
        <p:spPr>
          <a:xfrm>
            <a:off x="1080360" y="1207051"/>
            <a:ext cx="2325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accent6"/>
                  </a:solidFill>
                </a:ln>
              </a:rPr>
              <a:t>Palmer 1 &amp; 2</a:t>
            </a:r>
          </a:p>
          <a:p>
            <a:pPr algn="ctr"/>
            <a:r>
              <a:rPr lang="en-US" sz="1400" dirty="0">
                <a:ln>
                  <a:solidFill>
                    <a:schemeClr val="accent6"/>
                  </a:solidFill>
                </a:ln>
              </a:rPr>
              <a:t>Sea ice &amp; food web ecology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B3E2481-324F-5419-CE98-937D0CA1CF32}"/>
              </a:ext>
            </a:extLst>
          </p:cNvPr>
          <p:cNvCxnSpPr>
            <a:cxnSpLocks/>
          </p:cNvCxnSpPr>
          <p:nvPr/>
        </p:nvCxnSpPr>
        <p:spPr>
          <a:xfrm>
            <a:off x="646675" y="1178428"/>
            <a:ext cx="3565830" cy="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6ABBEB4-E0F3-C5DB-CE9D-18C5752B42DD}"/>
              </a:ext>
            </a:extLst>
          </p:cNvPr>
          <p:cNvCxnSpPr>
            <a:cxnSpLocks/>
          </p:cNvCxnSpPr>
          <p:nvPr/>
        </p:nvCxnSpPr>
        <p:spPr>
          <a:xfrm>
            <a:off x="4242658" y="1178428"/>
            <a:ext cx="22081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E518C21-7964-06D6-3F89-17806B8EDF63}"/>
              </a:ext>
            </a:extLst>
          </p:cNvPr>
          <p:cNvSpPr txBox="1"/>
          <p:nvPr/>
        </p:nvSpPr>
        <p:spPr>
          <a:xfrm>
            <a:off x="4453895" y="1192072"/>
            <a:ext cx="1782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Palmer 3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Shifting ecology and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climate press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FAC83B2-52AE-6D9F-03EB-6D8EEE1C6CAE}"/>
              </a:ext>
            </a:extLst>
          </p:cNvPr>
          <p:cNvCxnSpPr>
            <a:cxnSpLocks/>
          </p:cNvCxnSpPr>
          <p:nvPr/>
        </p:nvCxnSpPr>
        <p:spPr>
          <a:xfrm>
            <a:off x="6468558" y="1178428"/>
            <a:ext cx="4188359" cy="0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E42871-DD9A-D6E0-311B-36C8709E5677}"/>
              </a:ext>
            </a:extLst>
          </p:cNvPr>
          <p:cNvCxnSpPr>
            <a:cxnSpLocks/>
          </p:cNvCxnSpPr>
          <p:nvPr/>
        </p:nvCxnSpPr>
        <p:spPr>
          <a:xfrm>
            <a:off x="10707814" y="1186741"/>
            <a:ext cx="797001" cy="0"/>
          </a:xfrm>
          <a:prstGeom prst="straightConnector1">
            <a:avLst/>
          </a:prstGeom>
          <a:ln w="3492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EAEDA5A-B6F1-3BBF-4F54-161FE840DA95}"/>
              </a:ext>
            </a:extLst>
          </p:cNvPr>
          <p:cNvSpPr txBox="1"/>
          <p:nvPr/>
        </p:nvSpPr>
        <p:spPr>
          <a:xfrm>
            <a:off x="7414625" y="1201028"/>
            <a:ext cx="2110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Palmer 4 &amp; 5</a:t>
            </a:r>
          </a:p>
          <a:p>
            <a:pPr algn="ctr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press &amp; regional </a:t>
            </a:r>
          </a:p>
          <a:p>
            <a:pPr algn="ctr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gradients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55B20C9-26FD-39BA-2F83-8C70B8F64EA7}"/>
              </a:ext>
            </a:extLst>
          </p:cNvPr>
          <p:cNvSpPr txBox="1"/>
          <p:nvPr/>
        </p:nvSpPr>
        <p:spPr>
          <a:xfrm>
            <a:off x="10413215" y="1201028"/>
            <a:ext cx="14470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Palmer 6</a:t>
            </a:r>
          </a:p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Press versus</a:t>
            </a:r>
          </a:p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pulse</a:t>
            </a:r>
          </a:p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climate ecology </a:t>
            </a:r>
          </a:p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drivers</a:t>
            </a:r>
          </a:p>
        </p:txBody>
      </p:sp>
    </p:spTree>
    <p:extLst>
      <p:ext uri="{BB962C8B-B14F-4D97-AF65-F5344CB8AC3E}">
        <p14:creationId xmlns:p14="http://schemas.microsoft.com/office/powerpoint/2010/main" val="1957136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EB6C96-EF56-1097-6C76-37B898F167FA}"/>
              </a:ext>
            </a:extLst>
          </p:cNvPr>
          <p:cNvSpPr txBox="1"/>
          <p:nvPr/>
        </p:nvSpPr>
        <p:spPr>
          <a:xfrm>
            <a:off x="6368716" y="89903"/>
            <a:ext cx="4081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Ecological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FB087-0629-72B6-EC53-95C0EEF25D04}"/>
              </a:ext>
            </a:extLst>
          </p:cNvPr>
          <p:cNvSpPr txBox="1"/>
          <p:nvPr/>
        </p:nvSpPr>
        <p:spPr>
          <a:xfrm>
            <a:off x="5754034" y="2703779"/>
            <a:ext cx="5310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1) An ecosystem in transition from a dry-polar system with ice (sea ice &amp; glacial ice) playing a major role structuring the physics, chemistry, and biology to a sub-polar system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245EA-C074-0E07-606F-55D60C55F591}"/>
              </a:ext>
            </a:extLst>
          </p:cNvPr>
          <p:cNvSpPr txBox="1"/>
          <p:nvPr/>
        </p:nvSpPr>
        <p:spPr>
          <a:xfrm>
            <a:off x="5076026" y="1027509"/>
            <a:ext cx="666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The WAP is characterized by a short productive pelagic food-web. The system is in flux driven by a combination of the slow “press” of a warming climate and the higher frequency “pulse” change (wind, storms etc.).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CDA2C-BEBB-ED57-38C2-A6BFF6EA6EC3}"/>
              </a:ext>
            </a:extLst>
          </p:cNvPr>
          <p:cNvSpPr txBox="1"/>
          <p:nvPr/>
        </p:nvSpPr>
        <p:spPr>
          <a:xfrm>
            <a:off x="5754035" y="4256724"/>
            <a:ext cx="5310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2) The WAP spans the climate gradient from the northern sub-polar conditions to polar conditions in the south.  There is a climate migration with the southward migration of subpolar conditions.  Resolving the climate migration is difficult given interannual variability.</a:t>
            </a:r>
          </a:p>
        </p:txBody>
      </p:sp>
      <p:pic>
        <p:nvPicPr>
          <p:cNvPr id="11" name="Picture 10" descr="Diagram of a diagram of a sea life cycle&#10;&#10;Description automatically generated">
            <a:extLst>
              <a:ext uri="{FF2B5EF4-FFF2-40B4-BE49-F238E27FC236}">
                <a16:creationId xmlns:a16="http://schemas.microsoft.com/office/drawing/2014/main" id="{AAED7764-426A-A60F-79A9-26DFB0C8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87" y="95469"/>
            <a:ext cx="4081310" cy="66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8195C4-1CDF-DF59-F4D8-8988E71C27C7}"/>
              </a:ext>
            </a:extLst>
          </p:cNvPr>
          <p:cNvSpPr txBox="1"/>
          <p:nvPr/>
        </p:nvSpPr>
        <p:spPr>
          <a:xfrm>
            <a:off x="1074822" y="3612899"/>
            <a:ext cx="10331114" cy="218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Drivers of disturbance across time and space scales: ecological and latitudinal response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Vertical and alongshore connectivity as drivers of ecological change on local to regional scales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Changing food webs and carbon cycling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87DE9-216E-DF6B-CA5A-500477791AFF}"/>
              </a:ext>
            </a:extLst>
          </p:cNvPr>
          <p:cNvSpPr txBox="1"/>
          <p:nvPr/>
        </p:nvSpPr>
        <p:spPr>
          <a:xfrm>
            <a:off x="3786887" y="2905780"/>
            <a:ext cx="4906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Organizing Research Themes</a:t>
            </a:r>
          </a:p>
        </p:txBody>
      </p:sp>
      <p:pic>
        <p:nvPicPr>
          <p:cNvPr id="8" name="Picture 7" descr="A sunset over a mountain&#10;&#10;Description automatically generated">
            <a:extLst>
              <a:ext uri="{FF2B5EF4-FFF2-40B4-BE49-F238E27FC236}">
                <a16:creationId xmlns:a16="http://schemas.microsoft.com/office/drawing/2014/main" id="{2A506E66-F006-2EAF-1873-F3922576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797" y="0"/>
            <a:ext cx="16402000" cy="25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9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A1754E-610A-DC78-44CC-440DC40B7E91}"/>
              </a:ext>
            </a:extLst>
          </p:cNvPr>
          <p:cNvSpPr txBox="1"/>
          <p:nvPr/>
        </p:nvSpPr>
        <p:spPr>
          <a:xfrm>
            <a:off x="3374937" y="437857"/>
            <a:ext cx="5695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Palmer LTER: Research Structure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B7803-8356-1607-B75B-F6C2770534D2}"/>
              </a:ext>
            </a:extLst>
          </p:cNvPr>
          <p:cNvGrpSpPr/>
          <p:nvPr/>
        </p:nvGrpSpPr>
        <p:grpSpPr>
          <a:xfrm>
            <a:off x="89160" y="584151"/>
            <a:ext cx="7739218" cy="6096075"/>
            <a:chOff x="167338" y="101457"/>
            <a:chExt cx="8408631" cy="67529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AEBF1-9B72-3923-A19C-D054B9C9C2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7338" y="757247"/>
              <a:ext cx="7519329" cy="5250558"/>
              <a:chOff x="0" y="970874"/>
              <a:chExt cx="7112063" cy="4966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8139B64-8A00-DD89-D868-FE0810A34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97"/>
              <a:stretch/>
            </p:blipFill>
            <p:spPr>
              <a:xfrm>
                <a:off x="0" y="970874"/>
                <a:ext cx="7112063" cy="4966174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E853E5D-11CE-3BBE-A0D0-454DC7D320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1943" y="2927424"/>
                <a:ext cx="1697794" cy="0"/>
              </a:xfrm>
              <a:prstGeom prst="line">
                <a:avLst/>
              </a:prstGeom>
              <a:ln w="57150">
                <a:solidFill>
                  <a:srgbClr val="C00000">
                    <a:alpha val="5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218A5D2-06FA-7921-AE7E-E291F0E986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1412" y="1684202"/>
                <a:ext cx="0" cy="1184649"/>
              </a:xfrm>
              <a:prstGeom prst="straightConnector1">
                <a:avLst/>
              </a:prstGeom>
              <a:ln w="730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322118B-9CF3-589E-41E2-DE8AE40293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85834" y="3103103"/>
                <a:ext cx="79501" cy="2561731"/>
              </a:xfrm>
              <a:prstGeom prst="straightConnector1">
                <a:avLst/>
              </a:prstGeom>
              <a:ln w="730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B43939-E498-390B-9702-00A315BDB613}"/>
                </a:ext>
              </a:extLst>
            </p:cNvPr>
            <p:cNvSpPr txBox="1"/>
            <p:nvPr/>
          </p:nvSpPr>
          <p:spPr>
            <a:xfrm>
              <a:off x="6780957" y="1772164"/>
              <a:ext cx="1795012" cy="130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Warmer</a:t>
              </a:r>
            </a:p>
            <a:p>
              <a:pPr algn="ctr"/>
              <a:r>
                <a:rPr lang="en-US" sz="1600"/>
                <a:t>Maritime</a:t>
              </a:r>
            </a:p>
            <a:p>
              <a:pPr algn="ctr"/>
              <a:r>
                <a:rPr lang="en-US" sz="1600"/>
                <a:t>Climate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AC908F-AC73-F799-8FC0-32CBA1E3B36C}"/>
                </a:ext>
              </a:extLst>
            </p:cNvPr>
            <p:cNvSpPr txBox="1"/>
            <p:nvPr/>
          </p:nvSpPr>
          <p:spPr>
            <a:xfrm>
              <a:off x="6837827" y="3986908"/>
              <a:ext cx="1539738" cy="130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Cold Dry</a:t>
              </a:r>
            </a:p>
            <a:p>
              <a:pPr algn="ctr"/>
              <a:r>
                <a:rPr lang="en-US" sz="1600" dirty="0"/>
                <a:t>Polar </a:t>
              </a:r>
            </a:p>
            <a:p>
              <a:pPr algn="ctr"/>
              <a:r>
                <a:rPr lang="en-US" sz="1600" dirty="0"/>
                <a:t>Climate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A10CBE-7F2D-B92F-534F-4D59B0ECC825}"/>
                </a:ext>
              </a:extLst>
            </p:cNvPr>
            <p:cNvSpPr txBox="1"/>
            <p:nvPr/>
          </p:nvSpPr>
          <p:spPr>
            <a:xfrm>
              <a:off x="1988230" y="5838019"/>
              <a:ext cx="4211407" cy="101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/>
                <a:t>Peninsula Spans a Climate Gradient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4AFCA1-2F5B-92EB-04DA-8FF887A81731}"/>
                </a:ext>
              </a:extLst>
            </p:cNvPr>
            <p:cNvSpPr txBox="1"/>
            <p:nvPr/>
          </p:nvSpPr>
          <p:spPr>
            <a:xfrm>
              <a:off x="6073241" y="101457"/>
              <a:ext cx="252792" cy="55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b="1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04FBD5-0467-6CE2-1C6D-26015B846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9464" y="1531082"/>
              <a:ext cx="437833" cy="21716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994195-404B-B0E5-8DDA-CD21D886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1729" y="2529210"/>
              <a:ext cx="451346" cy="2347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B65DF-B470-D1EF-199B-0A072869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3952" y="4040205"/>
              <a:ext cx="469400" cy="2347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65008A5-79B2-B392-E3C6-AB31C48CECEF}"/>
              </a:ext>
            </a:extLst>
          </p:cNvPr>
          <p:cNvSpPr txBox="1"/>
          <p:nvPr/>
        </p:nvSpPr>
        <p:spPr>
          <a:xfrm>
            <a:off x="7645769" y="2583327"/>
            <a:ext cx="407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Seasonal sampling at Palmer Station</a:t>
            </a:r>
          </a:p>
          <a:p>
            <a:pPr algn="ctr"/>
            <a:r>
              <a:rPr lang="en-US" b="1" dirty="0"/>
              <a:t>(</a:t>
            </a:r>
            <a:r>
              <a:rPr lang="en-US" dirty="0"/>
              <a:t>bi-weekly sampling) ~end of October to ~early March</a:t>
            </a:r>
          </a:p>
          <a:p>
            <a:pPr algn="ctr"/>
            <a:r>
              <a:rPr lang="en-US" i="1" dirty="0"/>
              <a:t>At maximum 10 people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8CDCF5-D51A-C6BA-AB7F-5FA331190F0F}"/>
              </a:ext>
            </a:extLst>
          </p:cNvPr>
          <p:cNvSpPr txBox="1"/>
          <p:nvPr/>
        </p:nvSpPr>
        <p:spPr>
          <a:xfrm>
            <a:off x="8583809" y="227048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Sampling in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B22A23-E3E8-C03F-8920-9607636D1EA7}"/>
              </a:ext>
            </a:extLst>
          </p:cNvPr>
          <p:cNvSpPr txBox="1"/>
          <p:nvPr/>
        </p:nvSpPr>
        <p:spPr>
          <a:xfrm>
            <a:off x="7645769" y="4201704"/>
            <a:ext cx="407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Summer survey from RV Gould or Palmer January</a:t>
            </a:r>
          </a:p>
          <a:p>
            <a:pPr algn="ctr"/>
            <a:r>
              <a:rPr lang="en-US" dirty="0"/>
              <a:t>Sampling grid survey of the Peninsula</a:t>
            </a:r>
          </a:p>
          <a:p>
            <a:pPr algn="ctr"/>
            <a:r>
              <a:rPr lang="en-US" i="1" dirty="0"/>
              <a:t>At maximum 20 people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C5D83D-7BAE-85EC-093F-C10B1D9493E3}"/>
              </a:ext>
            </a:extLst>
          </p:cNvPr>
          <p:cNvSpPr txBox="1"/>
          <p:nvPr/>
        </p:nvSpPr>
        <p:spPr>
          <a:xfrm>
            <a:off x="8583809" y="3888865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Sampling in Space</a:t>
            </a:r>
          </a:p>
        </p:txBody>
      </p:sp>
    </p:spTree>
    <p:extLst>
      <p:ext uri="{BB962C8B-B14F-4D97-AF65-F5344CB8AC3E}">
        <p14:creationId xmlns:p14="http://schemas.microsoft.com/office/powerpoint/2010/main" val="284256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E9981854-A2C9-4298-EC5A-3B5CFF4D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53" t="16480" r="36630" b="17908"/>
          <a:stretch/>
        </p:blipFill>
        <p:spPr>
          <a:xfrm>
            <a:off x="312821" y="1620255"/>
            <a:ext cx="2550694" cy="338488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DD740-EC60-544F-DB5F-E1FC0BB0E6B9}"/>
              </a:ext>
            </a:extLst>
          </p:cNvPr>
          <p:cNvSpPr txBox="1"/>
          <p:nvPr/>
        </p:nvSpPr>
        <p:spPr>
          <a:xfrm>
            <a:off x="312821" y="5005139"/>
            <a:ext cx="267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Goodbye to the RV Gould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5B00B0-5422-ED0A-2727-4F4596795168}"/>
              </a:ext>
            </a:extLst>
          </p:cNvPr>
          <p:cNvGrpSpPr/>
          <p:nvPr/>
        </p:nvGrpSpPr>
        <p:grpSpPr>
          <a:xfrm>
            <a:off x="3035590" y="-943"/>
            <a:ext cx="8049505" cy="3724535"/>
            <a:chOff x="3035590" y="-943"/>
            <a:chExt cx="8049505" cy="37245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6395AB-F855-9C68-CBB2-0D1AE8EBE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97"/>
            <a:stretch/>
          </p:blipFill>
          <p:spPr>
            <a:xfrm>
              <a:off x="5646821" y="-943"/>
              <a:ext cx="5438274" cy="3724535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B5B51E-A32D-65D2-75DA-119EFC115B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5590" y="1620255"/>
              <a:ext cx="3060410" cy="142774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5A4FE9-E54E-B8A0-81FC-8F2150B784BB}"/>
                </a:ext>
              </a:extLst>
            </p:cNvPr>
            <p:cNvSpPr txBox="1"/>
            <p:nvPr/>
          </p:nvSpPr>
          <p:spPr>
            <a:xfrm>
              <a:off x="3577054" y="1292264"/>
              <a:ext cx="152830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Running </a:t>
              </a:r>
            </a:p>
            <a:p>
              <a:r>
                <a:rPr lang="en-US" sz="2800" dirty="0"/>
                <a:t>the grid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7F92720-7D1B-1289-B582-9F98DC88F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37" y="5374471"/>
            <a:ext cx="1734262" cy="1067865"/>
          </a:xfrm>
          <a:prstGeom prst="round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8B25B72-D15C-B54F-B617-6D676C1BC52F}"/>
              </a:ext>
            </a:extLst>
          </p:cNvPr>
          <p:cNvGrpSpPr/>
          <p:nvPr/>
        </p:nvGrpSpPr>
        <p:grpSpPr>
          <a:xfrm>
            <a:off x="3061469" y="3031015"/>
            <a:ext cx="8757796" cy="3664759"/>
            <a:chOff x="3061469" y="3031015"/>
            <a:chExt cx="8757796" cy="366475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1F99510-D6C3-BD98-EE2C-93E90D01AC7C}"/>
                </a:ext>
              </a:extLst>
            </p:cNvPr>
            <p:cNvCxnSpPr>
              <a:cxnSpLocks/>
            </p:cNvCxnSpPr>
            <p:nvPr/>
          </p:nvCxnSpPr>
          <p:spPr>
            <a:xfrm>
              <a:off x="3061469" y="3031015"/>
              <a:ext cx="2601394" cy="198261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A8F59D-10E6-B5C2-5972-9C93D117E4CB}"/>
                </a:ext>
              </a:extLst>
            </p:cNvPr>
            <p:cNvSpPr txBox="1"/>
            <p:nvPr/>
          </p:nvSpPr>
          <p:spPr>
            <a:xfrm>
              <a:off x="3337255" y="4312641"/>
              <a:ext cx="150348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Process </a:t>
              </a:r>
            </a:p>
            <a:p>
              <a:r>
                <a:rPr lang="en-US" sz="2800" dirty="0"/>
                <a:t>Stations</a:t>
              </a:r>
            </a:p>
            <a:p>
              <a:r>
                <a:rPr lang="en-US" sz="2800" dirty="0"/>
                <a:t>~6 Days</a:t>
              </a:r>
            </a:p>
          </p:txBody>
        </p:sp>
        <p:pic>
          <p:nvPicPr>
            <p:cNvPr id="18" name="Picture 17" descr="A screenshot of a web page&#10;&#10;Description automatically generated">
              <a:extLst>
                <a:ext uri="{FF2B5EF4-FFF2-40B4-BE49-F238E27FC236}">
                  <a16:creationId xmlns:a16="http://schemas.microsoft.com/office/drawing/2014/main" id="{7BC31415-1B30-F501-1762-9D7D6134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2701" y="4092217"/>
              <a:ext cx="2601394" cy="804414"/>
            </a:xfrm>
            <a:prstGeom prst="rect">
              <a:avLst/>
            </a:prstGeom>
          </p:spPr>
        </p:pic>
        <p:pic>
          <p:nvPicPr>
            <p:cNvPr id="20" name="Picture 19" descr="A close up of a wing&#10;&#10;Description automatically generated">
              <a:extLst>
                <a:ext uri="{FF2B5EF4-FFF2-40B4-BE49-F238E27FC236}">
                  <a16:creationId xmlns:a16="http://schemas.microsoft.com/office/drawing/2014/main" id="{44E76208-D2FA-6C42-71AF-D6FF365F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1688" y="3761490"/>
              <a:ext cx="1638257" cy="292829"/>
            </a:xfrm>
            <a:prstGeom prst="rect">
              <a:avLst/>
            </a:prstGeom>
          </p:spPr>
        </p:pic>
        <p:pic>
          <p:nvPicPr>
            <p:cNvPr id="22" name="Picture 21" descr="A screenshot of a phone&#10;&#10;Description automatically generated">
              <a:extLst>
                <a:ext uri="{FF2B5EF4-FFF2-40B4-BE49-F238E27FC236}">
                  <a16:creationId xmlns:a16="http://schemas.microsoft.com/office/drawing/2014/main" id="{F08F6F4B-E1BB-9538-B91D-BBCC681D7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1688" y="5070184"/>
              <a:ext cx="3006079" cy="715239"/>
            </a:xfrm>
            <a:prstGeom prst="rect">
              <a:avLst/>
            </a:prstGeom>
          </p:spPr>
        </p:pic>
        <p:pic>
          <p:nvPicPr>
            <p:cNvPr id="24" name="Picture 23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C8E13B34-8818-DBEE-7173-77EB265C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4094" y="3537766"/>
              <a:ext cx="1503489" cy="1296422"/>
            </a:xfrm>
            <a:prstGeom prst="rect">
              <a:avLst/>
            </a:prstGeom>
          </p:spPr>
        </p:pic>
        <p:pic>
          <p:nvPicPr>
            <p:cNvPr id="26" name="Picture 2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5E0C26C-0CCA-05A0-3CE1-1ACC84ABC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18016" y="5841974"/>
              <a:ext cx="3006079" cy="853798"/>
            </a:xfrm>
            <a:prstGeom prst="rect">
              <a:avLst/>
            </a:prstGeom>
          </p:spPr>
        </p:pic>
        <p:pic>
          <p:nvPicPr>
            <p:cNvPr id="28" name="Picture 2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68A41D9-CB6B-1041-27E3-DB46FDF9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8550" y="5299724"/>
              <a:ext cx="3060410" cy="1396050"/>
            </a:xfrm>
            <a:prstGeom prst="rect">
              <a:avLst/>
            </a:prstGeom>
          </p:spPr>
        </p:pic>
        <p:pic>
          <p:nvPicPr>
            <p:cNvPr id="30" name="Picture 2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6A612BA7-02B3-D208-98B2-262941B6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74751" y="4894494"/>
              <a:ext cx="2244514" cy="407367"/>
            </a:xfrm>
            <a:prstGeom prst="rect">
              <a:avLst/>
            </a:prstGeom>
          </p:spPr>
        </p:pic>
        <p:pic>
          <p:nvPicPr>
            <p:cNvPr id="32" name="Picture 3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4B19BBE-E7D2-ABCE-D294-6B6609673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26284" y="3977767"/>
              <a:ext cx="1698407" cy="662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4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7CF28B-91DB-5217-AE38-3B560787FB61}"/>
              </a:ext>
            </a:extLst>
          </p:cNvPr>
          <p:cNvCxnSpPr>
            <a:cxnSpLocks/>
          </p:cNvCxnSpPr>
          <p:nvPr/>
        </p:nvCxnSpPr>
        <p:spPr>
          <a:xfrm>
            <a:off x="698728" y="1345232"/>
            <a:ext cx="1093671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76EBDA-3A2A-D48C-DD0D-0545ABC78D7C}"/>
              </a:ext>
            </a:extLst>
          </p:cNvPr>
          <p:cNvSpPr txBox="1"/>
          <p:nvPr/>
        </p:nvSpPr>
        <p:spPr>
          <a:xfrm>
            <a:off x="359532" y="98256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97C68-A9F0-BD24-498F-C4FA1B45621E}"/>
              </a:ext>
            </a:extLst>
          </p:cNvPr>
          <p:cNvSpPr txBox="1"/>
          <p:nvPr/>
        </p:nvSpPr>
        <p:spPr>
          <a:xfrm>
            <a:off x="3440294" y="96399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8E6C-9D95-1BFF-CD27-A571EDCF9972}"/>
              </a:ext>
            </a:extLst>
          </p:cNvPr>
          <p:cNvSpPr txBox="1"/>
          <p:nvPr/>
        </p:nvSpPr>
        <p:spPr>
          <a:xfrm>
            <a:off x="6575290" y="9667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35A22-F9A3-DD9B-86C0-21D41752CF86}"/>
              </a:ext>
            </a:extLst>
          </p:cNvPr>
          <p:cNvSpPr txBox="1"/>
          <p:nvPr/>
        </p:nvSpPr>
        <p:spPr>
          <a:xfrm>
            <a:off x="9694563" y="97904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BDC0A5-C50E-CAC0-12E5-73BF3B0A2EAF}"/>
              </a:ext>
            </a:extLst>
          </p:cNvPr>
          <p:cNvCxnSpPr>
            <a:cxnSpLocks/>
          </p:cNvCxnSpPr>
          <p:nvPr/>
        </p:nvCxnSpPr>
        <p:spPr>
          <a:xfrm>
            <a:off x="685863" y="1473726"/>
            <a:ext cx="3565830" cy="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3AE038-01FB-0F65-8A90-29633F7E26E8}"/>
              </a:ext>
            </a:extLst>
          </p:cNvPr>
          <p:cNvCxnSpPr>
            <a:cxnSpLocks/>
          </p:cNvCxnSpPr>
          <p:nvPr/>
        </p:nvCxnSpPr>
        <p:spPr>
          <a:xfrm>
            <a:off x="4281846" y="1473726"/>
            <a:ext cx="22081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DC7C6F-AE0B-C5D0-57ED-A64C036F3AD7}"/>
              </a:ext>
            </a:extLst>
          </p:cNvPr>
          <p:cNvCxnSpPr>
            <a:cxnSpLocks/>
          </p:cNvCxnSpPr>
          <p:nvPr/>
        </p:nvCxnSpPr>
        <p:spPr>
          <a:xfrm>
            <a:off x="6507746" y="1473726"/>
            <a:ext cx="4188359" cy="0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767691-E1B6-ED7C-0262-B9020FF17B19}"/>
              </a:ext>
            </a:extLst>
          </p:cNvPr>
          <p:cNvCxnSpPr>
            <a:cxnSpLocks/>
          </p:cNvCxnSpPr>
          <p:nvPr/>
        </p:nvCxnSpPr>
        <p:spPr>
          <a:xfrm>
            <a:off x="10747002" y="1482039"/>
            <a:ext cx="797001" cy="0"/>
          </a:xfrm>
          <a:prstGeom prst="straightConnector1">
            <a:avLst/>
          </a:prstGeom>
          <a:ln w="3492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3691108-DE1F-E2F3-8816-4A7DF98816B7}"/>
              </a:ext>
            </a:extLst>
          </p:cNvPr>
          <p:cNvSpPr txBox="1"/>
          <p:nvPr/>
        </p:nvSpPr>
        <p:spPr>
          <a:xfrm>
            <a:off x="1358305" y="47556"/>
            <a:ext cx="9639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Anchor Time Series Measurement Sampling Platforms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AD4621-A8CC-6070-A658-F4CFB69FD410}"/>
              </a:ext>
            </a:extLst>
          </p:cNvPr>
          <p:cNvCxnSpPr>
            <a:cxnSpLocks/>
          </p:cNvCxnSpPr>
          <p:nvPr/>
        </p:nvCxnSpPr>
        <p:spPr>
          <a:xfrm>
            <a:off x="330036" y="1473726"/>
            <a:ext cx="0" cy="48672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422E47E-F75F-A860-2FE3-AF29492F2A1A}"/>
              </a:ext>
            </a:extLst>
          </p:cNvPr>
          <p:cNvSpPr txBox="1"/>
          <p:nvPr/>
        </p:nvSpPr>
        <p:spPr>
          <a:xfrm rot="16200000">
            <a:off x="-424338" y="3297184"/>
            <a:ext cx="119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Approach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C0B8BE7-EBE0-FF8E-8197-71E65775CC05}"/>
              </a:ext>
            </a:extLst>
          </p:cNvPr>
          <p:cNvGrpSpPr/>
          <p:nvPr/>
        </p:nvGrpSpPr>
        <p:grpSpPr>
          <a:xfrm>
            <a:off x="348142" y="1474211"/>
            <a:ext cx="10967558" cy="1572052"/>
            <a:chOff x="348142" y="1474211"/>
            <a:chExt cx="10967558" cy="1572052"/>
          </a:xfrm>
        </p:grpSpPr>
        <p:pic>
          <p:nvPicPr>
            <p:cNvPr id="27" name="Picture 26" descr="A large ship in the water&#10;&#10;Description automatically generated">
              <a:extLst>
                <a:ext uri="{FF2B5EF4-FFF2-40B4-BE49-F238E27FC236}">
                  <a16:creationId xmlns:a16="http://schemas.microsoft.com/office/drawing/2014/main" id="{25FFCAD3-C81F-42D0-722B-A285003D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142" y="1739733"/>
              <a:ext cx="1421660" cy="1089778"/>
            </a:xfrm>
            <a:prstGeom prst="rect">
              <a:avLst/>
            </a:prstGeom>
            <a:effectLst>
              <a:softEdge rad="114300"/>
            </a:effectLst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4C45BD9A-CC27-1596-7D31-BA0B8F1633CB}"/>
                </a:ext>
              </a:extLst>
            </p:cNvPr>
            <p:cNvSpPr/>
            <p:nvPr/>
          </p:nvSpPr>
          <p:spPr>
            <a:xfrm>
              <a:off x="1782446" y="2025898"/>
              <a:ext cx="8251312" cy="171167"/>
            </a:xfrm>
            <a:prstGeom prst="rightArrow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C3835C89-FF0E-D8DD-BB0C-B5F250CAD875}"/>
                </a:ext>
              </a:extLst>
            </p:cNvPr>
            <p:cNvSpPr/>
            <p:nvPr/>
          </p:nvSpPr>
          <p:spPr>
            <a:xfrm>
              <a:off x="10488945" y="2021583"/>
              <a:ext cx="408570" cy="157655"/>
            </a:xfrm>
            <a:prstGeom prst="rightArrow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8E603BA1-B39A-748C-92C4-EA09EF272B2F}"/>
                </a:ext>
              </a:extLst>
            </p:cNvPr>
            <p:cNvSpPr/>
            <p:nvPr/>
          </p:nvSpPr>
          <p:spPr>
            <a:xfrm>
              <a:off x="11138569" y="2018789"/>
              <a:ext cx="177131" cy="171167"/>
            </a:xfrm>
            <a:prstGeom prst="rightArrow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BE301D-4093-DFD8-BFB1-3FF46BB274E4}"/>
                </a:ext>
              </a:extLst>
            </p:cNvPr>
            <p:cNvSpPr txBox="1"/>
            <p:nvPr/>
          </p:nvSpPr>
          <p:spPr>
            <a:xfrm>
              <a:off x="4973553" y="2127677"/>
              <a:ext cx="2387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Annual January Cruise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8EE5E8-D744-5F47-505A-1F155A7C693A}"/>
                </a:ext>
              </a:extLst>
            </p:cNvPr>
            <p:cNvSpPr txBox="1"/>
            <p:nvPr/>
          </p:nvSpPr>
          <p:spPr>
            <a:xfrm rot="18622294">
              <a:off x="9820531" y="1916366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pandemic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ABD0728-2896-43DF-DB92-7972EA544F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0517" y="2179238"/>
              <a:ext cx="0" cy="3103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4430265-3D17-82F9-8798-CAA69B7DF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8488" y="2219735"/>
              <a:ext cx="0" cy="6821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092B07-B3CC-DB7B-A664-7AB1496A0309}"/>
                </a:ext>
              </a:extLst>
            </p:cNvPr>
            <p:cNvSpPr txBox="1"/>
            <p:nvPr/>
          </p:nvSpPr>
          <p:spPr>
            <a:xfrm>
              <a:off x="9976963" y="2408140"/>
              <a:ext cx="8116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November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861C60-E606-7AE5-9AB7-F589E87CE37A}"/>
                </a:ext>
              </a:extLst>
            </p:cNvPr>
            <p:cNvSpPr txBox="1"/>
            <p:nvPr/>
          </p:nvSpPr>
          <p:spPr>
            <a:xfrm>
              <a:off x="10448384" y="2784653"/>
              <a:ext cx="64953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January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126AA7-5BBF-0D13-7117-CD68A8D79B92}"/>
                </a:ext>
              </a:extLst>
            </p:cNvPr>
            <p:cNvSpPr txBox="1"/>
            <p:nvPr/>
          </p:nvSpPr>
          <p:spPr>
            <a:xfrm>
              <a:off x="655710" y="1474211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Ships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0B674D3-C1CA-8E3D-A2FC-38ADFA8BDDFC}"/>
              </a:ext>
            </a:extLst>
          </p:cNvPr>
          <p:cNvGrpSpPr/>
          <p:nvPr/>
        </p:nvGrpSpPr>
        <p:grpSpPr>
          <a:xfrm>
            <a:off x="359531" y="2780594"/>
            <a:ext cx="11349833" cy="1237556"/>
            <a:chOff x="359531" y="2780594"/>
            <a:chExt cx="11349833" cy="1237556"/>
          </a:xfrm>
        </p:grpSpPr>
        <p:pic>
          <p:nvPicPr>
            <p:cNvPr id="32" name="Picture 31" descr="A building on the water&#10;&#10;Description automatically generated">
              <a:extLst>
                <a:ext uri="{FF2B5EF4-FFF2-40B4-BE49-F238E27FC236}">
                  <a16:creationId xmlns:a16="http://schemas.microsoft.com/office/drawing/2014/main" id="{FBEF7E36-A404-EE2D-FEDC-AC4EDFB40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320" r="22341"/>
            <a:stretch/>
          </p:blipFill>
          <p:spPr>
            <a:xfrm>
              <a:off x="359531" y="2901837"/>
              <a:ext cx="2275045" cy="101564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1F2375-18DC-D1F5-916E-D2217B9E8CD6}"/>
                </a:ext>
              </a:extLst>
            </p:cNvPr>
            <p:cNvSpPr txBox="1"/>
            <p:nvPr/>
          </p:nvSpPr>
          <p:spPr>
            <a:xfrm rot="18622294">
              <a:off x="9963301" y="3326294"/>
              <a:ext cx="960519" cy="423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Dock </a:t>
              </a:r>
            </a:p>
            <a:p>
              <a:pPr algn="ctr"/>
              <a:r>
                <a:rPr lang="en-US" sz="1050" dirty="0"/>
                <a:t>replacement</a:t>
              </a:r>
              <a:endParaRPr lang="en-US" sz="10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584562E-1DC6-3AAE-44FA-A2F6D0AFE6D9}"/>
                </a:ext>
              </a:extLst>
            </p:cNvPr>
            <p:cNvSpPr txBox="1"/>
            <p:nvPr/>
          </p:nvSpPr>
          <p:spPr>
            <a:xfrm>
              <a:off x="4251693" y="3548337"/>
              <a:ext cx="4097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Seasonal Sampling from Palmer Station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06A0C25B-BF1B-85AB-9690-EF9A74C3D3DB}"/>
                </a:ext>
              </a:extLst>
            </p:cNvPr>
            <p:cNvSpPr/>
            <p:nvPr/>
          </p:nvSpPr>
          <p:spPr>
            <a:xfrm>
              <a:off x="2746727" y="3396267"/>
              <a:ext cx="7518150" cy="171167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5B696EA6-4770-2CBE-1509-2E538A60363B}"/>
                </a:ext>
              </a:extLst>
            </p:cNvPr>
            <p:cNvSpPr/>
            <p:nvPr/>
          </p:nvSpPr>
          <p:spPr>
            <a:xfrm>
              <a:off x="10715769" y="3409658"/>
              <a:ext cx="993595" cy="13867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820C76-5C76-C12D-4C21-6A92A4FC285E}"/>
                </a:ext>
              </a:extLst>
            </p:cNvPr>
            <p:cNvSpPr txBox="1"/>
            <p:nvPr/>
          </p:nvSpPr>
          <p:spPr>
            <a:xfrm>
              <a:off x="650794" y="2780594"/>
              <a:ext cx="893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Station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0A0037-6391-7B45-68C1-5F0F4CE8266F}"/>
              </a:ext>
            </a:extLst>
          </p:cNvPr>
          <p:cNvGrpSpPr/>
          <p:nvPr/>
        </p:nvGrpSpPr>
        <p:grpSpPr>
          <a:xfrm>
            <a:off x="646617" y="3962441"/>
            <a:ext cx="11352878" cy="2883801"/>
            <a:chOff x="646617" y="3962441"/>
            <a:chExt cx="11352878" cy="288380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6A918C-3AE1-82B0-DE11-00271146A930}"/>
                </a:ext>
              </a:extLst>
            </p:cNvPr>
            <p:cNvSpPr txBox="1"/>
            <p:nvPr/>
          </p:nvSpPr>
          <p:spPr>
            <a:xfrm>
              <a:off x="646617" y="4081053"/>
              <a:ext cx="16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Automation (?)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0DCDF2-0DA9-1920-B9B1-76C7962501ED}"/>
                </a:ext>
              </a:extLst>
            </p:cNvPr>
            <p:cNvGrpSpPr/>
            <p:nvPr/>
          </p:nvGrpSpPr>
          <p:grpSpPr>
            <a:xfrm>
              <a:off x="4468227" y="3962441"/>
              <a:ext cx="7404902" cy="1552670"/>
              <a:chOff x="4468227" y="3962441"/>
              <a:chExt cx="7404902" cy="1552670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3A4608C6-14A1-E7CA-37DD-DEB9DC35E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7329" y="3962441"/>
                <a:ext cx="1776358" cy="1179612"/>
              </a:xfrm>
              <a:prstGeom prst="ellipse">
                <a:avLst/>
              </a:prstGeom>
              <a:effectLst>
                <a:softEdge rad="88900"/>
              </a:effectLst>
            </p:spPr>
          </p:pic>
          <p:sp>
            <p:nvSpPr>
              <p:cNvPr id="59" name="Right Arrow 58">
                <a:extLst>
                  <a:ext uri="{FF2B5EF4-FFF2-40B4-BE49-F238E27FC236}">
                    <a16:creationId xmlns:a16="http://schemas.microsoft.com/office/drawing/2014/main" id="{EF3F951A-4F9B-300D-CAA0-E81BCC2C275D}"/>
                  </a:ext>
                </a:extLst>
              </p:cNvPr>
              <p:cNvSpPr/>
              <p:nvPr/>
            </p:nvSpPr>
            <p:spPr>
              <a:xfrm>
                <a:off x="6300235" y="4423911"/>
                <a:ext cx="3859765" cy="171167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783F67C-0742-EB2C-98B1-C645BA8E6CAF}"/>
                  </a:ext>
                </a:extLst>
              </p:cNvPr>
              <p:cNvSpPr/>
              <p:nvPr/>
            </p:nvSpPr>
            <p:spPr>
              <a:xfrm>
                <a:off x="10945991" y="4436320"/>
                <a:ext cx="763373" cy="171167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ight Arrow 60">
                <a:extLst>
                  <a:ext uri="{FF2B5EF4-FFF2-40B4-BE49-F238E27FC236}">
                    <a16:creationId xmlns:a16="http://schemas.microsoft.com/office/drawing/2014/main" id="{66BAE063-7C7E-3574-B2F3-EEAA3E15ABF6}"/>
                  </a:ext>
                </a:extLst>
              </p:cNvPr>
              <p:cNvSpPr/>
              <p:nvPr/>
            </p:nvSpPr>
            <p:spPr>
              <a:xfrm>
                <a:off x="10488944" y="4699441"/>
                <a:ext cx="1220419" cy="138678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39A3D04-94C7-0CBD-C3D3-AF916AFA5C47}"/>
                  </a:ext>
                </a:extLst>
              </p:cNvPr>
              <p:cNvSpPr txBox="1"/>
              <p:nvPr/>
            </p:nvSpPr>
            <p:spPr>
              <a:xfrm>
                <a:off x="10404009" y="4868780"/>
                <a:ext cx="146912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NOAA</a:t>
                </a:r>
              </a:p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(to the north)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130D0E6-30C2-CD71-B197-1C04C548E30E}"/>
                  </a:ext>
                </a:extLst>
              </p:cNvPr>
              <p:cNvSpPr txBox="1"/>
              <p:nvPr/>
            </p:nvSpPr>
            <p:spPr>
              <a:xfrm>
                <a:off x="4468227" y="5109005"/>
                <a:ext cx="170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AUVs/Moorings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C52079F-EB20-753E-F4AE-DF243CD32291}"/>
                </a:ext>
              </a:extLst>
            </p:cNvPr>
            <p:cNvGrpSpPr/>
            <p:nvPr/>
          </p:nvGrpSpPr>
          <p:grpSpPr>
            <a:xfrm>
              <a:off x="7154455" y="5032674"/>
              <a:ext cx="4845040" cy="1813568"/>
              <a:chOff x="7154455" y="5032674"/>
              <a:chExt cx="4845040" cy="1813568"/>
            </a:xfrm>
          </p:grpSpPr>
          <p:pic>
            <p:nvPicPr>
              <p:cNvPr id="64" name="Picture 63" descr="A whale tail in the water&#10;&#10;Description automatically generated">
                <a:extLst>
                  <a:ext uri="{FF2B5EF4-FFF2-40B4-BE49-F238E27FC236}">
                    <a16:creationId xmlns:a16="http://schemas.microsoft.com/office/drawing/2014/main" id="{784EBB61-C211-56EC-BCD8-4BCCA87E2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0875" y="5032674"/>
                <a:ext cx="1971011" cy="1308261"/>
              </a:xfrm>
              <a:prstGeom prst="rect">
                <a:avLst/>
              </a:prstGeom>
              <a:effectLst>
                <a:softEdge rad="152400"/>
              </a:effectLst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7D65F6-7F71-0252-55AF-17EB9B23961C}"/>
                  </a:ext>
                </a:extLst>
              </p:cNvPr>
              <p:cNvSpPr txBox="1"/>
              <p:nvPr/>
            </p:nvSpPr>
            <p:spPr>
              <a:xfrm>
                <a:off x="7154455" y="6199911"/>
                <a:ext cx="21082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Marine Mammals &amp;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Sea Birds</a:t>
                </a:r>
              </a:p>
            </p:txBody>
          </p:sp>
          <p:sp>
            <p:nvSpPr>
              <p:cNvPr id="67" name="Right Arrow 66">
                <a:extLst>
                  <a:ext uri="{FF2B5EF4-FFF2-40B4-BE49-F238E27FC236}">
                    <a16:creationId xmlns:a16="http://schemas.microsoft.com/office/drawing/2014/main" id="{E9FF5A36-52CB-BF02-57B2-954A63088AFC}"/>
                  </a:ext>
                </a:extLst>
              </p:cNvPr>
              <p:cNvSpPr/>
              <p:nvPr/>
            </p:nvSpPr>
            <p:spPr>
              <a:xfrm>
                <a:off x="9200321" y="5615824"/>
                <a:ext cx="2799174" cy="160579"/>
              </a:xfrm>
              <a:prstGeom prst="right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15E5E00-F983-4ADA-9D73-C3F74749D20F}"/>
              </a:ext>
            </a:extLst>
          </p:cNvPr>
          <p:cNvCxnSpPr>
            <a:cxnSpLocks/>
          </p:cNvCxnSpPr>
          <p:nvPr/>
        </p:nvCxnSpPr>
        <p:spPr>
          <a:xfrm>
            <a:off x="5710989" y="930919"/>
            <a:ext cx="0" cy="3221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32B31AE-5830-3FE1-6A69-AF88F41B38EE}"/>
              </a:ext>
            </a:extLst>
          </p:cNvPr>
          <p:cNvCxnSpPr>
            <a:cxnSpLocks/>
          </p:cNvCxnSpPr>
          <p:nvPr/>
        </p:nvCxnSpPr>
        <p:spPr>
          <a:xfrm>
            <a:off x="10630229" y="915866"/>
            <a:ext cx="0" cy="3221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C9100D5-DFE5-DE62-2791-0DAB828D03A8}"/>
              </a:ext>
            </a:extLst>
          </p:cNvPr>
          <p:cNvSpPr txBox="1"/>
          <p:nvPr/>
        </p:nvSpPr>
        <p:spPr>
          <a:xfrm>
            <a:off x="4185503" y="528927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LTER Leadership Transitions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1CC9E5-4670-44B1-C6DF-B3B0F70B4728}"/>
              </a:ext>
            </a:extLst>
          </p:cNvPr>
          <p:cNvCxnSpPr>
            <a:cxnSpLocks/>
          </p:cNvCxnSpPr>
          <p:nvPr/>
        </p:nvCxnSpPr>
        <p:spPr>
          <a:xfrm>
            <a:off x="1188519" y="918272"/>
            <a:ext cx="0" cy="3221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795B5B-8F02-B3D3-E766-C34632ACA423}"/>
              </a:ext>
            </a:extLst>
          </p:cNvPr>
          <p:cNvCxnSpPr>
            <a:cxnSpLocks/>
          </p:cNvCxnSpPr>
          <p:nvPr/>
        </p:nvCxnSpPr>
        <p:spPr>
          <a:xfrm>
            <a:off x="4308315" y="933325"/>
            <a:ext cx="0" cy="3221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6801</TotalTime>
  <Words>976</Words>
  <Application>Microsoft Macintosh PowerPoint</Application>
  <PresentationFormat>Widescreen</PresentationFormat>
  <Paragraphs>268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Helvetica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note on weather data integrity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Oscar Schofield</dc:creator>
  <cp:lastModifiedBy>Oscar Schofield</cp:lastModifiedBy>
  <cp:revision>57</cp:revision>
  <dcterms:created xsi:type="dcterms:W3CDTF">2024-10-23T13:19:58Z</dcterms:created>
  <dcterms:modified xsi:type="dcterms:W3CDTF">2024-10-28T12:43:05Z</dcterms:modified>
</cp:coreProperties>
</file>