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5" r:id="rId2"/>
    <p:sldId id="266" r:id="rId3"/>
    <p:sldId id="269" r:id="rId4"/>
    <p:sldId id="271" r:id="rId5"/>
    <p:sldId id="270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1"/>
    <p:restoredTop sz="94694"/>
  </p:normalViewPr>
  <p:slideViewPr>
    <p:cSldViewPr snapToGrid="0">
      <p:cViewPr varScale="1">
        <p:scale>
          <a:sx n="121" d="100"/>
          <a:sy n="121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D283C-C743-4440-91DE-8F739E7150A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74187-471A-BE46-A1B2-6C0FE4FAC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A2EC5-4F5A-FE63-C2C9-6DA417DA2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405FE2-2075-1747-C022-A60333148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53BFD-172B-3B8B-DF9F-6BDA78266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46DBE-B827-B229-3A44-2616C5CDD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BC7A6-C979-D745-9A15-E035396976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9A58-7976-F4F3-5A41-35CDE323E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D85F7-77B0-992A-033A-549B5FA5F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CCFF0-ABD6-4990-448C-67A360EC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BAFB-A6B8-F64B-BA24-69DBC8D3024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66AD7-FE2D-4649-42E5-AF410145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74F74-056D-2035-650D-7BCFB68E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9C5-EC96-2F4A-B1B0-F531BCA0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1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9426-2A6F-B627-DE9B-8CF74D36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B4729-47CF-EB22-B631-BAF38F216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A650B-3DC7-3CBD-CD2A-A7AC47F6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BAFB-A6B8-F64B-BA24-69DBC8D3024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4CFE5-F510-09A3-1904-67EE410E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D0FD4-4392-0EDB-1EB6-FB80C440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9C5-EC96-2F4A-B1B0-F531BCA0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6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9AA04-2053-7533-851F-1428802EA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485D3-F295-7638-E4AB-F0A298777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766C0-5AAE-E06A-343F-31BB3D34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BAFB-A6B8-F64B-BA24-69DBC8D3024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828F3-E1B8-21EB-692D-E0A27A29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7E0F4-ED51-D63F-5299-288BA06F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9C5-EC96-2F4A-B1B0-F531BCA0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1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4DB4-0E6A-7632-ACFC-881931EA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0D98-8348-AE1C-1717-89B747BB9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DDEA0-9A55-F506-F0EF-E9D4F552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BAFB-A6B8-F64B-BA24-69DBC8D3024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4B8AE-49AE-DFF4-D3C8-49674763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28B18-75EA-E1C8-9C95-6378E0C8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9C5-EC96-2F4A-B1B0-F531BCA0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8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30C84-6E29-B21F-6516-40394C95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E1206-160D-2716-4BC1-C82256C32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86FD-97B8-90C6-3762-6A42A4FD7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BAFB-A6B8-F64B-BA24-69DBC8D3024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9E2C3-8D2E-4B9E-BE5B-A51F2F6B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2DEA5-7EF4-5A0D-7AC0-7235B46C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9C5-EC96-2F4A-B1B0-F531BCA0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9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31F3-CAC4-B30E-44EA-20BA2572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606A2-B772-0528-71B3-6AAFEC3F7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1DDF4-7FE8-67C6-FAE7-4C20338D9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79ABB-E8F9-4B38-5592-5C4F347C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BAFB-A6B8-F64B-BA24-69DBC8D3024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55065-DBBC-2B43-F3ED-7C57DF14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D4CD-7676-B991-310B-6D0A9C0A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9C5-EC96-2F4A-B1B0-F531BCA0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3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1A0A-F6BD-5DA6-D896-8FE10777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B0139-FDBF-6188-1FD8-7448AF7DA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6E04D-5805-EA8C-E32F-CA76BB717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B5B25-202C-B71F-A915-1E56AD8E3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D928B-30E5-80B2-B3A1-E53F35558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67AF7-217A-80AE-6580-0C6BEDB0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BAFB-A6B8-F64B-BA24-69DBC8D3024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64BBE2-F8D3-1053-5424-CD675F0B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8AD7A-6D7E-1095-F315-42957846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9C5-EC96-2F4A-B1B0-F531BCA0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1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C25E-CD47-7099-05CE-41CA663C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D74C8-DC12-A4CF-BF1B-F5B72EC5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BAFB-A6B8-F64B-BA24-69DBC8D3024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0502F-66B9-8FB6-0C26-1FD0E59E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6988B-36BB-FD73-C4A8-A4BC1792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9C5-EC96-2F4A-B1B0-F531BCA0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7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3339F5-E8A4-1CE4-A5FF-68BF4743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BAFB-A6B8-F64B-BA24-69DBC8D3024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76431-61C6-1AB3-836B-5F9B3902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9A4E3-486F-0A0E-AB2D-6EE5DA04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9C5-EC96-2F4A-B1B0-F531BCA0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4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B248-2D9D-F46C-EC4A-1BEA4AE4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E86AF-7798-1966-A236-8E6087E62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A913B-B637-F954-2D86-AA418D3AA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CE11D-4DC6-646E-D1CE-58DCB101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BAFB-A6B8-F64B-BA24-69DBC8D3024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C6BAE-F88A-7EA1-BCC8-525CCB50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1526F-FF5B-C981-5DCD-0C550EF9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9C5-EC96-2F4A-B1B0-F531BCA0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7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50A2-968C-182C-1A20-7331D76B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156011-B3DE-B1C7-1612-6FBF72373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23B0B-3B97-C769-4C08-4DD053253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020C5-1FA8-4E70-007C-40CA082F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BAFB-A6B8-F64B-BA24-69DBC8D3024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C9DF9-8F0E-863F-315B-29A2B012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352AE-BBE2-FC8B-CCC3-8D650D66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9C5-EC96-2F4A-B1B0-F531BCA0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52BE5-1930-DE86-7189-7DC5683B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936EF-543B-BB76-87FF-D3F4D28E5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0CC8E-C15A-91B2-172A-C785F6040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0CBAFB-A6B8-F64B-BA24-69DBC8D3024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03335-0130-FE8A-D66D-0F43E92CC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C800D-A824-C377-9801-13E04C1B2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7A99C5-EC96-2F4A-B1B0-F531BCA0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5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1483A-5490-203F-D54D-8076900D5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0FBF79A6-031B-09AD-78D2-433D0874D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291" y="272227"/>
            <a:ext cx="541853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0" dirty="0">
                <a:solidFill>
                  <a:schemeClr val="tx2"/>
                </a:solidFill>
                <a:ea typeface="Helvetica" pitchFamily="-106" charset="0"/>
                <a:cs typeface="Helvetica" pitchFamily="-106" charset="0"/>
              </a:rPr>
              <a:t>PAL LTER Synthesis Efforts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889C753-6D7A-50D1-2A71-EF1A8991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3287" y="4828799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F70063-2AA6-C22E-3EA6-D1C2883EB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25" y="4972490"/>
            <a:ext cx="1817850" cy="18288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4D39EC2-E01A-3456-777B-7CBF00FE0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0273" y="3429000"/>
            <a:ext cx="3566859" cy="123989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Palmer LTER </a:t>
            </a:r>
          </a:p>
          <a:p>
            <a:r>
              <a:rPr lang="en-US" dirty="0">
                <a:solidFill>
                  <a:schemeClr val="tx1"/>
                </a:solidFill>
              </a:rPr>
              <a:t>Mid-Term Review </a:t>
            </a:r>
          </a:p>
          <a:p>
            <a:r>
              <a:rPr lang="en-US" dirty="0">
                <a:solidFill>
                  <a:schemeClr val="tx1"/>
                </a:solidFill>
              </a:rPr>
              <a:t>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16661D-BFAF-F27C-07E7-A847F5AF9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291" y="1574800"/>
            <a:ext cx="5397500" cy="370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B725B7-F961-7E1B-E40C-9C120F0A3537}"/>
              </a:ext>
            </a:extLst>
          </p:cNvPr>
          <p:cNvSpPr txBox="1"/>
          <p:nvPr/>
        </p:nvSpPr>
        <p:spPr>
          <a:xfrm>
            <a:off x="4427052" y="5258439"/>
            <a:ext cx="6216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212529"/>
                </a:solidFill>
                <a:effectLst/>
                <a:latin typeface="PT Serif" panose="020A0603040505020204" pitchFamily="18" charset="77"/>
              </a:rPr>
              <a:t>Akarotaxis</a:t>
            </a:r>
            <a:r>
              <a:rPr lang="en-US" sz="1600" b="1" i="1" dirty="0">
                <a:solidFill>
                  <a:srgbClr val="212529"/>
                </a:solidFill>
                <a:effectLst/>
                <a:latin typeface="PT Serif" panose="020A0603040505020204" pitchFamily="18" charset="77"/>
              </a:rPr>
              <a:t> </a:t>
            </a:r>
            <a:r>
              <a:rPr lang="en-US" sz="1600" b="1" i="1" dirty="0" err="1">
                <a:solidFill>
                  <a:srgbClr val="212529"/>
                </a:solidFill>
                <a:effectLst/>
                <a:latin typeface="PT Serif" panose="020A0603040505020204" pitchFamily="18" charset="77"/>
              </a:rPr>
              <a:t>gouldae</a:t>
            </a:r>
            <a:endParaRPr lang="en-US" sz="1600" b="1" i="0" dirty="0">
              <a:solidFill>
                <a:srgbClr val="212529"/>
              </a:solidFill>
              <a:effectLst/>
              <a:latin typeface="Lor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9875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B6D0C8-B78D-8690-347A-165C39935279}"/>
              </a:ext>
            </a:extLst>
          </p:cNvPr>
          <p:cNvSpPr txBox="1"/>
          <p:nvPr/>
        </p:nvSpPr>
        <p:spPr>
          <a:xfrm>
            <a:off x="1210342" y="229165"/>
            <a:ext cx="101572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</a:rPr>
              <a:t>Interannual variability and long‐term change in pelagic community structure across a latitudinal gradient 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FE0863-CA83-3C50-3CB0-0EBE0815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7" y="3297581"/>
            <a:ext cx="1789155" cy="1727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6191B1-95EF-6962-2375-410B261A1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2" y="2213239"/>
            <a:ext cx="4133158" cy="872556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5B2ED66D-26AC-CFF8-1FD0-6FA0439D8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213" y="3236414"/>
            <a:ext cx="1789155" cy="178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37B7F6-967F-4FDC-B011-9F11451C5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25" y="5366660"/>
            <a:ext cx="4219655" cy="6516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697155-87E4-01D0-161A-79CD46BCA2D7}"/>
              </a:ext>
            </a:extLst>
          </p:cNvPr>
          <p:cNvSpPr txBox="1"/>
          <p:nvPr/>
        </p:nvSpPr>
        <p:spPr>
          <a:xfrm>
            <a:off x="3103963" y="1354663"/>
            <a:ext cx="744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Funded in 2024, 2-year LTER Network Proposal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8B83A6-6748-E7F8-2B9A-6987A876F892}"/>
              </a:ext>
            </a:extLst>
          </p:cNvPr>
          <p:cNvSpPr txBox="1"/>
          <p:nvPr/>
        </p:nvSpPr>
        <p:spPr>
          <a:xfrm>
            <a:off x="5217552" y="2213239"/>
            <a:ext cx="638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four pelagic sites within the LTER networks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0A9DA3-9FA2-2648-B3DE-710972AB74A3}"/>
              </a:ext>
            </a:extLst>
          </p:cNvPr>
          <p:cNvSpPr txBox="1"/>
          <p:nvPr/>
        </p:nvSpPr>
        <p:spPr>
          <a:xfrm>
            <a:off x="6981568" y="2774749"/>
            <a:ext cx="268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Research Themes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1621B-4406-902E-E5B1-BCA6047A340D}"/>
              </a:ext>
            </a:extLst>
          </p:cNvPr>
          <p:cNvSpPr txBox="1"/>
          <p:nvPr/>
        </p:nvSpPr>
        <p:spPr>
          <a:xfrm>
            <a:off x="6497422" y="3297581"/>
            <a:ext cx="4321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 marine ecosystems exhibit?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E83346-9AD1-8EC5-3796-027BE2604A05}"/>
              </a:ext>
            </a:extLst>
          </p:cNvPr>
          <p:cNvSpPr txBox="1"/>
          <p:nvPr/>
        </p:nvSpPr>
        <p:spPr>
          <a:xfrm>
            <a:off x="5910899" y="3866093"/>
            <a:ext cx="5188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2400" dirty="0"/>
              <a:t>Trophic Amplification</a:t>
            </a:r>
          </a:p>
          <a:p>
            <a:pPr marL="285750" indent="-285750" algn="ctr">
              <a:buFontTx/>
              <a:buChar char="-"/>
            </a:pPr>
            <a:r>
              <a:rPr lang="en-US" sz="2400" dirty="0"/>
              <a:t>Linear Tracking,  Double Integration </a:t>
            </a:r>
          </a:p>
          <a:p>
            <a:pPr marL="285750" indent="-285750" algn="ctr">
              <a:buFontTx/>
              <a:buChar char="-"/>
            </a:pPr>
            <a:r>
              <a:rPr lang="en-US" sz="2400" dirty="0"/>
              <a:t>Size Spectra Log-Linearity </a:t>
            </a:r>
          </a:p>
        </p:txBody>
      </p:sp>
    </p:spTree>
    <p:extLst>
      <p:ext uri="{BB962C8B-B14F-4D97-AF65-F5344CB8AC3E}">
        <p14:creationId xmlns:p14="http://schemas.microsoft.com/office/powerpoint/2010/main" val="174586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2B0A9-ADD6-83D4-79BD-052C526DD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1073FC-415A-2A28-360C-6E866A40D0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809"/>
          <a:stretch/>
        </p:blipFill>
        <p:spPr>
          <a:xfrm>
            <a:off x="536832" y="1507523"/>
            <a:ext cx="10893168" cy="4755651"/>
          </a:xfrm>
          <a:prstGeom prst="rect">
            <a:avLst/>
          </a:prstGeom>
        </p:spPr>
      </p:pic>
      <p:pic>
        <p:nvPicPr>
          <p:cNvPr id="8" name="Picture 7" descr="A screenshot of a web page&#10;&#10;Description automatically generated">
            <a:extLst>
              <a:ext uri="{FF2B5EF4-FFF2-40B4-BE49-F238E27FC236}">
                <a16:creationId xmlns:a16="http://schemas.microsoft.com/office/drawing/2014/main" id="{3F90B9EA-DC78-F19D-5EFC-B01B9603D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668" y="5829123"/>
            <a:ext cx="3935392" cy="868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A72B0E-9081-36DA-0F0F-16AFCBD36807}"/>
              </a:ext>
            </a:extLst>
          </p:cNvPr>
          <p:cNvSpPr txBox="1"/>
          <p:nvPr/>
        </p:nvSpPr>
        <p:spPr>
          <a:xfrm>
            <a:off x="3762968" y="38772"/>
            <a:ext cx="444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Double Integration Hypothesis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39371-98D2-38AD-A48F-FD89407CD8B8}"/>
              </a:ext>
            </a:extLst>
          </p:cNvPr>
          <p:cNvSpPr txBox="1"/>
          <p:nvPr/>
        </p:nvSpPr>
        <p:spPr>
          <a:xfrm>
            <a:off x="570861" y="550602"/>
            <a:ext cx="1138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Marine ecosystems exhibit </a:t>
            </a:r>
            <a:r>
              <a:rPr lang="en-US" b="0" i="0" dirty="0">
                <a:solidFill>
                  <a:srgbClr val="262626"/>
                </a:solidFill>
                <a:effectLst/>
              </a:rPr>
              <a:t>large-amplitude. Cumulative atmospheric “noise” can be </a:t>
            </a:r>
            <a:r>
              <a:rPr lang="en-US" dirty="0">
                <a:solidFill>
                  <a:srgbClr val="262626"/>
                </a:solidFill>
              </a:rPr>
              <a:t>amplified through food webs.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FAC1B6-84A2-43B9-1D63-4B0368ABBF59}"/>
              </a:ext>
            </a:extLst>
          </p:cNvPr>
          <p:cNvSpPr txBox="1"/>
          <p:nvPr/>
        </p:nvSpPr>
        <p:spPr>
          <a:xfrm>
            <a:off x="1616597" y="890563"/>
            <a:ext cx="895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sz="1800" dirty="0">
                <a:effectLst/>
                <a:latin typeface="AdvOTb65e897d.B"/>
              </a:rPr>
              <a:t>When an ecological regime shift is really just stochastic noise” </a:t>
            </a:r>
            <a:r>
              <a:rPr lang="en-US" sz="1800" dirty="0" err="1">
                <a:effectLst/>
                <a:latin typeface="AdvOTb65e897d.B"/>
              </a:rPr>
              <a:t>Doney</a:t>
            </a:r>
            <a:r>
              <a:rPr lang="en-US" sz="1800" dirty="0">
                <a:effectLst/>
                <a:latin typeface="AdvOTb65e897d.B"/>
              </a:rPr>
              <a:t> and </a:t>
            </a:r>
            <a:r>
              <a:rPr lang="en-US" sz="1800" dirty="0" err="1">
                <a:effectLst/>
                <a:latin typeface="AdvOTb65e897d.B"/>
              </a:rPr>
              <a:t>Sailley</a:t>
            </a:r>
            <a:r>
              <a:rPr lang="en-US" sz="1800" dirty="0">
                <a:effectLst/>
                <a:latin typeface="AdvOTb65e897d.B"/>
              </a:rPr>
              <a:t> (PNAS)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C855D4-4A30-E639-DF2A-6B917F03EBCE}"/>
              </a:ext>
            </a:extLst>
          </p:cNvPr>
          <p:cNvSpPr/>
          <p:nvPr/>
        </p:nvSpPr>
        <p:spPr>
          <a:xfrm>
            <a:off x="570861" y="5717894"/>
            <a:ext cx="2322810" cy="717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4F178-5C5D-A725-12C6-E8C3E507F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548900-1E0B-3781-676F-B1653B4FFBB6}"/>
              </a:ext>
            </a:extLst>
          </p:cNvPr>
          <p:cNvGrpSpPr>
            <a:grpSpLocks noChangeAspect="1"/>
          </p:cNvGrpSpPr>
          <p:nvPr/>
        </p:nvGrpSpPr>
        <p:grpSpPr>
          <a:xfrm>
            <a:off x="301140" y="2262000"/>
            <a:ext cx="2891826" cy="3768620"/>
            <a:chOff x="356616" y="1962558"/>
            <a:chExt cx="3550564" cy="4627085"/>
          </a:xfrm>
        </p:grpSpPr>
        <p:pic>
          <p:nvPicPr>
            <p:cNvPr id="3" name="Picture 2" descr="A graph of a number of lines and dots&#10;&#10;Description automatically generated with medium confidence">
              <a:extLst>
                <a:ext uri="{FF2B5EF4-FFF2-40B4-BE49-F238E27FC236}">
                  <a16:creationId xmlns:a16="http://schemas.microsoft.com/office/drawing/2014/main" id="{3E0D318F-53C3-98F5-6272-554EDEBBE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356617" y="2295940"/>
              <a:ext cx="3550563" cy="429370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197D3C-A9A5-7C86-B059-C519D3EBD604}"/>
                </a:ext>
              </a:extLst>
            </p:cNvPr>
            <p:cNvSpPr/>
            <p:nvPr/>
          </p:nvSpPr>
          <p:spPr>
            <a:xfrm>
              <a:off x="1481470" y="2295938"/>
              <a:ext cx="1708297" cy="14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96312E-B58D-B460-BA50-0835C4949754}"/>
                </a:ext>
              </a:extLst>
            </p:cNvPr>
            <p:cNvSpPr txBox="1"/>
            <p:nvPr/>
          </p:nvSpPr>
          <p:spPr>
            <a:xfrm>
              <a:off x="356616" y="1962558"/>
              <a:ext cx="355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CCE</a:t>
              </a:r>
            </a:p>
          </p:txBody>
        </p:sp>
      </p:grpSp>
      <p:sp>
        <p:nvSpPr>
          <p:cNvPr id="7" name="AutoShape 2">
            <a:extLst>
              <a:ext uri="{FF2B5EF4-FFF2-40B4-BE49-F238E27FC236}">
                <a16:creationId xmlns:a16="http://schemas.microsoft.com/office/drawing/2014/main" id="{99D176D6-D8AF-72D8-6489-5257E9989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55025" y="36479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BB5F48-6D34-4671-D2EC-42FC7E111AF3}"/>
              </a:ext>
            </a:extLst>
          </p:cNvPr>
          <p:cNvGrpSpPr>
            <a:grpSpLocks noChangeAspect="1"/>
          </p:cNvGrpSpPr>
          <p:nvPr/>
        </p:nvGrpSpPr>
        <p:grpSpPr>
          <a:xfrm>
            <a:off x="3233750" y="2262000"/>
            <a:ext cx="3027514" cy="3733419"/>
            <a:chOff x="3656580" y="1881859"/>
            <a:chExt cx="3978847" cy="49065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9BD709-8AC4-9D33-5D77-F10A1AB6C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6580" y="2424223"/>
              <a:ext cx="3821504" cy="436420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B5759A-8460-112C-0542-5A537EF4B388}"/>
                </a:ext>
              </a:extLst>
            </p:cNvPr>
            <p:cNvSpPr txBox="1"/>
            <p:nvPr/>
          </p:nvSpPr>
          <p:spPr>
            <a:xfrm>
              <a:off x="4084864" y="1881859"/>
              <a:ext cx="355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NGA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7AECFF-B7D8-8152-82E5-1601D147052A}"/>
              </a:ext>
            </a:extLst>
          </p:cNvPr>
          <p:cNvGrpSpPr/>
          <p:nvPr/>
        </p:nvGrpSpPr>
        <p:grpSpPr>
          <a:xfrm>
            <a:off x="6075768" y="2154849"/>
            <a:ext cx="3123058" cy="3875771"/>
            <a:chOff x="6030327" y="2073332"/>
            <a:chExt cx="3123058" cy="332656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857F5F5-B99E-D7F9-19C3-6565BF903762}"/>
                </a:ext>
              </a:extLst>
            </p:cNvPr>
            <p:cNvGrpSpPr/>
            <p:nvPr/>
          </p:nvGrpSpPr>
          <p:grpSpPr>
            <a:xfrm>
              <a:off x="6030327" y="2073332"/>
              <a:ext cx="3123058" cy="3326564"/>
              <a:chOff x="6030327" y="2073332"/>
              <a:chExt cx="3123058" cy="332656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BB48A9-7DC8-1D04-2C61-E44E5F473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0327" y="2329071"/>
                <a:ext cx="3123058" cy="307082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590CE4-20B6-D3F0-FE72-02B32EB465CD}"/>
                  </a:ext>
                </a:extLst>
              </p:cNvPr>
              <p:cNvSpPr txBox="1"/>
              <p:nvPr/>
            </p:nvSpPr>
            <p:spPr>
              <a:xfrm>
                <a:off x="6337158" y="2073332"/>
                <a:ext cx="270163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NES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66B349-FDA7-EDC4-6AE3-A2A2E70EB776}"/>
                </a:ext>
              </a:extLst>
            </p:cNvPr>
            <p:cNvSpPr/>
            <p:nvPr/>
          </p:nvSpPr>
          <p:spPr>
            <a:xfrm>
              <a:off x="7628894" y="2821109"/>
              <a:ext cx="149657" cy="110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C0F109-5325-21BB-B2B0-DA16BFD9CB7A}"/>
              </a:ext>
            </a:extLst>
          </p:cNvPr>
          <p:cNvGrpSpPr>
            <a:grpSpLocks noChangeAspect="1"/>
          </p:cNvGrpSpPr>
          <p:nvPr/>
        </p:nvGrpSpPr>
        <p:grpSpPr>
          <a:xfrm>
            <a:off x="9133053" y="2302696"/>
            <a:ext cx="2979623" cy="3692722"/>
            <a:chOff x="3657165" y="1608010"/>
            <a:chExt cx="3915907" cy="48530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833D4A-FD03-AA01-F4E1-B2841FE19BF3}"/>
                </a:ext>
              </a:extLst>
            </p:cNvPr>
            <p:cNvSpPr txBox="1"/>
            <p:nvPr/>
          </p:nvSpPr>
          <p:spPr>
            <a:xfrm>
              <a:off x="4022509" y="1608010"/>
              <a:ext cx="3550563" cy="606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PAL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B77766F-4F68-5735-EA47-B13B3CAF2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657165" y="2096891"/>
              <a:ext cx="3821503" cy="4364201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E8FF97F-DC1C-C9AA-D968-85C3FFC7636A}"/>
              </a:ext>
            </a:extLst>
          </p:cNvPr>
          <p:cNvSpPr txBox="1"/>
          <p:nvPr/>
        </p:nvSpPr>
        <p:spPr>
          <a:xfrm>
            <a:off x="937799" y="843307"/>
            <a:ext cx="10185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Wingdings" pitchFamily="2" charset="2"/>
                <a:ea typeface="Aptos" panose="020B0004020202020204" pitchFamily="34" charset="0"/>
                <a:cs typeface="Jumble" panose="020F0502020204030204" pitchFamily="34" charset="0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>
                <a:effectLst/>
                <a:ea typeface="Aptos" panose="020B0004020202020204" pitchFamily="34" charset="0"/>
              </a:rPr>
              <a:t>Plankton size spectra are used to model trophic transfer efficiency in marine ecosystems</a:t>
            </a:r>
            <a:r>
              <a:rPr lang="en-US" dirty="0">
                <a:ea typeface="Aptos" panose="020B0004020202020204" pitchFamily="34" charset="0"/>
              </a:rPr>
              <a:t>.</a:t>
            </a:r>
            <a:endParaRPr lang="en-US" sz="1800" dirty="0">
              <a:effectLst/>
              <a:ea typeface="Aptos" panose="020B0004020202020204" pitchFamily="34" charset="0"/>
            </a:endParaRPr>
          </a:p>
          <a:p>
            <a:pPr algn="ctr"/>
            <a:r>
              <a:rPr lang="en-US" sz="1800" dirty="0">
                <a:effectLst/>
                <a:latin typeface="Wingdings" pitchFamily="2" charset="2"/>
                <a:ea typeface="Aptos" panose="020B0004020202020204" pitchFamily="34" charset="0"/>
                <a:cs typeface="Jumble" panose="020F0502020204030204" pitchFamily="34" charset="0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>
                <a:effectLst/>
                <a:ea typeface="Aptos" panose="020B0004020202020204" pitchFamily="34" charset="0"/>
              </a:rPr>
              <a:t>Slopes of size spectra have been related to abiotic factors such as nutrient concentration and temperature, as well as primary productivity, fish biomass, and carbon export</a:t>
            </a:r>
            <a:r>
              <a:rPr lang="en-US" dirty="0">
                <a:ea typeface="Aptos" panose="020B0004020202020204" pitchFamily="34" charset="0"/>
              </a:rPr>
              <a:t>.</a:t>
            </a:r>
          </a:p>
          <a:p>
            <a:pPr algn="ctr"/>
            <a:r>
              <a:rPr lang="en-US" sz="1800" dirty="0">
                <a:effectLst/>
                <a:latin typeface="Wingdings" pitchFamily="2" charset="2"/>
                <a:ea typeface="Aptos" panose="020B0004020202020204" pitchFamily="34" charset="0"/>
                <a:cs typeface="Jumble" panose="020F0502020204030204" pitchFamily="34" charset="0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>
                <a:effectLst/>
                <a:ea typeface="Aptos" panose="020B0004020202020204" pitchFamily="34" charset="0"/>
              </a:rPr>
              <a:t>Flatter slopes suggesting more efficient transfer of carbon from smaller to larger organisms. 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AF099E-72C5-D24D-E8B7-6BBA4DB895DD}"/>
              </a:ext>
            </a:extLst>
          </p:cNvPr>
          <p:cNvSpPr txBox="1"/>
          <p:nvPr/>
        </p:nvSpPr>
        <p:spPr>
          <a:xfrm>
            <a:off x="2788801" y="245877"/>
            <a:ext cx="703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Use of Size Spectra to Infer Ecosystem Properties</a:t>
            </a:r>
          </a:p>
        </p:txBody>
      </p:sp>
    </p:spTree>
    <p:extLst>
      <p:ext uri="{BB962C8B-B14F-4D97-AF65-F5344CB8AC3E}">
        <p14:creationId xmlns:p14="http://schemas.microsoft.com/office/powerpoint/2010/main" val="308682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21B8A-71BA-232D-FE79-A1847640D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6DD472-0EC2-A19F-E3D8-FB35852F789B}"/>
              </a:ext>
            </a:extLst>
          </p:cNvPr>
          <p:cNvSpPr txBox="1"/>
          <p:nvPr/>
        </p:nvSpPr>
        <p:spPr>
          <a:xfrm>
            <a:off x="4368174" y="2109"/>
            <a:ext cx="316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Trophic Amplification</a:t>
            </a:r>
          </a:p>
        </p:txBody>
      </p:sp>
      <p:pic>
        <p:nvPicPr>
          <p:cNvPr id="3" name="Picture 2" descr="A graph of different types of fish&#10;&#10;Description automatically generated">
            <a:extLst>
              <a:ext uri="{FF2B5EF4-FFF2-40B4-BE49-F238E27FC236}">
                <a16:creationId xmlns:a16="http://schemas.microsoft.com/office/drawing/2014/main" id="{4B601A5F-EFE8-BF50-A2EB-15CB03132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84" y="2218101"/>
            <a:ext cx="9250326" cy="4442035"/>
          </a:xfrm>
          <a:prstGeom prst="rect">
            <a:avLst/>
          </a:prstGeom>
        </p:spPr>
      </p:pic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D7F6838E-E896-5F5E-EC0E-BEC86758C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452" y="-1716395"/>
            <a:ext cx="4025457" cy="945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36B504-EB3F-2AD0-71E1-DAAB09EF9AA8}"/>
              </a:ext>
            </a:extLst>
          </p:cNvPr>
          <p:cNvSpPr txBox="1"/>
          <p:nvPr/>
        </p:nvSpPr>
        <p:spPr>
          <a:xfrm>
            <a:off x="2327112" y="1914243"/>
            <a:ext cx="7954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>
                <a:solidFill>
                  <a:srgbClr val="C00000"/>
                </a:solidFill>
              </a:rPr>
              <a:t>Preliminary results show variable amplification as a function of latitude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868CA6-4B68-FAEE-ADAB-0BD5D50479FA}"/>
              </a:ext>
            </a:extLst>
          </p:cNvPr>
          <p:cNvSpPr txBox="1"/>
          <p:nvPr/>
        </p:nvSpPr>
        <p:spPr>
          <a:xfrm>
            <a:off x="1187115" y="419567"/>
            <a:ext cx="10106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trophic amplification hypothesis suggests that climate-driven alterations at the base of marine ecosystems (</a:t>
            </a:r>
            <a:r>
              <a:rPr lang="en-US" sz="1800" b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i.e</a:t>
            </a:r>
            <a:r>
              <a:rPr lang="en-US" sz="1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,. phytoplankton) will be amplified by food-web processes.  </a:t>
            </a:r>
          </a:p>
          <a:p>
            <a:pPr algn="ctr"/>
            <a:endParaRPr lang="en-US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Thus decreases (or increases) in net primary production will lead to proportionally greater decreases (or increases) in higher trophic levels and fisheries production. 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63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3496C-67D6-8BE8-E0F9-01ECCD8EB676}"/>
              </a:ext>
            </a:extLst>
          </p:cNvPr>
          <p:cNvSpPr txBox="1"/>
          <p:nvPr/>
        </p:nvSpPr>
        <p:spPr>
          <a:xfrm>
            <a:off x="3603302" y="342684"/>
            <a:ext cx="4342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Goals for the coming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FBF62-9021-2896-FB7D-226C331BD2E6}"/>
              </a:ext>
            </a:extLst>
          </p:cNvPr>
          <p:cNvSpPr txBox="1"/>
          <p:nvPr/>
        </p:nvSpPr>
        <p:spPr>
          <a:xfrm>
            <a:off x="313968" y="1175521"/>
            <a:ext cx="115640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fourth face to face meeting at NCEAS (focused on the manuscript preparation)</a:t>
            </a:r>
          </a:p>
          <a:p>
            <a:endParaRPr lang="en-US" dirty="0"/>
          </a:p>
          <a:p>
            <a:r>
              <a:rPr lang="en-US" dirty="0"/>
              <a:t>A session highlighting science themes at ASLO in March</a:t>
            </a:r>
          </a:p>
          <a:p>
            <a:endParaRPr lang="en-US" dirty="0"/>
          </a:p>
          <a:p>
            <a:r>
              <a:rPr lang="en-US" dirty="0"/>
              <a:t>Expansion to the other long term pelagic ecosystem time series (HOT, BATS, K2, </a:t>
            </a:r>
            <a:r>
              <a:rPr lang="en-US" dirty="0" err="1"/>
              <a:t>etc</a:t>
            </a:r>
            <a:r>
              <a:rPr lang="en-US" dirty="0"/>
              <a:t>) to expand latitudinal variability</a:t>
            </a:r>
          </a:p>
        </p:txBody>
      </p:sp>
      <p:pic>
        <p:nvPicPr>
          <p:cNvPr id="7" name="Picture 6" descr="A person kneeling on the ground next to a table and chairs&#10;&#10;Description automatically generated">
            <a:extLst>
              <a:ext uri="{FF2B5EF4-FFF2-40B4-BE49-F238E27FC236}">
                <a16:creationId xmlns:a16="http://schemas.microsoft.com/office/drawing/2014/main" id="{B079F1D8-3868-7D10-2FBF-9E976B36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51267" y="2763868"/>
            <a:ext cx="2904071" cy="3872094"/>
          </a:xfrm>
          <a:prstGeom prst="rect">
            <a:avLst/>
          </a:prstGeom>
        </p:spPr>
      </p:pic>
      <p:pic>
        <p:nvPicPr>
          <p:cNvPr id="9" name="Picture 8" descr="A close-up of a white surface&#10;&#10;Description automatically generated">
            <a:extLst>
              <a:ext uri="{FF2B5EF4-FFF2-40B4-BE49-F238E27FC236}">
                <a16:creationId xmlns:a16="http://schemas.microsoft.com/office/drawing/2014/main" id="{959F0FA4-07A6-6B05-9EF2-33B64F3FB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338" y="2763868"/>
            <a:ext cx="2904071" cy="38720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D2133C-EEC7-05E6-062B-764864E3550C}"/>
              </a:ext>
            </a:extLst>
          </p:cNvPr>
          <p:cNvSpPr txBox="1"/>
          <p:nvPr/>
        </p:nvSpPr>
        <p:spPr>
          <a:xfrm>
            <a:off x="8750595" y="4330583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Science in 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79678-1D72-E967-5527-D92BB2265587}"/>
              </a:ext>
            </a:extLst>
          </p:cNvPr>
          <p:cNvSpPr txBox="1"/>
          <p:nvPr/>
        </p:nvSpPr>
        <p:spPr>
          <a:xfrm>
            <a:off x="8456315" y="4699915"/>
            <a:ext cx="2904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Nerds tracking solar eclipse at</a:t>
            </a:r>
          </a:p>
          <a:p>
            <a:pPr algn="ctr"/>
            <a:r>
              <a:rPr lang="en-US" i="1" dirty="0"/>
              <a:t>NCEAS during solar eclipse with boxes </a:t>
            </a:r>
          </a:p>
        </p:txBody>
      </p:sp>
    </p:spTree>
    <p:extLst>
      <p:ext uri="{BB962C8B-B14F-4D97-AF65-F5344CB8AC3E}">
        <p14:creationId xmlns:p14="http://schemas.microsoft.com/office/powerpoint/2010/main" val="370819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A337C7-3CEA-B6A5-95C9-E1D95FD2A6F7}"/>
              </a:ext>
            </a:extLst>
          </p:cNvPr>
          <p:cNvSpPr txBox="1"/>
          <p:nvPr/>
        </p:nvSpPr>
        <p:spPr>
          <a:xfrm>
            <a:off x="6096000" y="859968"/>
            <a:ext cx="5499691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Proposal for Review Paper, for </a:t>
            </a:r>
            <a:r>
              <a:rPr lang="en-US" sz="12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Science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Life really does begin at forty, up until then, you are just </a:t>
            </a:r>
            <a:r>
              <a:rPr lang="en-US" sz="1200" b="1" kern="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doing</a:t>
            </a:r>
            <a:r>
              <a:rPr lang="en-US" sz="1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research: Insights from 40 years of the U.S. National Science Foundation Long Term Ecological Research network </a:t>
            </a:r>
            <a:endParaRPr lang="en-US" sz="12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Submitted Oct 19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Peter M. Groffman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Deron Burkepile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Frank W. Davis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Marty Downs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David R. Foster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Michael N. Goosef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Corinna Gries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Sarah E. Hobbie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Jennifer A. Lau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James W. McClelland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Diane M. McKnight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Oscar M. Schofield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72D184-2070-F623-3275-11C5B63A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18" y="436926"/>
            <a:ext cx="4846782" cy="6272306"/>
          </a:xfrm>
          <a:prstGeom prst="rect">
            <a:avLst/>
          </a:prstGeom>
        </p:spPr>
      </p:pic>
      <p:pic>
        <p:nvPicPr>
          <p:cNvPr id="14" name="Picture 13" descr="A screenshot of a website&#10;&#10;Description automatically generated">
            <a:extLst>
              <a:ext uri="{FF2B5EF4-FFF2-40B4-BE49-F238E27FC236}">
                <a16:creationId xmlns:a16="http://schemas.microsoft.com/office/drawing/2014/main" id="{111A26CE-FFAD-09DE-A4C3-54C8F78E5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57" y="2697901"/>
            <a:ext cx="3752850" cy="1700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A40CB9-0511-07CE-03DA-31932F649853}"/>
              </a:ext>
            </a:extLst>
          </p:cNvPr>
          <p:cNvSpPr txBox="1"/>
          <p:nvPr/>
        </p:nvSpPr>
        <p:spPr>
          <a:xfrm>
            <a:off x="4000500" y="117260"/>
            <a:ext cx="45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Other Broader Synthesis Efforts</a:t>
            </a:r>
          </a:p>
        </p:txBody>
      </p:sp>
      <p:pic>
        <p:nvPicPr>
          <p:cNvPr id="17" name="Picture 16" descr="A close-up of a document&#10;&#10;Description automatically generated">
            <a:extLst>
              <a:ext uri="{FF2B5EF4-FFF2-40B4-BE49-F238E27FC236}">
                <a16:creationId xmlns:a16="http://schemas.microsoft.com/office/drawing/2014/main" id="{4146433B-357E-FA65-D26B-D0A7BD31E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665" y="4607456"/>
            <a:ext cx="3441700" cy="21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9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410</Words>
  <Application>Microsoft Macintosh PowerPoint</Application>
  <PresentationFormat>Widescreen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AdvOTb65e897d.B</vt:lpstr>
      <vt:lpstr>Aptos</vt:lpstr>
      <vt:lpstr>Aptos Display</vt:lpstr>
      <vt:lpstr>Arial</vt:lpstr>
      <vt:lpstr>Calibri</vt:lpstr>
      <vt:lpstr>Calibri Light</vt:lpstr>
      <vt:lpstr>Helvetica</vt:lpstr>
      <vt:lpstr>Lora</vt:lpstr>
      <vt:lpstr>PT Serif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Oscar Schofield</dc:creator>
  <cp:lastModifiedBy>Oscar Schofield</cp:lastModifiedBy>
  <cp:revision>13</cp:revision>
  <dcterms:created xsi:type="dcterms:W3CDTF">2024-10-26T20:12:01Z</dcterms:created>
  <dcterms:modified xsi:type="dcterms:W3CDTF">2024-10-28T12:09:50Z</dcterms:modified>
</cp:coreProperties>
</file>