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988" r:id="rId2"/>
    <p:sldId id="2986" r:id="rId3"/>
    <p:sldId id="2976" r:id="rId4"/>
    <p:sldId id="2982" r:id="rId5"/>
    <p:sldId id="2983" r:id="rId6"/>
    <p:sldId id="2991" r:id="rId7"/>
    <p:sldId id="2981" r:id="rId8"/>
    <p:sldId id="2985" r:id="rId9"/>
    <p:sldId id="2990" r:id="rId10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0001CC"/>
    <a:srgbClr val="D0D001"/>
    <a:srgbClr val="012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9" autoAdjust="0"/>
    <p:restoredTop sz="91338"/>
  </p:normalViewPr>
  <p:slideViewPr>
    <p:cSldViewPr>
      <p:cViewPr varScale="1">
        <p:scale>
          <a:sx n="150" d="100"/>
          <a:sy n="150" d="100"/>
        </p:scale>
        <p:origin x="336" y="16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1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5514123-7800-6B8B-5B56-0177260FA3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77482B-6CF2-162B-9A16-027761925C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2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A8CA8E67-9B0B-D04E-898A-C076584A8922}" type="datetimeFigureOut">
              <a:rPr lang="en-US" altLang="en-US"/>
              <a:pPr>
                <a:defRPr/>
              </a:pPr>
              <a:t>10/27/24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DC8145-2F0C-5CC2-3565-E4892D3A5A0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23B751-B435-1FCE-5CF1-4B60353708A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2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3413F12E-34CB-CA42-B7C0-F2FF394A71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EDD51E5C-224D-4744-761D-E0C03547631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C8EE0786-440E-D035-993D-C014F588E00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EF655303-3938-FE00-CDDD-AE236C0F38F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237A59B9-43AE-2100-2BB9-46D4DF2663E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>
            <a:extLst>
              <a:ext uri="{FF2B5EF4-FFF2-40B4-BE49-F238E27FC236}">
                <a16:creationId xmlns:a16="http://schemas.microsoft.com/office/drawing/2014/main" id="{900B18CD-1264-8161-CF4F-248D1BEFFF8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>
            <a:extLst>
              <a:ext uri="{FF2B5EF4-FFF2-40B4-BE49-F238E27FC236}">
                <a16:creationId xmlns:a16="http://schemas.microsoft.com/office/drawing/2014/main" id="{9B261DBD-8F98-02E1-D80C-4B401EDC1A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2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BB625118-4FB9-874F-8470-260B7DDCDC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 sz="21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B56BC30-5535-FFCA-ECC3-236D5DB88B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17C7379-DD78-B907-1C1C-380A4E7CF5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363F49E-2AA5-70E9-63A7-5E84736125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38421-212E-9446-8784-FB1BB385E8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7777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C77BFC4-2B3D-AEA0-91BC-A01F267FDE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CF364FB-4C98-1825-BF25-42A8ECDA1D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0040A3B-7B22-8E57-52DC-13D3D1C71A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129C2-5D1C-9443-9183-A38C393BD9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4982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4114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4114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B4AD56A-DD84-5F36-589B-59682D05AB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4089D02-F403-3C66-DB87-66F03BC2E1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0E81AEC-D696-BFDE-FECE-428AD8D26B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AED47-3830-6048-9A14-82C687F413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7053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1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389416F-D365-602E-3053-0E5216C2E1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805AAA9-830E-328D-FFA4-71556F5265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52B8371-2E95-E243-4798-C9995344B8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186FE-51BF-F846-B998-4B1DCB458A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8612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86D56DB-1702-4190-EC2E-266D6E08B2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B22EEFC-3C61-09CF-9F06-30A78B58B0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DD92381-357D-765C-A45F-0B2C767768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22FE6-DF47-374B-9D67-9A9C8FA1C6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4568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14A215-0A28-C7E1-C4C5-6FC332A603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7B3ABD-D898-0E5C-9B74-78B30A9B33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3F1F1A-331B-63A9-157F-AD67E9E03C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756BC-EDF6-704C-9519-D5D81D8E38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2059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F9AABF2-9A2E-1D2C-8EB4-4219B8BE75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D876697-69EC-B9FE-6D21-F4E9CA6157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9604273-AFD1-EC12-64A2-E911668176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E05FB-3D57-DC47-A2AA-914B7FBDB0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1902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F6E636E-546B-CB7A-5364-3AAC2C5237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B1A77DF-0A8D-622E-DA6D-5FAA855A2C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7754584-6438-65ED-5E91-5CEB45DA68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E9E4C-58C5-6D42-B3C0-17FD1DB52D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0363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0FF09EE-416D-AA96-8A8C-8FE5B193BA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296B77A-736E-5A9C-6633-E4DA8AA314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E11083B-8690-004D-6616-38A00BB85C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40F57-F779-B248-8FF4-3B4DCF358C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7579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B4B6EE-32CE-AF4D-1FE4-451F9FF39C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CBE2F9-38E9-6AE6-81A8-E51669F99F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DFA3E7-33CD-5657-FEC5-FC046E7EFA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7891B-ED98-AA42-9EA9-A9163130C5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5207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264E59-E72A-009F-FCCB-DB97F037BC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118F64-9DC4-0418-74D2-CB49A2C485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DB960C-AEAA-6984-DE75-12C6BD269F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F7A88-FDA9-BF4A-A2A6-0CBB048F7B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5536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38EF1FC-AEF3-38C9-5EF4-EEEC0F7381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7AF3816-9E22-E8B4-43F8-CE062B0E34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1DF57CC-4866-3AA7-21BE-8D11E92991E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2229ED4-5538-D65D-A522-E311D6A4C68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65BFBBA-67F0-03FC-3B9A-881072F60D6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latin typeface="Times" pitchFamily="2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5E56DFCA-5778-2E4C-8E1C-EF570F0140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" charset="0"/>
          <a:ea typeface="MS PGothic" panose="020B0600070205080204" pitchFamily="34" charset="-128"/>
          <a:cs typeface="ＭＳ Ｐゴシック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" charset="0"/>
          <a:ea typeface="ＭＳ Ｐゴシック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" charset="0"/>
          <a:ea typeface="ＭＳ Ｐゴシック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" charset="0"/>
          <a:ea typeface="ＭＳ Ｐゴシック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" charset="0"/>
          <a:ea typeface="ＭＳ Ｐゴシック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11F2D1-C1A0-03B7-5675-85C4E1C83D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C42FD29-718F-3C22-C791-647C79E4D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33350"/>
            <a:ext cx="7181850" cy="457200"/>
          </a:xfrm>
        </p:spPr>
        <p:txBody>
          <a:bodyPr/>
          <a:lstStyle/>
          <a:p>
            <a:pPr algn="l"/>
            <a:r>
              <a:rPr lang="en-US" sz="2400" b="1" dirty="0">
                <a:solidFill>
                  <a:srgbClr val="0001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Palmer LTER Modeling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0C4E2B-356C-205E-328A-3A2EC07A0EBD}"/>
              </a:ext>
            </a:extLst>
          </p:cNvPr>
          <p:cNvSpPr txBox="1"/>
          <p:nvPr/>
        </p:nvSpPr>
        <p:spPr>
          <a:xfrm>
            <a:off x="228599" y="641211"/>
            <a:ext cx="2381245" cy="15881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1800" kern="0" dirty="0">
                <a:solidFill>
                  <a:srgbClr val="0001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Hierarchy of modeling capabilities for targeted studies with differing model complexity based on science questions </a:t>
            </a:r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BDFF95FD-5D6D-2F44-7E79-BF519AF46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8625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50E8ED4-DFD7-B22F-F9D9-1EADA7CB5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85736"/>
            <a:ext cx="857250" cy="862414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0F4914A-EAC9-5ADA-3301-2F0FC13993C9}"/>
              </a:ext>
            </a:extLst>
          </p:cNvPr>
          <p:cNvCxnSpPr/>
          <p:nvPr/>
        </p:nvCxnSpPr>
        <p:spPr bwMode="auto">
          <a:xfrm flipV="1">
            <a:off x="4114800" y="960135"/>
            <a:ext cx="0" cy="29718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A2D4169-C8BE-C4E8-842E-7BAC91E6C986}"/>
              </a:ext>
            </a:extLst>
          </p:cNvPr>
          <p:cNvCxnSpPr/>
          <p:nvPr/>
        </p:nvCxnSpPr>
        <p:spPr bwMode="auto">
          <a:xfrm>
            <a:off x="4114800" y="3931935"/>
            <a:ext cx="394335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30C436B-61AB-01A6-C7EE-F241A410645A}"/>
              </a:ext>
            </a:extLst>
          </p:cNvPr>
          <p:cNvSpPr txBox="1"/>
          <p:nvPr/>
        </p:nvSpPr>
        <p:spPr>
          <a:xfrm>
            <a:off x="3314700" y="613886"/>
            <a:ext cx="14606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1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Biology/Ecology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9FD93B-CBD2-DCA9-1716-CEF2E4AFE58F}"/>
              </a:ext>
            </a:extLst>
          </p:cNvPr>
          <p:cNvSpPr txBox="1"/>
          <p:nvPr/>
        </p:nvSpPr>
        <p:spPr>
          <a:xfrm>
            <a:off x="8090758" y="3128487"/>
            <a:ext cx="10532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1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Time-Space</a:t>
            </a:r>
          </a:p>
          <a:p>
            <a:r>
              <a:rPr lang="en-US" sz="1400" dirty="0">
                <a:solidFill>
                  <a:srgbClr val="0001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7BFC34-C34E-5A3A-B62A-5F5889B50D98}"/>
              </a:ext>
            </a:extLst>
          </p:cNvPr>
          <p:cNvSpPr txBox="1"/>
          <p:nvPr/>
        </p:nvSpPr>
        <p:spPr>
          <a:xfrm>
            <a:off x="3962400" y="4119086"/>
            <a:ext cx="13715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1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Palmer station, trap &amp; mooring time-series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C98F39-4418-8E29-1B34-DAF3A5B63A40}"/>
              </a:ext>
            </a:extLst>
          </p:cNvPr>
          <p:cNvSpPr txBox="1"/>
          <p:nvPr/>
        </p:nvSpPr>
        <p:spPr>
          <a:xfrm>
            <a:off x="5562600" y="4119086"/>
            <a:ext cx="10858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1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LTER grid</a:t>
            </a:r>
          </a:p>
          <a:p>
            <a:r>
              <a:rPr lang="en-US" sz="1400" dirty="0">
                <a:solidFill>
                  <a:srgbClr val="0001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gliders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D36465-1941-0642-3086-3F9B55D477FE}"/>
              </a:ext>
            </a:extLst>
          </p:cNvPr>
          <p:cNvSpPr txBox="1"/>
          <p:nvPr/>
        </p:nvSpPr>
        <p:spPr>
          <a:xfrm>
            <a:off x="6915150" y="4103385"/>
            <a:ext cx="1543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1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Remote sensing &amp; basin-scale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A4C52E-7473-9A29-A88F-37301C5C34B6}"/>
              </a:ext>
            </a:extLst>
          </p:cNvPr>
          <p:cNvSpPr txBox="1"/>
          <p:nvPr/>
        </p:nvSpPr>
        <p:spPr>
          <a:xfrm>
            <a:off x="2514601" y="3226221"/>
            <a:ext cx="1600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1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Biophysics </a:t>
            </a:r>
            <a:r>
              <a:rPr lang="en-US" sz="1400">
                <a:solidFill>
                  <a:srgbClr val="0001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Biogeochemistry</a:t>
            </a:r>
            <a:endParaRPr lang="en-US" sz="1400" dirty="0">
              <a:solidFill>
                <a:srgbClr val="0001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5A97BD-690F-5037-BBF5-260830ADD97B}"/>
              </a:ext>
            </a:extLst>
          </p:cNvPr>
          <p:cNvSpPr txBox="1"/>
          <p:nvPr/>
        </p:nvSpPr>
        <p:spPr>
          <a:xfrm>
            <a:off x="2686051" y="1168821"/>
            <a:ext cx="1600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1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 &amp; Community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85A7692-C4ED-AFBE-B9F6-781EF19FF2BC}"/>
              </a:ext>
            </a:extLst>
          </p:cNvPr>
          <p:cNvSpPr txBox="1"/>
          <p:nvPr/>
        </p:nvSpPr>
        <p:spPr>
          <a:xfrm>
            <a:off x="2743200" y="2156936"/>
            <a:ext cx="1600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1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Food-web &amp; Ecosystem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6C674F9-3E5E-E809-15CE-C243CB35A36B}"/>
              </a:ext>
            </a:extLst>
          </p:cNvPr>
          <p:cNvCxnSpPr/>
          <p:nvPr/>
        </p:nvCxnSpPr>
        <p:spPr bwMode="auto">
          <a:xfrm>
            <a:off x="4648200" y="3909536"/>
            <a:ext cx="0" cy="17145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653CEE2-C9E9-AEB5-612A-385E9BA29130}"/>
              </a:ext>
            </a:extLst>
          </p:cNvPr>
          <p:cNvCxnSpPr/>
          <p:nvPr/>
        </p:nvCxnSpPr>
        <p:spPr bwMode="auto">
          <a:xfrm>
            <a:off x="6019800" y="3909536"/>
            <a:ext cx="0" cy="17145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72E17DE-B08D-58C9-26CE-F6328F4C9005}"/>
              </a:ext>
            </a:extLst>
          </p:cNvPr>
          <p:cNvCxnSpPr/>
          <p:nvPr/>
        </p:nvCxnSpPr>
        <p:spPr bwMode="auto">
          <a:xfrm>
            <a:off x="7391400" y="3909536"/>
            <a:ext cx="0" cy="17145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7C54A35-AEB8-174B-F106-FB5B8B045511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4048125" y="3366612"/>
            <a:ext cx="0" cy="17145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3449F43-4A87-DB23-3919-6E7A58FE9A13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4048125" y="2299812"/>
            <a:ext cx="0" cy="17145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CF6097B-1382-C7B2-D9EF-B6DBFA546E03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4029075" y="1309212"/>
            <a:ext cx="0" cy="17145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01F0B3C3-F711-20C8-6DBD-8B45CDCE0AE0}"/>
              </a:ext>
            </a:extLst>
          </p:cNvPr>
          <p:cNvSpPr txBox="1"/>
          <p:nvPr/>
        </p:nvSpPr>
        <p:spPr>
          <a:xfrm>
            <a:off x="4267200" y="2061686"/>
            <a:ext cx="100760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1CC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box &amp; 1-D column models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C456D11-658F-5D7E-300D-2D5271ACC01A}"/>
              </a:ext>
            </a:extLst>
          </p:cNvPr>
          <p:cNvSpPr txBox="1"/>
          <p:nvPr/>
        </p:nvSpPr>
        <p:spPr>
          <a:xfrm>
            <a:off x="5638800" y="2962930"/>
            <a:ext cx="17695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1CC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3-D regional &amp; basin ocean models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EA988F1A-5AAE-1E67-2486-BB2B100F4699}"/>
              </a:ext>
            </a:extLst>
          </p:cNvPr>
          <p:cNvSpPr/>
          <p:nvPr/>
        </p:nvSpPr>
        <p:spPr bwMode="auto">
          <a:xfrm>
            <a:off x="4495803" y="2902626"/>
            <a:ext cx="3200397" cy="735920"/>
          </a:xfrm>
          <a:prstGeom prst="roundRect">
            <a:avLst/>
          </a:prstGeom>
          <a:noFill/>
          <a:ln w="38100" cap="flat" cmpd="sng" algn="ctr">
            <a:solidFill>
              <a:srgbClr val="0001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C48B1ECA-17E4-716D-FD5B-34B140D537FF}"/>
              </a:ext>
            </a:extLst>
          </p:cNvPr>
          <p:cNvSpPr/>
          <p:nvPr/>
        </p:nvSpPr>
        <p:spPr bwMode="auto">
          <a:xfrm>
            <a:off x="4267200" y="1900727"/>
            <a:ext cx="1053239" cy="1737823"/>
          </a:xfrm>
          <a:prstGeom prst="roundRect">
            <a:avLst/>
          </a:prstGeom>
          <a:noFill/>
          <a:ln w="38100" cap="flat" cmpd="sng" algn="ctr">
            <a:solidFill>
              <a:srgbClr val="0001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33" name="Up Arrow 32">
            <a:extLst>
              <a:ext uri="{FF2B5EF4-FFF2-40B4-BE49-F238E27FC236}">
                <a16:creationId xmlns:a16="http://schemas.microsoft.com/office/drawing/2014/main" id="{1CFDFDA7-7067-4B0E-52D8-497361F7F467}"/>
              </a:ext>
            </a:extLst>
          </p:cNvPr>
          <p:cNvSpPr/>
          <p:nvPr/>
        </p:nvSpPr>
        <p:spPr bwMode="auto">
          <a:xfrm>
            <a:off x="4699156" y="1394936"/>
            <a:ext cx="177644" cy="414814"/>
          </a:xfrm>
          <a:prstGeom prst="upArrow">
            <a:avLst/>
          </a:prstGeom>
          <a:solidFill>
            <a:srgbClr val="0001CC"/>
          </a:solidFill>
          <a:ln w="9525" cap="flat" cmpd="sng" algn="ctr">
            <a:solidFill>
              <a:srgbClr val="0001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34" name="Up Arrow 33">
            <a:extLst>
              <a:ext uri="{FF2B5EF4-FFF2-40B4-BE49-F238E27FC236}">
                <a16:creationId xmlns:a16="http://schemas.microsoft.com/office/drawing/2014/main" id="{89444A98-2F73-14E8-4AB1-686024E45A8F}"/>
              </a:ext>
            </a:extLst>
          </p:cNvPr>
          <p:cNvSpPr/>
          <p:nvPr/>
        </p:nvSpPr>
        <p:spPr bwMode="auto">
          <a:xfrm>
            <a:off x="6146956" y="2343150"/>
            <a:ext cx="177644" cy="414814"/>
          </a:xfrm>
          <a:prstGeom prst="upArrow">
            <a:avLst/>
          </a:prstGeom>
          <a:solidFill>
            <a:srgbClr val="0001CC"/>
          </a:solidFill>
          <a:ln w="9525" cap="flat" cmpd="sng" algn="ctr">
            <a:solidFill>
              <a:srgbClr val="0001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859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BD1BAF-AB65-E86F-0FAA-6B95EB19AA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38079CC-B246-2DE3-64A8-FE77A30AD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33350"/>
            <a:ext cx="7181850" cy="457200"/>
          </a:xfrm>
        </p:spPr>
        <p:txBody>
          <a:bodyPr/>
          <a:lstStyle/>
          <a:p>
            <a:pPr algn="l"/>
            <a:r>
              <a:rPr lang="en-US" sz="2400" b="1" dirty="0">
                <a:solidFill>
                  <a:srgbClr val="0001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Palmer LTER Modeling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786245-8597-692C-9596-564076C9BDCD}"/>
              </a:ext>
            </a:extLst>
          </p:cNvPr>
          <p:cNvSpPr txBox="1"/>
          <p:nvPr/>
        </p:nvSpPr>
        <p:spPr>
          <a:xfrm>
            <a:off x="228600" y="641211"/>
            <a:ext cx="3810000" cy="2086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altLang="en-US" sz="1800" kern="0" dirty="0">
                <a:solidFill>
                  <a:srgbClr val="0001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Inverse model reconstruction of steady-state, end-to-end food web</a:t>
            </a:r>
          </a:p>
          <a:p>
            <a:pPr marL="285750" indent="-28575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800" kern="0" dirty="0">
                <a:solidFill>
                  <a:srgbClr val="0001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observed stocks &amp; limited number of flows</a:t>
            </a:r>
          </a:p>
          <a:p>
            <a:pPr marL="285750" indent="-28575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800" kern="0" dirty="0">
                <a:solidFill>
                  <a:srgbClr val="0001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 allometric relationships </a:t>
            </a:r>
          </a:p>
          <a:p>
            <a:pPr algn="l" eaLnBrk="1" hangingPunct="1">
              <a:lnSpc>
                <a:spcPct val="90000"/>
              </a:lnSpc>
            </a:pPr>
            <a:endParaRPr lang="en-US" altLang="en-US" sz="1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</a:pPr>
            <a:endParaRPr lang="en-US" altLang="en-US" sz="1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FE9692C4-4DBE-52D3-EDE0-17CE61D3D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8625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A1DD2E-2F31-C339-6C22-FBED40DE49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85736"/>
            <a:ext cx="857250" cy="8624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3067DE-DADB-66FC-8F54-BCDFEF5AB6E7}"/>
              </a:ext>
            </a:extLst>
          </p:cNvPr>
          <p:cNvSpPr txBox="1"/>
          <p:nvPr/>
        </p:nvSpPr>
        <p:spPr>
          <a:xfrm>
            <a:off x="990601" y="4624685"/>
            <a:ext cx="8000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Ducklow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H.W., S.C. Doney, and **S.F.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Sailley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2015: Ecological controls on biogeochemical fluxes in the western Antarctic Peninsula studied with an inverse food-web model, Advances in Polar Science, 26, 122–139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813A279-4998-A346-0143-50947E184A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1" y="-19050"/>
            <a:ext cx="3657600" cy="462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988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635A48-BBCF-CF5B-636C-23592DB12E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C7BE99-0862-3C88-9408-DA0E90525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33350"/>
            <a:ext cx="7181850" cy="457200"/>
          </a:xfrm>
        </p:spPr>
        <p:txBody>
          <a:bodyPr/>
          <a:lstStyle/>
          <a:p>
            <a:pPr algn="l"/>
            <a:r>
              <a:rPr lang="en-US" sz="2400" b="1" dirty="0">
                <a:solidFill>
                  <a:srgbClr val="0001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Palmer LTER Modeling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1DA4AC-E575-302F-AEA4-2DEF4D61444D}"/>
              </a:ext>
            </a:extLst>
          </p:cNvPr>
          <p:cNvSpPr txBox="1"/>
          <p:nvPr/>
        </p:nvSpPr>
        <p:spPr>
          <a:xfrm>
            <a:off x="228600" y="641211"/>
            <a:ext cx="2895600" cy="2086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1800" kern="0" dirty="0">
                <a:solidFill>
                  <a:srgbClr val="0001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Diagnostic model of mixed layer dissolved inorganic carbon (DIC) budget</a:t>
            </a: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800" kern="0" dirty="0">
                <a:solidFill>
                  <a:srgbClr val="0001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mooring physics &amp; pH</a:t>
            </a:r>
          </a:p>
          <a:p>
            <a:pPr algn="l" eaLnBrk="1" hangingPunct="1">
              <a:lnSpc>
                <a:spcPct val="90000"/>
              </a:lnSpc>
            </a:pPr>
            <a:endParaRPr lang="en-US" altLang="en-US" sz="1800" kern="0" dirty="0">
              <a:solidFill>
                <a:srgbClr val="0001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</a:pPr>
            <a:endParaRPr lang="en-US" altLang="en-US" sz="1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</a:pPr>
            <a:endParaRPr lang="en-US" altLang="en-US" sz="1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50958A50-42B8-6644-6F85-4DE38E178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8625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09A4308-BE9C-02BE-D4A0-3ADDBD50D7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85736"/>
            <a:ext cx="857250" cy="8624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41F9EC-45CE-5687-6B77-56B80C1D816A}"/>
              </a:ext>
            </a:extLst>
          </p:cNvPr>
          <p:cNvSpPr txBox="1"/>
          <p:nvPr/>
        </p:nvSpPr>
        <p:spPr>
          <a:xfrm>
            <a:off x="990601" y="4476750"/>
            <a:ext cx="8000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Yang, B., E.H.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Shadwick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C. Schultz, and S.C. Doney, 2021: Annual mixed layer carbon budget for the West Antarctic Peninsula continental shelf: Insights from year-round mooring measurements, J.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Geophys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Res. Oceans, 126, e2020JC016920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F4443A-DBFF-E27D-03F1-DFDE0619A5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0" y="843482"/>
            <a:ext cx="4876800" cy="7376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57AB09-2A79-9ED6-113F-70D0867AF1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9400" y="1778598"/>
            <a:ext cx="6324600" cy="25457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EBD1748-E2E5-F558-6862-6D34EE5A454B}"/>
              </a:ext>
            </a:extLst>
          </p:cNvPr>
          <p:cNvSpPr txBox="1"/>
          <p:nvPr/>
        </p:nvSpPr>
        <p:spPr>
          <a:xfrm>
            <a:off x="5715000" y="361950"/>
            <a:ext cx="26845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1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&amp; Biological Terms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E969D5-C85F-6AF5-4998-77C07C9ED9C2}"/>
              </a:ext>
            </a:extLst>
          </p:cNvPr>
          <p:cNvSpPr txBox="1"/>
          <p:nvPr/>
        </p:nvSpPr>
        <p:spPr>
          <a:xfrm>
            <a:off x="3810000" y="234375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01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Inorganic Carbon Inventory</a:t>
            </a:r>
          </a:p>
        </p:txBody>
      </p:sp>
    </p:spTree>
    <p:extLst>
      <p:ext uri="{BB962C8B-B14F-4D97-AF65-F5344CB8AC3E}">
        <p14:creationId xmlns:p14="http://schemas.microsoft.com/office/powerpoint/2010/main" val="410727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533856-258F-ABBA-52FC-4BC7750A59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33553A8-D7BD-E395-CB87-E283B5B32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707" y="1516633"/>
            <a:ext cx="4444893" cy="280771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B104D9E-D0F2-CC21-00D9-51416CC77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33350"/>
            <a:ext cx="7181850" cy="457200"/>
          </a:xfrm>
        </p:spPr>
        <p:txBody>
          <a:bodyPr/>
          <a:lstStyle/>
          <a:p>
            <a:pPr algn="l"/>
            <a:r>
              <a:rPr lang="en-US" sz="2400" b="1" dirty="0">
                <a:solidFill>
                  <a:srgbClr val="0001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Palmer LTER Modeling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99D0D2-1EC1-E63F-2CBE-D7A385C824FE}"/>
              </a:ext>
            </a:extLst>
          </p:cNvPr>
          <p:cNvSpPr txBox="1"/>
          <p:nvPr/>
        </p:nvSpPr>
        <p:spPr>
          <a:xfrm>
            <a:off x="228600" y="641211"/>
            <a:ext cx="5408532" cy="840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altLang="en-US" sz="1800" kern="0" dirty="0">
                <a:solidFill>
                  <a:srgbClr val="0001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Prognostic 1-D ecosystem model</a:t>
            </a:r>
          </a:p>
          <a:p>
            <a:pPr marL="285750" indent="-28575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800" kern="0" dirty="0">
                <a:solidFill>
                  <a:srgbClr val="0001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variational data assimilation model</a:t>
            </a:r>
          </a:p>
          <a:p>
            <a:pPr marL="285750" indent="-28575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800" kern="0" dirty="0">
                <a:solidFill>
                  <a:srgbClr val="0001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prescribed mixed layer physics</a:t>
            </a:r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06DB0880-CC31-66E5-5A96-98A3F62EC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8625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49A48C-6604-92EE-419F-07B28F6542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85736"/>
            <a:ext cx="857250" cy="8624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FCE2F7-DF12-C727-29D3-B6B2F9374D9B}"/>
              </a:ext>
            </a:extLst>
          </p:cNvPr>
          <p:cNvSpPr txBox="1"/>
          <p:nvPr/>
        </p:nvSpPr>
        <p:spPr>
          <a:xfrm>
            <a:off x="990601" y="4476750"/>
            <a:ext cx="8000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Kim, H.H., Y.-W. Luo, H.W.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Ducklow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O.M. Schofield, D.K. Steinberg, and S.C. Doney, 2021: WAP-1D-VAR v1.0: Development and evaluation of a one-dimensional variational data assimilation model for the marine ecosystem along the west Antarctic Peninsula,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Geosci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Model Dev., 14, 4939–4975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41E1FB-1EAB-641F-F8B2-55561DCF12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0" y="61741"/>
            <a:ext cx="3733800" cy="441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929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427D9F-8426-D3E9-8539-E5E5E07CBD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23FFA53-1372-F173-B181-D31B32B3E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428749"/>
            <a:ext cx="3810000" cy="279760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D4A770F-17DE-325D-1C62-9B5BE3E9C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33350"/>
            <a:ext cx="7181850" cy="457200"/>
          </a:xfrm>
        </p:spPr>
        <p:txBody>
          <a:bodyPr/>
          <a:lstStyle/>
          <a:p>
            <a:pPr algn="l"/>
            <a:r>
              <a:rPr lang="en-US" sz="2400" b="1" dirty="0">
                <a:solidFill>
                  <a:srgbClr val="0001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Palmer LTER Modeling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3F18A7-1E69-42BA-199E-0EE5710834D4}"/>
              </a:ext>
            </a:extLst>
          </p:cNvPr>
          <p:cNvSpPr txBox="1"/>
          <p:nvPr/>
        </p:nvSpPr>
        <p:spPr>
          <a:xfrm>
            <a:off x="228600" y="641211"/>
            <a:ext cx="4267200" cy="2086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altLang="en-US" sz="1800" kern="0" dirty="0">
                <a:solidFill>
                  <a:srgbClr val="0001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Prognostic 1-D ecosystem model</a:t>
            </a:r>
          </a:p>
          <a:p>
            <a:pPr marL="285750" indent="-28575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800" kern="0" dirty="0">
                <a:solidFill>
                  <a:srgbClr val="0001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bacterial group-specific traits for high versus low nucleic acid bacteria</a:t>
            </a:r>
          </a:p>
          <a:p>
            <a:pPr marL="285750" indent="-28575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800" kern="0" dirty="0">
              <a:solidFill>
                <a:srgbClr val="0001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</a:pPr>
            <a:endParaRPr lang="en-US" altLang="en-US" sz="1800" kern="0" dirty="0">
              <a:solidFill>
                <a:srgbClr val="0001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</a:pPr>
            <a:endParaRPr lang="en-US" altLang="en-US" sz="1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</a:pPr>
            <a:endParaRPr lang="en-US" altLang="en-US" sz="1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4103E1A6-DFBA-174E-6E50-7FEEA4241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8625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920D000-7070-37E2-32F5-3A39CA5EC8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85736"/>
            <a:ext cx="857250" cy="8624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503358-170D-3409-4B7D-453D80BDEA6D}"/>
              </a:ext>
            </a:extLst>
          </p:cNvPr>
          <p:cNvSpPr txBox="1"/>
          <p:nvPr/>
        </p:nvSpPr>
        <p:spPr>
          <a:xfrm>
            <a:off x="990601" y="4476750"/>
            <a:ext cx="8000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Kim, H.H., J.S. Bowman, Y.-W. Luo, H.W.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Ducklow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O.M. Schofield, D.K. Steinberg, and S.C. Doney, 2022: Modeling polar marine ecosystem functions guided by bacterial physiological and taxonomic traits,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Biogeosciences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19, 117–136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1DF5C54-6939-6DC2-0646-1CC16E6828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2481" y="57116"/>
            <a:ext cx="3605719" cy="44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313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DE3AAD-6668-A936-2D77-E3A39A898B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1D9C9F-71E1-3158-C568-E5329C9EF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33350"/>
            <a:ext cx="7181850" cy="457200"/>
          </a:xfrm>
        </p:spPr>
        <p:txBody>
          <a:bodyPr/>
          <a:lstStyle/>
          <a:p>
            <a:pPr algn="l"/>
            <a:r>
              <a:rPr lang="en-US" sz="2400" b="1" dirty="0">
                <a:solidFill>
                  <a:srgbClr val="0001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Palmer LTER Modeling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A47127-2190-A86B-7C59-4EA41BC9307F}"/>
              </a:ext>
            </a:extLst>
          </p:cNvPr>
          <p:cNvSpPr txBox="1"/>
          <p:nvPr/>
        </p:nvSpPr>
        <p:spPr>
          <a:xfrm>
            <a:off x="228600" y="641211"/>
            <a:ext cx="2895600" cy="38318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altLang="en-US" sz="1800" kern="0" dirty="0">
                <a:solidFill>
                  <a:srgbClr val="0001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Prognostic 1-D ocean   physics &amp; sea ice model dynamics</a:t>
            </a:r>
          </a:p>
          <a:p>
            <a:pPr marL="285750" indent="-28575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800" kern="0" dirty="0">
                <a:solidFill>
                  <a:srgbClr val="0001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atmosphere forcing</a:t>
            </a:r>
          </a:p>
          <a:p>
            <a:pPr marL="285750" indent="-28575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800" kern="0" dirty="0">
                <a:solidFill>
                  <a:srgbClr val="0001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assimilation of sea-ice extent &amp; sub-surface heat </a:t>
            </a:r>
          </a:p>
          <a:p>
            <a:pPr marL="285750" indent="-28575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800" kern="0" dirty="0">
                <a:solidFill>
                  <a:srgbClr val="0001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plankton ecosystem module in testing</a:t>
            </a:r>
          </a:p>
          <a:p>
            <a:pPr marL="285750" indent="-28575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800" kern="0" dirty="0">
              <a:solidFill>
                <a:srgbClr val="0001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800" kern="0" dirty="0">
              <a:solidFill>
                <a:srgbClr val="0001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</a:pPr>
            <a:endParaRPr lang="en-US" altLang="en-US" sz="1800" kern="0" dirty="0">
              <a:solidFill>
                <a:srgbClr val="0001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</a:pPr>
            <a:endParaRPr lang="en-US" altLang="en-US" sz="1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</a:pPr>
            <a:endParaRPr lang="en-US" altLang="en-US" sz="1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07DA5459-5379-77E2-B64F-C3D761A0F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8625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21528A-1C9C-7CC2-6803-FA38D8F85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85736"/>
            <a:ext cx="857250" cy="8624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AF6962-8103-857C-9F2A-BED9BC8B1FA2}"/>
              </a:ext>
            </a:extLst>
          </p:cNvPr>
          <p:cNvSpPr txBox="1"/>
          <p:nvPr/>
        </p:nvSpPr>
        <p:spPr>
          <a:xfrm>
            <a:off x="990601" y="4476750"/>
            <a:ext cx="8000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Saenz, B.T., D.C. McKee, S.C. Doney, D.G. Martinson, and S.E.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Stammerjohn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2023: Influence of seasonally varying sea-ice concentration and subsurface ocean heat on sea-ice thickness and sea-ice seasonality for a 'warm-shelf' region in Antarctica, J. Glaciology, 69(277), 1466–1482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42890B-3686-E078-4AF0-C577763CB1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4224" y="1042400"/>
            <a:ext cx="6239776" cy="343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725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729CAA-63E5-67F3-58B9-728D76CC71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6CAA3F3-6E74-699B-F536-F1B86291B1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0928"/>
          <a:stretch/>
        </p:blipFill>
        <p:spPr>
          <a:xfrm>
            <a:off x="1962151" y="1002034"/>
            <a:ext cx="3524250" cy="344695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4382F1F-5F91-4C21-CFCF-DE729AC00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33350"/>
            <a:ext cx="7181850" cy="457200"/>
          </a:xfrm>
        </p:spPr>
        <p:txBody>
          <a:bodyPr/>
          <a:lstStyle/>
          <a:p>
            <a:pPr algn="l"/>
            <a:r>
              <a:rPr lang="en-US" sz="2400" b="1" dirty="0">
                <a:solidFill>
                  <a:srgbClr val="0001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Palmer LTER Modeling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ADAF07-177D-799D-F83F-DA6805C752C3}"/>
              </a:ext>
            </a:extLst>
          </p:cNvPr>
          <p:cNvSpPr txBox="1"/>
          <p:nvPr/>
        </p:nvSpPr>
        <p:spPr>
          <a:xfrm>
            <a:off x="228600" y="641211"/>
            <a:ext cx="2743200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altLang="en-US" sz="1800" kern="0" dirty="0">
                <a:solidFill>
                  <a:srgbClr val="0001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&amp; basin-scale 3-D ocean models</a:t>
            </a:r>
            <a:endParaRPr lang="en-US" altLang="en-US" sz="1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E50749D1-D97A-31F8-B886-347277B7C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8625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6090F98-0A49-124A-383C-E51871866E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85736"/>
            <a:ext cx="857250" cy="8624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95A904-A9D4-7D4E-E797-55E59731EDF5}"/>
              </a:ext>
            </a:extLst>
          </p:cNvPr>
          <p:cNvSpPr txBox="1"/>
          <p:nvPr/>
        </p:nvSpPr>
        <p:spPr>
          <a:xfrm>
            <a:off x="990601" y="4476750"/>
            <a:ext cx="8000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Schultz, C., S.C. Doney, J. Hauck, M.T. Kavanaugh, and O. Schofield, 2021: Modeling phytoplankton blooms and inorganic carbon responses to sea-ice variability in the West Antarctic Peninsula (WAP), J.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Geophys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Res.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Biogeosci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., 126, e2020JG006227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0D3166-D40C-3B58-2087-45BEFBFC83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1044198"/>
            <a:ext cx="4191000" cy="32090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B4C0B93-4EA7-311F-5D61-58CE657F8F35}"/>
              </a:ext>
            </a:extLst>
          </p:cNvPr>
          <p:cNvSpPr txBox="1"/>
          <p:nvPr/>
        </p:nvSpPr>
        <p:spPr>
          <a:xfrm>
            <a:off x="228600" y="1504950"/>
            <a:ext cx="1905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600" kern="0" dirty="0">
                <a:solidFill>
                  <a:srgbClr val="0001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Ocean physics &amp; sea-ice from MIT ocean general circulation model</a:t>
            </a:r>
            <a:endParaRPr lang="en-US" sz="1600" dirty="0">
              <a:solidFill>
                <a:srgbClr val="0001CC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50A0E9-E793-DB88-4DA1-B837A5510F4B}"/>
              </a:ext>
            </a:extLst>
          </p:cNvPr>
          <p:cNvSpPr txBox="1"/>
          <p:nvPr/>
        </p:nvSpPr>
        <p:spPr>
          <a:xfrm>
            <a:off x="5410200" y="632996"/>
            <a:ext cx="3581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600" kern="0" dirty="0">
                <a:solidFill>
                  <a:srgbClr val="0001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Coupled with biogeochemical module</a:t>
            </a:r>
            <a:endParaRPr lang="en-US" sz="1600" dirty="0">
              <a:solidFill>
                <a:srgbClr val="0001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884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632630-0A45-966E-3C6A-698CED79E4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669ACC9-2367-17EC-12F6-E62B5CE61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33350"/>
            <a:ext cx="7181850" cy="457200"/>
          </a:xfrm>
        </p:spPr>
        <p:txBody>
          <a:bodyPr/>
          <a:lstStyle/>
          <a:p>
            <a:pPr algn="l"/>
            <a:r>
              <a:rPr lang="en-US" sz="2400" b="1" dirty="0">
                <a:solidFill>
                  <a:srgbClr val="0001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Palmer LTER Modeling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EB9A74-C8E8-50FC-CE52-25BB510D2B2C}"/>
              </a:ext>
            </a:extLst>
          </p:cNvPr>
          <p:cNvSpPr txBox="1"/>
          <p:nvPr/>
        </p:nvSpPr>
        <p:spPr>
          <a:xfrm>
            <a:off x="228600" y="641211"/>
            <a:ext cx="2743200" cy="183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altLang="en-US" sz="1800" kern="0" dirty="0">
                <a:solidFill>
                  <a:srgbClr val="0001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&amp; basin-scale 3-D ocean models</a:t>
            </a:r>
          </a:p>
          <a:p>
            <a:pPr algn="l" eaLnBrk="1" hangingPunct="1">
              <a:lnSpc>
                <a:spcPct val="90000"/>
              </a:lnSpc>
            </a:pPr>
            <a:endParaRPr lang="en-US" altLang="en-US" sz="1800" kern="0" dirty="0">
              <a:solidFill>
                <a:srgbClr val="0001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</a:pPr>
            <a:endParaRPr lang="en-US" altLang="en-US" sz="1800" kern="0" dirty="0">
              <a:solidFill>
                <a:srgbClr val="0001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</a:pPr>
            <a:endParaRPr lang="en-US" altLang="en-US" sz="1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</a:pPr>
            <a:endParaRPr lang="en-US" altLang="en-US" sz="1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38B4C702-C2EC-ACC9-4772-A5E4A9E2F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8625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DFB456A-49EC-850E-09F5-E37146EC07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85736"/>
            <a:ext cx="857250" cy="8624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D870A9-0BCD-DBCD-9208-67D37C3E19EC}"/>
              </a:ext>
            </a:extLst>
          </p:cNvPr>
          <p:cNvSpPr txBox="1"/>
          <p:nvPr/>
        </p:nvSpPr>
        <p:spPr>
          <a:xfrm>
            <a:off x="990601" y="4629150"/>
            <a:ext cx="8000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Hauck, J., et al. 2023: The Southern Ocean carbon cycle 1985-2018: mean, seasonal cycle, trends, and storage, Global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Biogeochem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Cycles, 37, e2023GB007848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793E97-8A2B-457A-0A1C-154BD755B9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6752" y="209550"/>
            <a:ext cx="5303381" cy="443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535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CF59DF-95EB-D059-4D3B-D304D05781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5B8259-C5A4-4802-F85F-BB48E8B68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33350"/>
            <a:ext cx="7181850" cy="457200"/>
          </a:xfrm>
        </p:spPr>
        <p:txBody>
          <a:bodyPr/>
          <a:lstStyle/>
          <a:p>
            <a:pPr algn="l"/>
            <a:r>
              <a:rPr lang="en-US" sz="2400" b="1" dirty="0">
                <a:solidFill>
                  <a:srgbClr val="0001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Palmer LTER Modeling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B82B5A-6A5F-75EF-9BED-A7006D69D0F5}"/>
              </a:ext>
            </a:extLst>
          </p:cNvPr>
          <p:cNvSpPr txBox="1"/>
          <p:nvPr/>
        </p:nvSpPr>
        <p:spPr>
          <a:xfrm>
            <a:off x="228599" y="641211"/>
            <a:ext cx="2381245" cy="15881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1800" kern="0" dirty="0">
                <a:solidFill>
                  <a:srgbClr val="0001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Hierarchy of modeling capabilities for targeted studies with differing model complexity based on science questions </a:t>
            </a:r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7AF5C176-40FE-842E-E912-B0642666C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8625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9E734B8-169E-1E3C-9E7A-6685084F0F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85736"/>
            <a:ext cx="857250" cy="862414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920B240-F71F-3E1B-DC27-4C118885B32B}"/>
              </a:ext>
            </a:extLst>
          </p:cNvPr>
          <p:cNvCxnSpPr/>
          <p:nvPr/>
        </p:nvCxnSpPr>
        <p:spPr bwMode="auto">
          <a:xfrm flipV="1">
            <a:off x="4114800" y="960135"/>
            <a:ext cx="0" cy="29718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25D1F4E-233B-567B-E150-A2444684011E}"/>
              </a:ext>
            </a:extLst>
          </p:cNvPr>
          <p:cNvCxnSpPr/>
          <p:nvPr/>
        </p:nvCxnSpPr>
        <p:spPr bwMode="auto">
          <a:xfrm>
            <a:off x="4114800" y="3931935"/>
            <a:ext cx="394335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BF13F89-550E-84D5-3085-9341144FC8DC}"/>
              </a:ext>
            </a:extLst>
          </p:cNvPr>
          <p:cNvSpPr txBox="1"/>
          <p:nvPr/>
        </p:nvSpPr>
        <p:spPr>
          <a:xfrm>
            <a:off x="3314700" y="613886"/>
            <a:ext cx="14606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1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Biology/Ecology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D93FD8-7F7D-4B23-424E-5B23B23D1E16}"/>
              </a:ext>
            </a:extLst>
          </p:cNvPr>
          <p:cNvSpPr txBox="1"/>
          <p:nvPr/>
        </p:nvSpPr>
        <p:spPr>
          <a:xfrm>
            <a:off x="8090758" y="3128487"/>
            <a:ext cx="10532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1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Time-Space</a:t>
            </a:r>
          </a:p>
          <a:p>
            <a:r>
              <a:rPr lang="en-US" sz="1400" dirty="0">
                <a:solidFill>
                  <a:srgbClr val="0001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C5E438-8126-91DF-3ED8-949C6DDAF94C}"/>
              </a:ext>
            </a:extLst>
          </p:cNvPr>
          <p:cNvSpPr txBox="1"/>
          <p:nvPr/>
        </p:nvSpPr>
        <p:spPr>
          <a:xfrm>
            <a:off x="3962400" y="4119086"/>
            <a:ext cx="13715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1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Palmer station, trap &amp; mooring time-series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4FF50D-2533-4080-F883-5AAEA469DB9B}"/>
              </a:ext>
            </a:extLst>
          </p:cNvPr>
          <p:cNvSpPr txBox="1"/>
          <p:nvPr/>
        </p:nvSpPr>
        <p:spPr>
          <a:xfrm>
            <a:off x="5562600" y="4119086"/>
            <a:ext cx="10858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1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LTER grid</a:t>
            </a:r>
          </a:p>
          <a:p>
            <a:r>
              <a:rPr lang="en-US" sz="1400" dirty="0">
                <a:solidFill>
                  <a:srgbClr val="0001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gliders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75C962-5876-FA0E-BFDD-C4A1F2481004}"/>
              </a:ext>
            </a:extLst>
          </p:cNvPr>
          <p:cNvSpPr txBox="1"/>
          <p:nvPr/>
        </p:nvSpPr>
        <p:spPr>
          <a:xfrm>
            <a:off x="6915150" y="4103385"/>
            <a:ext cx="1543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1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Remote sensing &amp; basin-scale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AB7B77-B7DB-9257-251F-A5FA679C80B2}"/>
              </a:ext>
            </a:extLst>
          </p:cNvPr>
          <p:cNvSpPr txBox="1"/>
          <p:nvPr/>
        </p:nvSpPr>
        <p:spPr>
          <a:xfrm>
            <a:off x="2514601" y="3226221"/>
            <a:ext cx="1600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1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Biophysics </a:t>
            </a:r>
            <a:r>
              <a:rPr lang="en-US" sz="1400">
                <a:solidFill>
                  <a:srgbClr val="0001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Biogeochemistry</a:t>
            </a:r>
            <a:endParaRPr lang="en-US" sz="1400" dirty="0">
              <a:solidFill>
                <a:srgbClr val="0001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60E3158-A1D3-2304-268E-C1B4767082F5}"/>
              </a:ext>
            </a:extLst>
          </p:cNvPr>
          <p:cNvSpPr txBox="1"/>
          <p:nvPr/>
        </p:nvSpPr>
        <p:spPr>
          <a:xfrm>
            <a:off x="2686051" y="1168821"/>
            <a:ext cx="1600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1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 &amp; Community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5AF0C62-D1A9-9841-E029-0C15FB302DBD}"/>
              </a:ext>
            </a:extLst>
          </p:cNvPr>
          <p:cNvSpPr txBox="1"/>
          <p:nvPr/>
        </p:nvSpPr>
        <p:spPr>
          <a:xfrm>
            <a:off x="2743200" y="2156936"/>
            <a:ext cx="1600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1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Food-web &amp; Ecosystem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6AA68AA-75DF-B266-4B18-F1D5148D9DC8}"/>
              </a:ext>
            </a:extLst>
          </p:cNvPr>
          <p:cNvCxnSpPr/>
          <p:nvPr/>
        </p:nvCxnSpPr>
        <p:spPr bwMode="auto">
          <a:xfrm>
            <a:off x="4648200" y="3909536"/>
            <a:ext cx="0" cy="17145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CD4AF80-5818-07FE-303F-5B2436E0B6A8}"/>
              </a:ext>
            </a:extLst>
          </p:cNvPr>
          <p:cNvCxnSpPr/>
          <p:nvPr/>
        </p:nvCxnSpPr>
        <p:spPr bwMode="auto">
          <a:xfrm>
            <a:off x="6019800" y="3909536"/>
            <a:ext cx="0" cy="17145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D8E831E-0C81-5DCF-3D19-CCC12966DFEA}"/>
              </a:ext>
            </a:extLst>
          </p:cNvPr>
          <p:cNvCxnSpPr/>
          <p:nvPr/>
        </p:nvCxnSpPr>
        <p:spPr bwMode="auto">
          <a:xfrm>
            <a:off x="7391400" y="3909536"/>
            <a:ext cx="0" cy="17145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04A08E2-196B-6AD7-BEB4-EC6B940CA8B0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4048125" y="3366612"/>
            <a:ext cx="0" cy="17145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D6A542A-C9E7-F91B-5960-1FD32387B37C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4048125" y="2299812"/>
            <a:ext cx="0" cy="17145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16BAE2E-6694-98C3-1245-43C37E6BCC76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4029075" y="1309212"/>
            <a:ext cx="0" cy="17145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B30BD7E5-73AC-803B-FEC6-69DCDE79CB3F}"/>
              </a:ext>
            </a:extLst>
          </p:cNvPr>
          <p:cNvSpPr txBox="1"/>
          <p:nvPr/>
        </p:nvSpPr>
        <p:spPr>
          <a:xfrm>
            <a:off x="4267200" y="2061686"/>
            <a:ext cx="100760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1CC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box &amp; 1-D column models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AE753BB-2659-99B6-0F3C-CCA77BB21EF0}"/>
              </a:ext>
            </a:extLst>
          </p:cNvPr>
          <p:cNvSpPr txBox="1"/>
          <p:nvPr/>
        </p:nvSpPr>
        <p:spPr>
          <a:xfrm>
            <a:off x="5638800" y="2962930"/>
            <a:ext cx="17695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1CC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3-D regional &amp; basin ocean models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E6110108-6325-10F2-6E17-A0ADE2E1BF82}"/>
              </a:ext>
            </a:extLst>
          </p:cNvPr>
          <p:cNvSpPr/>
          <p:nvPr/>
        </p:nvSpPr>
        <p:spPr bwMode="auto">
          <a:xfrm>
            <a:off x="4495803" y="2902626"/>
            <a:ext cx="3200397" cy="735920"/>
          </a:xfrm>
          <a:prstGeom prst="roundRect">
            <a:avLst/>
          </a:prstGeom>
          <a:noFill/>
          <a:ln w="38100" cap="flat" cmpd="sng" algn="ctr">
            <a:solidFill>
              <a:srgbClr val="0001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C057420C-7BD9-E5EC-ED25-06EA35DBB1A6}"/>
              </a:ext>
            </a:extLst>
          </p:cNvPr>
          <p:cNvSpPr/>
          <p:nvPr/>
        </p:nvSpPr>
        <p:spPr bwMode="auto">
          <a:xfrm>
            <a:off x="4267200" y="1900727"/>
            <a:ext cx="1053239" cy="1737823"/>
          </a:xfrm>
          <a:prstGeom prst="roundRect">
            <a:avLst/>
          </a:prstGeom>
          <a:noFill/>
          <a:ln w="38100" cap="flat" cmpd="sng" algn="ctr">
            <a:solidFill>
              <a:srgbClr val="0001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33" name="Up Arrow 32">
            <a:extLst>
              <a:ext uri="{FF2B5EF4-FFF2-40B4-BE49-F238E27FC236}">
                <a16:creationId xmlns:a16="http://schemas.microsoft.com/office/drawing/2014/main" id="{AB27FCCA-308E-3AB0-8096-4977DF8593F1}"/>
              </a:ext>
            </a:extLst>
          </p:cNvPr>
          <p:cNvSpPr/>
          <p:nvPr/>
        </p:nvSpPr>
        <p:spPr bwMode="auto">
          <a:xfrm>
            <a:off x="4699156" y="1394936"/>
            <a:ext cx="177644" cy="414814"/>
          </a:xfrm>
          <a:prstGeom prst="upArrow">
            <a:avLst/>
          </a:prstGeom>
          <a:solidFill>
            <a:srgbClr val="0001CC"/>
          </a:solidFill>
          <a:ln w="9525" cap="flat" cmpd="sng" algn="ctr">
            <a:solidFill>
              <a:srgbClr val="0001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34" name="Up Arrow 33">
            <a:extLst>
              <a:ext uri="{FF2B5EF4-FFF2-40B4-BE49-F238E27FC236}">
                <a16:creationId xmlns:a16="http://schemas.microsoft.com/office/drawing/2014/main" id="{8B3FEE1A-E3C8-0912-10C7-CB404B89D8CC}"/>
              </a:ext>
            </a:extLst>
          </p:cNvPr>
          <p:cNvSpPr/>
          <p:nvPr/>
        </p:nvSpPr>
        <p:spPr bwMode="auto">
          <a:xfrm>
            <a:off x="6146956" y="2343150"/>
            <a:ext cx="177644" cy="414814"/>
          </a:xfrm>
          <a:prstGeom prst="upArrow">
            <a:avLst/>
          </a:prstGeom>
          <a:solidFill>
            <a:srgbClr val="0001CC"/>
          </a:solidFill>
          <a:ln w="9525" cap="flat" cmpd="sng" algn="ctr">
            <a:solidFill>
              <a:srgbClr val="0001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195061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X:Templates:Presentations:Designs:Blank Presentation</Template>
  <TotalTime>31985</TotalTime>
  <Words>644</Words>
  <Application>Microsoft Macintosh PowerPoint</Application>
  <PresentationFormat>On-screen Show (16:9)</PresentationFormat>
  <Paragraphs>75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Times</vt:lpstr>
      <vt:lpstr>Blank Presentation</vt:lpstr>
      <vt:lpstr>Palmer LTER Modeling </vt:lpstr>
      <vt:lpstr>Palmer LTER Modeling </vt:lpstr>
      <vt:lpstr>Palmer LTER Modeling </vt:lpstr>
      <vt:lpstr>Palmer LTER Modeling </vt:lpstr>
      <vt:lpstr>Palmer LTER Modeling </vt:lpstr>
      <vt:lpstr>Palmer LTER Modeling </vt:lpstr>
      <vt:lpstr>Palmer LTER Modeling </vt:lpstr>
      <vt:lpstr>Palmer LTER Modeling </vt:lpstr>
      <vt:lpstr>Palmer LTER Modeling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Galloway</dc:creator>
  <cp:lastModifiedBy>Doney, Scott Christopher (scd5c)</cp:lastModifiedBy>
  <cp:revision>868</cp:revision>
  <cp:lastPrinted>2024-10-10T14:39:05Z</cp:lastPrinted>
  <dcterms:created xsi:type="dcterms:W3CDTF">2005-08-16T17:49:22Z</dcterms:created>
  <dcterms:modified xsi:type="dcterms:W3CDTF">2024-10-28T01:19:35Z</dcterms:modified>
</cp:coreProperties>
</file>