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4" r:id="rId3"/>
    <p:sldId id="955" r:id="rId4"/>
    <p:sldId id="956" r:id="rId5"/>
    <p:sldId id="957" r:id="rId6"/>
    <p:sldId id="958" r:id="rId7"/>
    <p:sldId id="959" r:id="rId8"/>
    <p:sldId id="975" r:id="rId9"/>
    <p:sldId id="309" r:id="rId10"/>
    <p:sldId id="264" r:id="rId11"/>
    <p:sldId id="960" r:id="rId12"/>
    <p:sldId id="963" r:id="rId13"/>
    <p:sldId id="983" r:id="rId14"/>
    <p:sldId id="316" r:id="rId15"/>
    <p:sldId id="318" r:id="rId16"/>
    <p:sldId id="979" r:id="rId17"/>
    <p:sldId id="966" r:id="rId18"/>
    <p:sldId id="953" r:id="rId19"/>
    <p:sldId id="965" r:id="rId20"/>
    <p:sldId id="290" r:id="rId21"/>
    <p:sldId id="287" r:id="rId22"/>
    <p:sldId id="977" r:id="rId23"/>
    <p:sldId id="302" r:id="rId24"/>
    <p:sldId id="968" r:id="rId25"/>
    <p:sldId id="981" r:id="rId26"/>
    <p:sldId id="984" r:id="rId27"/>
    <p:sldId id="291" r:id="rId28"/>
    <p:sldId id="969" r:id="rId29"/>
    <p:sldId id="974" r:id="rId30"/>
    <p:sldId id="982" r:id="rId31"/>
    <p:sldId id="97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7"/>
    <p:restoredTop sz="95345"/>
  </p:normalViewPr>
  <p:slideViewPr>
    <p:cSldViewPr snapToGrid="0">
      <p:cViewPr varScale="1">
        <p:scale>
          <a:sx n="113" d="100"/>
          <a:sy n="113" d="100"/>
        </p:scale>
        <p:origin x="1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51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B8390-BFD0-4EBD-975F-0BEAB4C39A94}" type="doc">
      <dgm:prSet loTypeId="urn:microsoft.com/office/officeart/2018/5/layout/IconLeaf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D9F20B-7459-49E2-A362-5385C84597FA}">
      <dgm:prSet/>
      <dgm:spPr/>
      <dgm:t>
        <a:bodyPr/>
        <a:lstStyle/>
        <a:p>
          <a:pPr>
            <a:defRPr cap="all"/>
          </a:pPr>
          <a:r>
            <a:rPr lang="en-US" cap="none" dirty="0"/>
            <a:t>Data Archiving</a:t>
          </a:r>
        </a:p>
      </dgm:t>
    </dgm:pt>
    <dgm:pt modelId="{25A649F4-1307-402B-9681-E635A38901E1}" type="parTrans" cxnId="{BE630B3B-9B10-4312-A4E5-7C9FE6208E2E}">
      <dgm:prSet/>
      <dgm:spPr/>
      <dgm:t>
        <a:bodyPr/>
        <a:lstStyle/>
        <a:p>
          <a:endParaRPr lang="en-US" dirty="0"/>
        </a:p>
      </dgm:t>
    </dgm:pt>
    <dgm:pt modelId="{6AA6AFAA-3F7A-49A5-ADF9-D0D76BD34848}" type="sibTrans" cxnId="{BE630B3B-9B10-4312-A4E5-7C9FE6208E2E}">
      <dgm:prSet/>
      <dgm:spPr/>
      <dgm:t>
        <a:bodyPr/>
        <a:lstStyle/>
        <a:p>
          <a:endParaRPr lang="en-US" dirty="0"/>
        </a:p>
      </dgm:t>
    </dgm:pt>
    <dgm:pt modelId="{26B49312-CD92-4945-BBD9-AB494A18B051}">
      <dgm:prSet/>
      <dgm:spPr/>
      <dgm:t>
        <a:bodyPr/>
        <a:lstStyle/>
        <a:p>
          <a:pPr>
            <a:defRPr cap="all"/>
          </a:pPr>
          <a:r>
            <a:rPr lang="en-US" cap="none" dirty="0"/>
            <a:t>Website &amp; Communications</a:t>
          </a:r>
        </a:p>
      </dgm:t>
    </dgm:pt>
    <dgm:pt modelId="{261E4452-0170-41C3-BF59-F571F31A5A1B}" type="parTrans" cxnId="{4883E838-7AF3-4C41-8C81-9B43ED8187A9}">
      <dgm:prSet/>
      <dgm:spPr/>
      <dgm:t>
        <a:bodyPr/>
        <a:lstStyle/>
        <a:p>
          <a:endParaRPr lang="en-US" dirty="0"/>
        </a:p>
      </dgm:t>
    </dgm:pt>
    <dgm:pt modelId="{70A1C1EA-1011-45A8-A124-301A00C37550}" type="sibTrans" cxnId="{4883E838-7AF3-4C41-8C81-9B43ED8187A9}">
      <dgm:prSet/>
      <dgm:spPr/>
      <dgm:t>
        <a:bodyPr/>
        <a:lstStyle/>
        <a:p>
          <a:endParaRPr lang="en-US" dirty="0"/>
        </a:p>
      </dgm:t>
    </dgm:pt>
    <dgm:pt modelId="{AD89870C-5BB1-4BEF-8304-CCD604E6E8AD}">
      <dgm:prSet/>
      <dgm:spPr/>
      <dgm:t>
        <a:bodyPr/>
        <a:lstStyle/>
        <a:p>
          <a:pPr>
            <a:defRPr cap="all"/>
          </a:pPr>
          <a:r>
            <a:rPr lang="en-US" cap="none" dirty="0"/>
            <a:t>Team Database</a:t>
          </a:r>
        </a:p>
      </dgm:t>
    </dgm:pt>
    <dgm:pt modelId="{180251E0-185E-4556-A9F0-AB6DC42DA791}" type="parTrans" cxnId="{2AB9334C-F442-4DCF-8715-831A4494AC9B}">
      <dgm:prSet/>
      <dgm:spPr/>
      <dgm:t>
        <a:bodyPr/>
        <a:lstStyle/>
        <a:p>
          <a:endParaRPr lang="en-US" dirty="0"/>
        </a:p>
      </dgm:t>
    </dgm:pt>
    <dgm:pt modelId="{39308F1A-396A-4C75-AB0A-BC70CDBCEFC7}" type="sibTrans" cxnId="{2AB9334C-F442-4DCF-8715-831A4494AC9B}">
      <dgm:prSet/>
      <dgm:spPr/>
      <dgm:t>
        <a:bodyPr/>
        <a:lstStyle/>
        <a:p>
          <a:endParaRPr lang="en-US" dirty="0"/>
        </a:p>
      </dgm:t>
    </dgm:pt>
    <dgm:pt modelId="{ADCDC5AB-3022-4920-9E13-40C9D1770D57}">
      <dgm:prSet/>
      <dgm:spPr/>
      <dgm:t>
        <a:bodyPr/>
        <a:lstStyle/>
        <a:p>
          <a:pPr>
            <a:defRPr cap="all"/>
          </a:pPr>
          <a:r>
            <a:rPr lang="en-US" cap="none" dirty="0"/>
            <a:t>Journal Database</a:t>
          </a:r>
        </a:p>
      </dgm:t>
    </dgm:pt>
    <dgm:pt modelId="{3F20B328-CED0-4F10-BA3D-19356722B0BF}" type="parTrans" cxnId="{75DBA9A0-3557-46AB-9ADE-95EF16899214}">
      <dgm:prSet/>
      <dgm:spPr/>
      <dgm:t>
        <a:bodyPr/>
        <a:lstStyle/>
        <a:p>
          <a:endParaRPr lang="en-US" dirty="0"/>
        </a:p>
      </dgm:t>
    </dgm:pt>
    <dgm:pt modelId="{1B12170B-352E-4162-92F1-FB4185176D36}" type="sibTrans" cxnId="{75DBA9A0-3557-46AB-9ADE-95EF16899214}">
      <dgm:prSet/>
      <dgm:spPr/>
      <dgm:t>
        <a:bodyPr/>
        <a:lstStyle/>
        <a:p>
          <a:endParaRPr lang="en-US" dirty="0"/>
        </a:p>
      </dgm:t>
    </dgm:pt>
    <dgm:pt modelId="{B825DD16-C26B-4BEE-BF49-C1FA67C36DA4}">
      <dgm:prSet/>
      <dgm:spPr/>
      <dgm:t>
        <a:bodyPr/>
        <a:lstStyle/>
        <a:p>
          <a:pPr>
            <a:defRPr cap="all"/>
          </a:pPr>
          <a:r>
            <a:rPr lang="en-US" cap="none" dirty="0"/>
            <a:t>Data Processing Assistance (when possible)</a:t>
          </a:r>
        </a:p>
      </dgm:t>
    </dgm:pt>
    <dgm:pt modelId="{95023252-F4DB-45AD-AFA1-A8BA62638778}" type="parTrans" cxnId="{320D70AB-D648-4083-A9C5-9BF6F2D661B7}">
      <dgm:prSet/>
      <dgm:spPr/>
      <dgm:t>
        <a:bodyPr/>
        <a:lstStyle/>
        <a:p>
          <a:endParaRPr lang="en-US" dirty="0"/>
        </a:p>
      </dgm:t>
    </dgm:pt>
    <dgm:pt modelId="{F1F72E12-9F17-46C2-84E5-02633C7197B4}" type="sibTrans" cxnId="{320D70AB-D648-4083-A9C5-9BF6F2D661B7}">
      <dgm:prSet/>
      <dgm:spPr/>
      <dgm:t>
        <a:bodyPr/>
        <a:lstStyle/>
        <a:p>
          <a:endParaRPr lang="en-US" dirty="0"/>
        </a:p>
      </dgm:t>
    </dgm:pt>
    <dgm:pt modelId="{79FE97C2-2AF0-43AE-B431-09D7381922DE}" type="pres">
      <dgm:prSet presAssocID="{125B8390-BFD0-4EBD-975F-0BEAB4C39A94}" presName="root" presStyleCnt="0">
        <dgm:presLayoutVars>
          <dgm:dir/>
          <dgm:resizeHandles val="exact"/>
        </dgm:presLayoutVars>
      </dgm:prSet>
      <dgm:spPr/>
    </dgm:pt>
    <dgm:pt modelId="{035A3046-EE05-4AB1-8152-71FB19A3DDC8}" type="pres">
      <dgm:prSet presAssocID="{8DD9F20B-7459-49E2-A362-5385C84597FA}" presName="compNode" presStyleCnt="0"/>
      <dgm:spPr/>
    </dgm:pt>
    <dgm:pt modelId="{3E69B603-E968-495C-BC98-D6E32BB98AEB}" type="pres">
      <dgm:prSet presAssocID="{8DD9F20B-7459-49E2-A362-5385C84597FA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99BB43C-9C4F-456C-8350-6DB4D5CD0635}" type="pres">
      <dgm:prSet presAssocID="{8DD9F20B-7459-49E2-A362-5385C84597F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DFB9C13-2522-49C0-A070-F51974CA536C}" type="pres">
      <dgm:prSet presAssocID="{8DD9F20B-7459-49E2-A362-5385C84597FA}" presName="spaceRect" presStyleCnt="0"/>
      <dgm:spPr/>
    </dgm:pt>
    <dgm:pt modelId="{0E4AF34F-A662-4176-BDBC-FD931B050BD6}" type="pres">
      <dgm:prSet presAssocID="{8DD9F20B-7459-49E2-A362-5385C84597FA}" presName="textRect" presStyleLbl="revTx" presStyleIdx="0" presStyleCnt="5">
        <dgm:presLayoutVars>
          <dgm:chMax val="1"/>
          <dgm:chPref val="1"/>
        </dgm:presLayoutVars>
      </dgm:prSet>
      <dgm:spPr/>
    </dgm:pt>
    <dgm:pt modelId="{F6FB1621-8724-4A24-94E4-F00C51201C5D}" type="pres">
      <dgm:prSet presAssocID="{6AA6AFAA-3F7A-49A5-ADF9-D0D76BD34848}" presName="sibTrans" presStyleCnt="0"/>
      <dgm:spPr/>
    </dgm:pt>
    <dgm:pt modelId="{514E7FE3-A68C-492F-9134-4A0F5257C97E}" type="pres">
      <dgm:prSet presAssocID="{26B49312-CD92-4945-BBD9-AB494A18B051}" presName="compNode" presStyleCnt="0"/>
      <dgm:spPr/>
    </dgm:pt>
    <dgm:pt modelId="{BF1D25E9-374B-40E2-A049-CA3E6288BC12}" type="pres">
      <dgm:prSet presAssocID="{26B49312-CD92-4945-BBD9-AB494A18B051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C456387-2DBA-45A1-AD80-187FDC125A1D}" type="pres">
      <dgm:prSet presAssocID="{26B49312-CD92-4945-BBD9-AB494A18B0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10224D45-5974-4F5D-ACF6-2F373575EEA3}" type="pres">
      <dgm:prSet presAssocID="{26B49312-CD92-4945-BBD9-AB494A18B051}" presName="spaceRect" presStyleCnt="0"/>
      <dgm:spPr/>
    </dgm:pt>
    <dgm:pt modelId="{E81F0781-33F3-4CD5-BB31-D42808E85340}" type="pres">
      <dgm:prSet presAssocID="{26B49312-CD92-4945-BBD9-AB494A18B051}" presName="textRect" presStyleLbl="revTx" presStyleIdx="1" presStyleCnt="5">
        <dgm:presLayoutVars>
          <dgm:chMax val="1"/>
          <dgm:chPref val="1"/>
        </dgm:presLayoutVars>
      </dgm:prSet>
      <dgm:spPr/>
    </dgm:pt>
    <dgm:pt modelId="{2F6AA293-1158-4F79-B8F4-FA682EA4A406}" type="pres">
      <dgm:prSet presAssocID="{70A1C1EA-1011-45A8-A124-301A00C37550}" presName="sibTrans" presStyleCnt="0"/>
      <dgm:spPr/>
    </dgm:pt>
    <dgm:pt modelId="{83330D9F-075D-4C52-8AFE-96994F2BD9A7}" type="pres">
      <dgm:prSet presAssocID="{AD89870C-5BB1-4BEF-8304-CCD604E6E8AD}" presName="compNode" presStyleCnt="0"/>
      <dgm:spPr/>
    </dgm:pt>
    <dgm:pt modelId="{C473465E-ABE6-46A9-8158-452BEE98EEEB}" type="pres">
      <dgm:prSet presAssocID="{AD89870C-5BB1-4BEF-8304-CCD604E6E8A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C5D6F4C-996E-4149-8A86-9B87267348F8}" type="pres">
      <dgm:prSet presAssocID="{AD89870C-5BB1-4BEF-8304-CCD604E6E8A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22169CE-6B5D-4109-9E44-8AD5FDBF8CB0}" type="pres">
      <dgm:prSet presAssocID="{AD89870C-5BB1-4BEF-8304-CCD604E6E8AD}" presName="spaceRect" presStyleCnt="0"/>
      <dgm:spPr/>
    </dgm:pt>
    <dgm:pt modelId="{DCAC6512-42EF-4A96-B256-186E83DF2472}" type="pres">
      <dgm:prSet presAssocID="{AD89870C-5BB1-4BEF-8304-CCD604E6E8AD}" presName="textRect" presStyleLbl="revTx" presStyleIdx="2" presStyleCnt="5">
        <dgm:presLayoutVars>
          <dgm:chMax val="1"/>
          <dgm:chPref val="1"/>
        </dgm:presLayoutVars>
      </dgm:prSet>
      <dgm:spPr/>
    </dgm:pt>
    <dgm:pt modelId="{8C99CA03-D78D-498E-B0BA-88E48AD08639}" type="pres">
      <dgm:prSet presAssocID="{39308F1A-396A-4C75-AB0A-BC70CDBCEFC7}" presName="sibTrans" presStyleCnt="0"/>
      <dgm:spPr/>
    </dgm:pt>
    <dgm:pt modelId="{3854764E-B745-433B-BAF6-43B01067F4E0}" type="pres">
      <dgm:prSet presAssocID="{ADCDC5AB-3022-4920-9E13-40C9D1770D57}" presName="compNode" presStyleCnt="0"/>
      <dgm:spPr/>
    </dgm:pt>
    <dgm:pt modelId="{42BE0F99-1ED0-46F6-9BC3-4438F78CA56D}" type="pres">
      <dgm:prSet presAssocID="{ADCDC5AB-3022-4920-9E13-40C9D1770D5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8745AFB-C067-4708-AD24-7C846EFCA6A0}" type="pres">
      <dgm:prSet presAssocID="{ADCDC5AB-3022-4920-9E13-40C9D1770D5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3665EC5-08A4-458C-AAC4-F0654E1DEBEA}" type="pres">
      <dgm:prSet presAssocID="{ADCDC5AB-3022-4920-9E13-40C9D1770D57}" presName="spaceRect" presStyleCnt="0"/>
      <dgm:spPr/>
    </dgm:pt>
    <dgm:pt modelId="{27EB2021-07C8-4967-96F1-E154DA859C62}" type="pres">
      <dgm:prSet presAssocID="{ADCDC5AB-3022-4920-9E13-40C9D1770D57}" presName="textRect" presStyleLbl="revTx" presStyleIdx="3" presStyleCnt="5">
        <dgm:presLayoutVars>
          <dgm:chMax val="1"/>
          <dgm:chPref val="1"/>
        </dgm:presLayoutVars>
      </dgm:prSet>
      <dgm:spPr/>
    </dgm:pt>
    <dgm:pt modelId="{FAAACC19-CFE1-4FAA-A577-4686916EF577}" type="pres">
      <dgm:prSet presAssocID="{1B12170B-352E-4162-92F1-FB4185176D36}" presName="sibTrans" presStyleCnt="0"/>
      <dgm:spPr/>
    </dgm:pt>
    <dgm:pt modelId="{C199AE1B-1C02-4C8B-AA36-5E86F4030FD3}" type="pres">
      <dgm:prSet presAssocID="{B825DD16-C26B-4BEE-BF49-C1FA67C36DA4}" presName="compNode" presStyleCnt="0"/>
      <dgm:spPr/>
    </dgm:pt>
    <dgm:pt modelId="{9AB93B1E-5125-4EFD-ABE1-76286A43BC12}" type="pres">
      <dgm:prSet presAssocID="{B825DD16-C26B-4BEE-BF49-C1FA67C36DA4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D91102C-99B5-4192-929A-416F25F74DA0}" type="pres">
      <dgm:prSet presAssocID="{B825DD16-C26B-4BEE-BF49-C1FA67C36DA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050AB004-8891-4581-A9EE-EF82B1790334}" type="pres">
      <dgm:prSet presAssocID="{B825DD16-C26B-4BEE-BF49-C1FA67C36DA4}" presName="spaceRect" presStyleCnt="0"/>
      <dgm:spPr/>
    </dgm:pt>
    <dgm:pt modelId="{868E9AB5-959B-49EE-B079-36D04C581F32}" type="pres">
      <dgm:prSet presAssocID="{B825DD16-C26B-4BEE-BF49-C1FA67C36DA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212591C-2D2D-46EA-B51C-82F05D699F41}" type="presOf" srcId="{ADCDC5AB-3022-4920-9E13-40C9D1770D57}" destId="{27EB2021-07C8-4967-96F1-E154DA859C62}" srcOrd="0" destOrd="0" presId="urn:microsoft.com/office/officeart/2018/5/layout/IconLeafLabelList"/>
    <dgm:cxn modelId="{F65A7930-0E7B-4AB5-92B0-8BCA0B2DE8FD}" type="presOf" srcId="{8DD9F20B-7459-49E2-A362-5385C84597FA}" destId="{0E4AF34F-A662-4176-BDBC-FD931B050BD6}" srcOrd="0" destOrd="0" presId="urn:microsoft.com/office/officeart/2018/5/layout/IconLeafLabelList"/>
    <dgm:cxn modelId="{B69DD334-8BDB-49BD-A2DC-56642B8565DF}" type="presOf" srcId="{B825DD16-C26B-4BEE-BF49-C1FA67C36DA4}" destId="{868E9AB5-959B-49EE-B079-36D04C581F32}" srcOrd="0" destOrd="0" presId="urn:microsoft.com/office/officeart/2018/5/layout/IconLeafLabelList"/>
    <dgm:cxn modelId="{4883E838-7AF3-4C41-8C81-9B43ED8187A9}" srcId="{125B8390-BFD0-4EBD-975F-0BEAB4C39A94}" destId="{26B49312-CD92-4945-BBD9-AB494A18B051}" srcOrd="1" destOrd="0" parTransId="{261E4452-0170-41C3-BF59-F571F31A5A1B}" sibTransId="{70A1C1EA-1011-45A8-A124-301A00C37550}"/>
    <dgm:cxn modelId="{BE630B3B-9B10-4312-A4E5-7C9FE6208E2E}" srcId="{125B8390-BFD0-4EBD-975F-0BEAB4C39A94}" destId="{8DD9F20B-7459-49E2-A362-5385C84597FA}" srcOrd="0" destOrd="0" parTransId="{25A649F4-1307-402B-9681-E635A38901E1}" sibTransId="{6AA6AFAA-3F7A-49A5-ADF9-D0D76BD34848}"/>
    <dgm:cxn modelId="{2AB9334C-F442-4DCF-8715-831A4494AC9B}" srcId="{125B8390-BFD0-4EBD-975F-0BEAB4C39A94}" destId="{AD89870C-5BB1-4BEF-8304-CCD604E6E8AD}" srcOrd="2" destOrd="0" parTransId="{180251E0-185E-4556-A9F0-AB6DC42DA791}" sibTransId="{39308F1A-396A-4C75-AB0A-BC70CDBCEFC7}"/>
    <dgm:cxn modelId="{56335D50-0B2B-4944-A926-57DB9999E31A}" type="presOf" srcId="{125B8390-BFD0-4EBD-975F-0BEAB4C39A94}" destId="{79FE97C2-2AF0-43AE-B431-09D7381922DE}" srcOrd="0" destOrd="0" presId="urn:microsoft.com/office/officeart/2018/5/layout/IconLeafLabelList"/>
    <dgm:cxn modelId="{90091D7A-9314-44E9-89E6-061B0E4DCEA1}" type="presOf" srcId="{26B49312-CD92-4945-BBD9-AB494A18B051}" destId="{E81F0781-33F3-4CD5-BB31-D42808E85340}" srcOrd="0" destOrd="0" presId="urn:microsoft.com/office/officeart/2018/5/layout/IconLeafLabelList"/>
    <dgm:cxn modelId="{9B419B92-7F3E-465C-BC29-92CAFF5EEE18}" type="presOf" srcId="{AD89870C-5BB1-4BEF-8304-CCD604E6E8AD}" destId="{DCAC6512-42EF-4A96-B256-186E83DF2472}" srcOrd="0" destOrd="0" presId="urn:microsoft.com/office/officeart/2018/5/layout/IconLeafLabelList"/>
    <dgm:cxn modelId="{75DBA9A0-3557-46AB-9ADE-95EF16899214}" srcId="{125B8390-BFD0-4EBD-975F-0BEAB4C39A94}" destId="{ADCDC5AB-3022-4920-9E13-40C9D1770D57}" srcOrd="3" destOrd="0" parTransId="{3F20B328-CED0-4F10-BA3D-19356722B0BF}" sibTransId="{1B12170B-352E-4162-92F1-FB4185176D36}"/>
    <dgm:cxn modelId="{320D70AB-D648-4083-A9C5-9BF6F2D661B7}" srcId="{125B8390-BFD0-4EBD-975F-0BEAB4C39A94}" destId="{B825DD16-C26B-4BEE-BF49-C1FA67C36DA4}" srcOrd="4" destOrd="0" parTransId="{95023252-F4DB-45AD-AFA1-A8BA62638778}" sibTransId="{F1F72E12-9F17-46C2-84E5-02633C7197B4}"/>
    <dgm:cxn modelId="{E33321BB-6C98-4B3D-A795-FBE83BC52086}" type="presParOf" srcId="{79FE97C2-2AF0-43AE-B431-09D7381922DE}" destId="{035A3046-EE05-4AB1-8152-71FB19A3DDC8}" srcOrd="0" destOrd="0" presId="urn:microsoft.com/office/officeart/2018/5/layout/IconLeafLabelList"/>
    <dgm:cxn modelId="{3BC8A928-403E-4EE1-9D8F-991473DF90E0}" type="presParOf" srcId="{035A3046-EE05-4AB1-8152-71FB19A3DDC8}" destId="{3E69B603-E968-495C-BC98-D6E32BB98AEB}" srcOrd="0" destOrd="0" presId="urn:microsoft.com/office/officeart/2018/5/layout/IconLeafLabelList"/>
    <dgm:cxn modelId="{7025D655-9F3A-4317-A86C-9D67ED9F520B}" type="presParOf" srcId="{035A3046-EE05-4AB1-8152-71FB19A3DDC8}" destId="{799BB43C-9C4F-456C-8350-6DB4D5CD0635}" srcOrd="1" destOrd="0" presId="urn:microsoft.com/office/officeart/2018/5/layout/IconLeafLabelList"/>
    <dgm:cxn modelId="{DF38A41E-B9FC-43F2-9B4E-6403F90AB38D}" type="presParOf" srcId="{035A3046-EE05-4AB1-8152-71FB19A3DDC8}" destId="{3DFB9C13-2522-49C0-A070-F51974CA536C}" srcOrd="2" destOrd="0" presId="urn:microsoft.com/office/officeart/2018/5/layout/IconLeafLabelList"/>
    <dgm:cxn modelId="{A6AA8AE1-64E8-4594-BD78-9D349688E78F}" type="presParOf" srcId="{035A3046-EE05-4AB1-8152-71FB19A3DDC8}" destId="{0E4AF34F-A662-4176-BDBC-FD931B050BD6}" srcOrd="3" destOrd="0" presId="urn:microsoft.com/office/officeart/2018/5/layout/IconLeafLabelList"/>
    <dgm:cxn modelId="{AEDAD778-BC47-45A7-8ACE-D7984EFC7721}" type="presParOf" srcId="{79FE97C2-2AF0-43AE-B431-09D7381922DE}" destId="{F6FB1621-8724-4A24-94E4-F00C51201C5D}" srcOrd="1" destOrd="0" presId="urn:microsoft.com/office/officeart/2018/5/layout/IconLeafLabelList"/>
    <dgm:cxn modelId="{405EE2D8-E855-4140-A641-AED72417C89B}" type="presParOf" srcId="{79FE97C2-2AF0-43AE-B431-09D7381922DE}" destId="{514E7FE3-A68C-492F-9134-4A0F5257C97E}" srcOrd="2" destOrd="0" presId="urn:microsoft.com/office/officeart/2018/5/layout/IconLeafLabelList"/>
    <dgm:cxn modelId="{0E7AB3B3-5123-4162-883D-3C11B022E3E5}" type="presParOf" srcId="{514E7FE3-A68C-492F-9134-4A0F5257C97E}" destId="{BF1D25E9-374B-40E2-A049-CA3E6288BC12}" srcOrd="0" destOrd="0" presId="urn:microsoft.com/office/officeart/2018/5/layout/IconLeafLabelList"/>
    <dgm:cxn modelId="{EAD2C9F5-D92B-44BF-A297-DD648102A567}" type="presParOf" srcId="{514E7FE3-A68C-492F-9134-4A0F5257C97E}" destId="{EC456387-2DBA-45A1-AD80-187FDC125A1D}" srcOrd="1" destOrd="0" presId="urn:microsoft.com/office/officeart/2018/5/layout/IconLeafLabelList"/>
    <dgm:cxn modelId="{D95B70B8-B9B9-47C3-8C9C-508027EC225B}" type="presParOf" srcId="{514E7FE3-A68C-492F-9134-4A0F5257C97E}" destId="{10224D45-5974-4F5D-ACF6-2F373575EEA3}" srcOrd="2" destOrd="0" presId="urn:microsoft.com/office/officeart/2018/5/layout/IconLeafLabelList"/>
    <dgm:cxn modelId="{70E065B3-8640-4D33-AE08-737D5A853068}" type="presParOf" srcId="{514E7FE3-A68C-492F-9134-4A0F5257C97E}" destId="{E81F0781-33F3-4CD5-BB31-D42808E85340}" srcOrd="3" destOrd="0" presId="urn:microsoft.com/office/officeart/2018/5/layout/IconLeafLabelList"/>
    <dgm:cxn modelId="{2070E273-548C-4218-90C6-031B5FEBD16E}" type="presParOf" srcId="{79FE97C2-2AF0-43AE-B431-09D7381922DE}" destId="{2F6AA293-1158-4F79-B8F4-FA682EA4A406}" srcOrd="3" destOrd="0" presId="urn:microsoft.com/office/officeart/2018/5/layout/IconLeafLabelList"/>
    <dgm:cxn modelId="{189CD72F-DC57-44A7-B3B3-8B38703A212B}" type="presParOf" srcId="{79FE97C2-2AF0-43AE-B431-09D7381922DE}" destId="{83330D9F-075D-4C52-8AFE-96994F2BD9A7}" srcOrd="4" destOrd="0" presId="urn:microsoft.com/office/officeart/2018/5/layout/IconLeafLabelList"/>
    <dgm:cxn modelId="{61A42EC7-154B-4812-A35B-0C197F192B57}" type="presParOf" srcId="{83330D9F-075D-4C52-8AFE-96994F2BD9A7}" destId="{C473465E-ABE6-46A9-8158-452BEE98EEEB}" srcOrd="0" destOrd="0" presId="urn:microsoft.com/office/officeart/2018/5/layout/IconLeafLabelList"/>
    <dgm:cxn modelId="{D9B8508E-9A2B-4EC6-978F-80C361CAE545}" type="presParOf" srcId="{83330D9F-075D-4C52-8AFE-96994F2BD9A7}" destId="{6C5D6F4C-996E-4149-8A86-9B87267348F8}" srcOrd="1" destOrd="0" presId="urn:microsoft.com/office/officeart/2018/5/layout/IconLeafLabelList"/>
    <dgm:cxn modelId="{13D8B929-7C9E-4BC5-B738-345DF0864286}" type="presParOf" srcId="{83330D9F-075D-4C52-8AFE-96994F2BD9A7}" destId="{722169CE-6B5D-4109-9E44-8AD5FDBF8CB0}" srcOrd="2" destOrd="0" presId="urn:microsoft.com/office/officeart/2018/5/layout/IconLeafLabelList"/>
    <dgm:cxn modelId="{959D8456-015C-4AF7-A7FA-4524BB14E633}" type="presParOf" srcId="{83330D9F-075D-4C52-8AFE-96994F2BD9A7}" destId="{DCAC6512-42EF-4A96-B256-186E83DF2472}" srcOrd="3" destOrd="0" presId="urn:microsoft.com/office/officeart/2018/5/layout/IconLeafLabelList"/>
    <dgm:cxn modelId="{CD423D1A-8BB4-4FB6-95F2-ED9A1D5FAD6E}" type="presParOf" srcId="{79FE97C2-2AF0-43AE-B431-09D7381922DE}" destId="{8C99CA03-D78D-498E-B0BA-88E48AD08639}" srcOrd="5" destOrd="0" presId="urn:microsoft.com/office/officeart/2018/5/layout/IconLeafLabelList"/>
    <dgm:cxn modelId="{67C599F7-BC61-4644-9081-D93352280050}" type="presParOf" srcId="{79FE97C2-2AF0-43AE-B431-09D7381922DE}" destId="{3854764E-B745-433B-BAF6-43B01067F4E0}" srcOrd="6" destOrd="0" presId="urn:microsoft.com/office/officeart/2018/5/layout/IconLeafLabelList"/>
    <dgm:cxn modelId="{182F8153-2920-40CA-8645-DBD3AFB29BC3}" type="presParOf" srcId="{3854764E-B745-433B-BAF6-43B01067F4E0}" destId="{42BE0F99-1ED0-46F6-9BC3-4438F78CA56D}" srcOrd="0" destOrd="0" presId="urn:microsoft.com/office/officeart/2018/5/layout/IconLeafLabelList"/>
    <dgm:cxn modelId="{C6A9C5D6-3B31-4204-B600-4DEBC2A2B5B1}" type="presParOf" srcId="{3854764E-B745-433B-BAF6-43B01067F4E0}" destId="{58745AFB-C067-4708-AD24-7C846EFCA6A0}" srcOrd="1" destOrd="0" presId="urn:microsoft.com/office/officeart/2018/5/layout/IconLeafLabelList"/>
    <dgm:cxn modelId="{7C13CCD2-267D-452A-9970-9286E5B6B563}" type="presParOf" srcId="{3854764E-B745-433B-BAF6-43B01067F4E0}" destId="{83665EC5-08A4-458C-AAC4-F0654E1DEBEA}" srcOrd="2" destOrd="0" presId="urn:microsoft.com/office/officeart/2018/5/layout/IconLeafLabelList"/>
    <dgm:cxn modelId="{214350C6-58BE-42F6-A31E-0FEB88799B9C}" type="presParOf" srcId="{3854764E-B745-433B-BAF6-43B01067F4E0}" destId="{27EB2021-07C8-4967-96F1-E154DA859C62}" srcOrd="3" destOrd="0" presId="urn:microsoft.com/office/officeart/2018/5/layout/IconLeafLabelList"/>
    <dgm:cxn modelId="{BEC42B87-C1D9-4C91-944C-49B0CF2C3972}" type="presParOf" srcId="{79FE97C2-2AF0-43AE-B431-09D7381922DE}" destId="{FAAACC19-CFE1-4FAA-A577-4686916EF577}" srcOrd="7" destOrd="0" presId="urn:microsoft.com/office/officeart/2018/5/layout/IconLeafLabelList"/>
    <dgm:cxn modelId="{BDE35BF5-6A79-4873-A30E-4CEBAA853E8A}" type="presParOf" srcId="{79FE97C2-2AF0-43AE-B431-09D7381922DE}" destId="{C199AE1B-1C02-4C8B-AA36-5E86F4030FD3}" srcOrd="8" destOrd="0" presId="urn:microsoft.com/office/officeart/2018/5/layout/IconLeafLabelList"/>
    <dgm:cxn modelId="{3D416F2C-18E1-4510-8B39-BD5DAA359CBB}" type="presParOf" srcId="{C199AE1B-1C02-4C8B-AA36-5E86F4030FD3}" destId="{9AB93B1E-5125-4EFD-ABE1-76286A43BC12}" srcOrd="0" destOrd="0" presId="urn:microsoft.com/office/officeart/2018/5/layout/IconLeafLabelList"/>
    <dgm:cxn modelId="{D8184BFA-E667-458B-907C-BB7855700239}" type="presParOf" srcId="{C199AE1B-1C02-4C8B-AA36-5E86F4030FD3}" destId="{ED91102C-99B5-4192-929A-416F25F74DA0}" srcOrd="1" destOrd="0" presId="urn:microsoft.com/office/officeart/2018/5/layout/IconLeafLabelList"/>
    <dgm:cxn modelId="{F0F68B4E-C19C-426C-95CF-E2E935C82F35}" type="presParOf" srcId="{C199AE1B-1C02-4C8B-AA36-5E86F4030FD3}" destId="{050AB004-8891-4581-A9EE-EF82B1790334}" srcOrd="2" destOrd="0" presId="urn:microsoft.com/office/officeart/2018/5/layout/IconLeafLabelList"/>
    <dgm:cxn modelId="{DCA3E407-3EED-4395-AE0A-C02CB9E1D80B}" type="presParOf" srcId="{C199AE1B-1C02-4C8B-AA36-5E86F4030FD3}" destId="{868E9AB5-959B-49EE-B079-36D04C581F3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D7011-EC98-8A42-A680-3A5F43AE44FA}" type="doc">
      <dgm:prSet loTypeId="urn:microsoft.com/office/officeart/2005/8/layout/radial5" loCatId="process" qsTypeId="urn:microsoft.com/office/officeart/2005/8/quickstyle/simple1" qsCatId="simple" csTypeId="urn:microsoft.com/office/officeart/2005/8/colors/accent2_3" csCatId="accent2" phldr="1"/>
      <dgm:spPr/>
    </dgm:pt>
    <dgm:pt modelId="{F9C7FBD8-9BD5-224E-89A6-34C584D18295}">
      <dgm:prSet phldrT="[Text]"/>
      <dgm:spPr/>
      <dgm:t>
        <a:bodyPr/>
        <a:lstStyle/>
        <a:p>
          <a:r>
            <a:rPr lang="en-US" dirty="0"/>
            <a:t>Team Database</a:t>
          </a:r>
        </a:p>
      </dgm:t>
    </dgm:pt>
    <dgm:pt modelId="{9D83F87B-8640-4646-8157-5BFEE06C4D0E}" type="parTrans" cxnId="{3FC85549-6CBA-594D-B4B7-522AEBF30B85}">
      <dgm:prSet/>
      <dgm:spPr/>
      <dgm:t>
        <a:bodyPr/>
        <a:lstStyle/>
        <a:p>
          <a:endParaRPr lang="en-US"/>
        </a:p>
      </dgm:t>
    </dgm:pt>
    <dgm:pt modelId="{405D8FE0-D6FD-2B43-A2D4-0428D9CFC665}" type="sibTrans" cxnId="{3FC85549-6CBA-594D-B4B7-522AEBF30B85}">
      <dgm:prSet/>
      <dgm:spPr/>
      <dgm:t>
        <a:bodyPr/>
        <a:lstStyle/>
        <a:p>
          <a:endParaRPr lang="en-US"/>
        </a:p>
      </dgm:t>
    </dgm:pt>
    <dgm:pt modelId="{CB978D93-A2D6-5847-A24A-4FF554C23053}">
      <dgm:prSet phldrT="[Text]"/>
      <dgm:spPr/>
      <dgm:t>
        <a:bodyPr/>
        <a:lstStyle/>
        <a:p>
          <a:r>
            <a:rPr lang="en-US" dirty="0"/>
            <a:t>Website</a:t>
          </a:r>
        </a:p>
      </dgm:t>
    </dgm:pt>
    <dgm:pt modelId="{E5A22C17-CB7B-914A-A0D7-B2BA17AC5EC7}" type="parTrans" cxnId="{73F55B3C-E582-8D4E-B369-5DB3786D2BC5}">
      <dgm:prSet/>
      <dgm:spPr/>
      <dgm:t>
        <a:bodyPr/>
        <a:lstStyle/>
        <a:p>
          <a:endParaRPr lang="en-US"/>
        </a:p>
      </dgm:t>
    </dgm:pt>
    <dgm:pt modelId="{BB2273D4-F08F-274F-BE86-A82D5EA323A2}" type="sibTrans" cxnId="{73F55B3C-E582-8D4E-B369-5DB3786D2BC5}">
      <dgm:prSet/>
      <dgm:spPr/>
      <dgm:t>
        <a:bodyPr/>
        <a:lstStyle/>
        <a:p>
          <a:endParaRPr lang="en-US"/>
        </a:p>
      </dgm:t>
    </dgm:pt>
    <dgm:pt modelId="{6D4CF276-CFD9-404D-91EC-1F223FD6C750}">
      <dgm:prSet phldrT="[Text]"/>
      <dgm:spPr/>
      <dgm:t>
        <a:bodyPr/>
        <a:lstStyle/>
        <a:p>
          <a:r>
            <a:rPr lang="en-US" dirty="0"/>
            <a:t>Mailman</a:t>
          </a:r>
        </a:p>
      </dgm:t>
    </dgm:pt>
    <dgm:pt modelId="{1BEBEE50-BFF7-A346-87AF-3A846E3ACAA0}" type="parTrans" cxnId="{7923B78E-593E-FA47-A9FB-08EA561FF837}">
      <dgm:prSet/>
      <dgm:spPr/>
      <dgm:t>
        <a:bodyPr/>
        <a:lstStyle/>
        <a:p>
          <a:endParaRPr lang="en-US"/>
        </a:p>
      </dgm:t>
    </dgm:pt>
    <dgm:pt modelId="{9634BA11-8B0B-1B4B-8D66-98F4E0C93C5F}" type="sibTrans" cxnId="{7923B78E-593E-FA47-A9FB-08EA561FF837}">
      <dgm:prSet/>
      <dgm:spPr/>
      <dgm:t>
        <a:bodyPr/>
        <a:lstStyle/>
        <a:p>
          <a:endParaRPr lang="en-US"/>
        </a:p>
      </dgm:t>
    </dgm:pt>
    <dgm:pt modelId="{7248B12B-A0A4-A145-8A77-7A2130E6C57A}">
      <dgm:prSet phldrT="[Text]"/>
      <dgm:spPr/>
      <dgm:t>
        <a:bodyPr/>
        <a:lstStyle/>
        <a:p>
          <a:r>
            <a:rPr lang="en-US" dirty="0"/>
            <a:t>Slack</a:t>
          </a:r>
        </a:p>
      </dgm:t>
    </dgm:pt>
    <dgm:pt modelId="{C0E73B44-592D-2643-95E9-6CFAE351568F}" type="parTrans" cxnId="{8599FB71-018D-F042-991E-66E9C9786AC6}">
      <dgm:prSet/>
      <dgm:spPr/>
      <dgm:t>
        <a:bodyPr/>
        <a:lstStyle/>
        <a:p>
          <a:endParaRPr lang="en-US"/>
        </a:p>
      </dgm:t>
    </dgm:pt>
    <dgm:pt modelId="{AF19B473-DE7B-AA4F-9383-8F0836794759}" type="sibTrans" cxnId="{8599FB71-018D-F042-991E-66E9C9786AC6}">
      <dgm:prSet/>
      <dgm:spPr/>
      <dgm:t>
        <a:bodyPr/>
        <a:lstStyle/>
        <a:p>
          <a:endParaRPr lang="en-US"/>
        </a:p>
      </dgm:t>
    </dgm:pt>
    <dgm:pt modelId="{BFAC9C9C-3A98-AD42-B1C3-BD9B8FB5F900}" type="pres">
      <dgm:prSet presAssocID="{244D7011-EC98-8A42-A680-3A5F43AE44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3EA841-AB7D-B741-9684-7F0700B2877C}" type="pres">
      <dgm:prSet presAssocID="{F9C7FBD8-9BD5-224E-89A6-34C584D18295}" presName="centerShape" presStyleLbl="node0" presStyleIdx="0" presStyleCnt="1" custLinFactNeighborX="-430" custLinFactNeighborY="-40996"/>
      <dgm:spPr/>
    </dgm:pt>
    <dgm:pt modelId="{A64CD185-E571-154C-B066-3FABE5238F9E}" type="pres">
      <dgm:prSet presAssocID="{E5A22C17-CB7B-914A-A0D7-B2BA17AC5EC7}" presName="parTrans" presStyleLbl="sibTrans2D1" presStyleIdx="0" presStyleCnt="3"/>
      <dgm:spPr/>
    </dgm:pt>
    <dgm:pt modelId="{82D6F66B-26C3-8441-B5B6-33183DC7C17A}" type="pres">
      <dgm:prSet presAssocID="{E5A22C17-CB7B-914A-A0D7-B2BA17AC5EC7}" presName="connectorText" presStyleLbl="sibTrans2D1" presStyleIdx="0" presStyleCnt="3"/>
      <dgm:spPr/>
    </dgm:pt>
    <dgm:pt modelId="{ED5AC033-D667-B148-877A-4732ACEF23CA}" type="pres">
      <dgm:prSet presAssocID="{CB978D93-A2D6-5847-A24A-4FF554C23053}" presName="node" presStyleLbl="node1" presStyleIdx="0" presStyleCnt="3" custRadScaleRad="89621" custRadScaleInc="-298240">
        <dgm:presLayoutVars>
          <dgm:bulletEnabled val="1"/>
        </dgm:presLayoutVars>
      </dgm:prSet>
      <dgm:spPr/>
    </dgm:pt>
    <dgm:pt modelId="{28E295D4-C2F7-F94A-A155-B72541CB7D03}" type="pres">
      <dgm:prSet presAssocID="{1BEBEE50-BFF7-A346-87AF-3A846E3ACAA0}" presName="parTrans" presStyleLbl="sibTrans2D1" presStyleIdx="1" presStyleCnt="3"/>
      <dgm:spPr/>
    </dgm:pt>
    <dgm:pt modelId="{E54A6FC2-2A74-DA49-A1F5-FDE05A24FCEE}" type="pres">
      <dgm:prSet presAssocID="{1BEBEE50-BFF7-A346-87AF-3A846E3ACAA0}" presName="connectorText" presStyleLbl="sibTrans2D1" presStyleIdx="1" presStyleCnt="3"/>
      <dgm:spPr/>
    </dgm:pt>
    <dgm:pt modelId="{24DA06C8-B51E-4C45-A3A6-9D7EFE1C8C1E}" type="pres">
      <dgm:prSet presAssocID="{6D4CF276-CFD9-404D-91EC-1F223FD6C750}" presName="node" presStyleLbl="node1" presStyleIdx="1" presStyleCnt="3">
        <dgm:presLayoutVars>
          <dgm:bulletEnabled val="1"/>
        </dgm:presLayoutVars>
      </dgm:prSet>
      <dgm:spPr/>
    </dgm:pt>
    <dgm:pt modelId="{DB96D018-BE3E-EF44-A44D-7B04A1AFDB9D}" type="pres">
      <dgm:prSet presAssocID="{C0E73B44-592D-2643-95E9-6CFAE351568F}" presName="parTrans" presStyleLbl="sibTrans2D1" presStyleIdx="2" presStyleCnt="3"/>
      <dgm:spPr/>
    </dgm:pt>
    <dgm:pt modelId="{A01785C0-3E63-1F46-A327-F14AC56A9D5B}" type="pres">
      <dgm:prSet presAssocID="{C0E73B44-592D-2643-95E9-6CFAE351568F}" presName="connectorText" presStyleLbl="sibTrans2D1" presStyleIdx="2" presStyleCnt="3"/>
      <dgm:spPr/>
    </dgm:pt>
    <dgm:pt modelId="{1F80941E-4F01-464F-BD43-4B0859C3A180}" type="pres">
      <dgm:prSet presAssocID="{7248B12B-A0A4-A145-8A77-7A2130E6C57A}" presName="node" presStyleLbl="node1" presStyleIdx="2" presStyleCnt="3">
        <dgm:presLayoutVars>
          <dgm:bulletEnabled val="1"/>
        </dgm:presLayoutVars>
      </dgm:prSet>
      <dgm:spPr/>
    </dgm:pt>
  </dgm:ptLst>
  <dgm:cxnLst>
    <dgm:cxn modelId="{1B3C3700-9794-5C42-9C1C-51AD5AEFF5D3}" type="presOf" srcId="{C0E73B44-592D-2643-95E9-6CFAE351568F}" destId="{A01785C0-3E63-1F46-A327-F14AC56A9D5B}" srcOrd="1" destOrd="0" presId="urn:microsoft.com/office/officeart/2005/8/layout/radial5"/>
    <dgm:cxn modelId="{73F55B3C-E582-8D4E-B369-5DB3786D2BC5}" srcId="{F9C7FBD8-9BD5-224E-89A6-34C584D18295}" destId="{CB978D93-A2D6-5847-A24A-4FF554C23053}" srcOrd="0" destOrd="0" parTransId="{E5A22C17-CB7B-914A-A0D7-B2BA17AC5EC7}" sibTransId="{BB2273D4-F08F-274F-BE86-A82D5EA323A2}"/>
    <dgm:cxn modelId="{199BB23E-024A-9A47-AD9C-D2DAC1D479FD}" type="presOf" srcId="{C0E73B44-592D-2643-95E9-6CFAE351568F}" destId="{DB96D018-BE3E-EF44-A44D-7B04A1AFDB9D}" srcOrd="0" destOrd="0" presId="urn:microsoft.com/office/officeart/2005/8/layout/radial5"/>
    <dgm:cxn modelId="{3FC85549-6CBA-594D-B4B7-522AEBF30B85}" srcId="{244D7011-EC98-8A42-A680-3A5F43AE44FA}" destId="{F9C7FBD8-9BD5-224E-89A6-34C584D18295}" srcOrd="0" destOrd="0" parTransId="{9D83F87B-8640-4646-8157-5BFEE06C4D0E}" sibTransId="{405D8FE0-D6FD-2B43-A2D4-0428D9CFC665}"/>
    <dgm:cxn modelId="{2E9ABE51-5FD8-5A4F-BCE2-32AE7763AF5F}" type="presOf" srcId="{7248B12B-A0A4-A145-8A77-7A2130E6C57A}" destId="{1F80941E-4F01-464F-BD43-4B0859C3A180}" srcOrd="0" destOrd="0" presId="urn:microsoft.com/office/officeart/2005/8/layout/radial5"/>
    <dgm:cxn modelId="{8599FB71-018D-F042-991E-66E9C9786AC6}" srcId="{F9C7FBD8-9BD5-224E-89A6-34C584D18295}" destId="{7248B12B-A0A4-A145-8A77-7A2130E6C57A}" srcOrd="2" destOrd="0" parTransId="{C0E73B44-592D-2643-95E9-6CFAE351568F}" sibTransId="{AF19B473-DE7B-AA4F-9383-8F0836794759}"/>
    <dgm:cxn modelId="{D5021982-8B13-C140-AC7F-0D0EAFFBC021}" type="presOf" srcId="{6D4CF276-CFD9-404D-91EC-1F223FD6C750}" destId="{24DA06C8-B51E-4C45-A3A6-9D7EFE1C8C1E}" srcOrd="0" destOrd="0" presId="urn:microsoft.com/office/officeart/2005/8/layout/radial5"/>
    <dgm:cxn modelId="{A267C085-548F-DD43-ACD7-5E941624B116}" type="presOf" srcId="{1BEBEE50-BFF7-A346-87AF-3A846E3ACAA0}" destId="{E54A6FC2-2A74-DA49-A1F5-FDE05A24FCEE}" srcOrd="1" destOrd="0" presId="urn:microsoft.com/office/officeart/2005/8/layout/radial5"/>
    <dgm:cxn modelId="{C7022E8A-C161-2347-B476-5B27CD731708}" type="presOf" srcId="{F9C7FBD8-9BD5-224E-89A6-34C584D18295}" destId="{0B3EA841-AB7D-B741-9684-7F0700B2877C}" srcOrd="0" destOrd="0" presId="urn:microsoft.com/office/officeart/2005/8/layout/radial5"/>
    <dgm:cxn modelId="{F78EA88D-9227-F74A-BCCA-C5D45070BA42}" type="presOf" srcId="{244D7011-EC98-8A42-A680-3A5F43AE44FA}" destId="{BFAC9C9C-3A98-AD42-B1C3-BD9B8FB5F900}" srcOrd="0" destOrd="0" presId="urn:microsoft.com/office/officeart/2005/8/layout/radial5"/>
    <dgm:cxn modelId="{7923B78E-593E-FA47-A9FB-08EA561FF837}" srcId="{F9C7FBD8-9BD5-224E-89A6-34C584D18295}" destId="{6D4CF276-CFD9-404D-91EC-1F223FD6C750}" srcOrd="1" destOrd="0" parTransId="{1BEBEE50-BFF7-A346-87AF-3A846E3ACAA0}" sibTransId="{9634BA11-8B0B-1B4B-8D66-98F4E0C93C5F}"/>
    <dgm:cxn modelId="{6B1BDF8E-4C41-5143-9A15-5424D1A02CCE}" type="presOf" srcId="{E5A22C17-CB7B-914A-A0D7-B2BA17AC5EC7}" destId="{82D6F66B-26C3-8441-B5B6-33183DC7C17A}" srcOrd="1" destOrd="0" presId="urn:microsoft.com/office/officeart/2005/8/layout/radial5"/>
    <dgm:cxn modelId="{4B4CC79D-5DA5-9B44-8FE5-7CB910019BF5}" type="presOf" srcId="{E5A22C17-CB7B-914A-A0D7-B2BA17AC5EC7}" destId="{A64CD185-E571-154C-B066-3FABE5238F9E}" srcOrd="0" destOrd="0" presId="urn:microsoft.com/office/officeart/2005/8/layout/radial5"/>
    <dgm:cxn modelId="{924C27B7-79EF-CC4B-98B1-CFDEA621FAA2}" type="presOf" srcId="{CB978D93-A2D6-5847-A24A-4FF554C23053}" destId="{ED5AC033-D667-B148-877A-4732ACEF23CA}" srcOrd="0" destOrd="0" presId="urn:microsoft.com/office/officeart/2005/8/layout/radial5"/>
    <dgm:cxn modelId="{B6552BE2-392E-1349-BC1C-B98CACB3D22E}" type="presOf" srcId="{1BEBEE50-BFF7-A346-87AF-3A846E3ACAA0}" destId="{28E295D4-C2F7-F94A-A155-B72541CB7D03}" srcOrd="0" destOrd="0" presId="urn:microsoft.com/office/officeart/2005/8/layout/radial5"/>
    <dgm:cxn modelId="{F3DBC07D-74FB-AA41-91E9-154AD789D14E}" type="presParOf" srcId="{BFAC9C9C-3A98-AD42-B1C3-BD9B8FB5F900}" destId="{0B3EA841-AB7D-B741-9684-7F0700B2877C}" srcOrd="0" destOrd="0" presId="urn:microsoft.com/office/officeart/2005/8/layout/radial5"/>
    <dgm:cxn modelId="{9B16A82C-FF06-054F-B657-EEAFCE0C7EDD}" type="presParOf" srcId="{BFAC9C9C-3A98-AD42-B1C3-BD9B8FB5F900}" destId="{A64CD185-E571-154C-B066-3FABE5238F9E}" srcOrd="1" destOrd="0" presId="urn:microsoft.com/office/officeart/2005/8/layout/radial5"/>
    <dgm:cxn modelId="{B2AECC2C-522D-D545-A86F-5CAE1D16CAEC}" type="presParOf" srcId="{A64CD185-E571-154C-B066-3FABE5238F9E}" destId="{82D6F66B-26C3-8441-B5B6-33183DC7C17A}" srcOrd="0" destOrd="0" presId="urn:microsoft.com/office/officeart/2005/8/layout/radial5"/>
    <dgm:cxn modelId="{EB39E980-5760-1845-8617-D5ECC4ADABD0}" type="presParOf" srcId="{BFAC9C9C-3A98-AD42-B1C3-BD9B8FB5F900}" destId="{ED5AC033-D667-B148-877A-4732ACEF23CA}" srcOrd="2" destOrd="0" presId="urn:microsoft.com/office/officeart/2005/8/layout/radial5"/>
    <dgm:cxn modelId="{D12943D7-9D14-D345-A7D2-69765C5DA73A}" type="presParOf" srcId="{BFAC9C9C-3A98-AD42-B1C3-BD9B8FB5F900}" destId="{28E295D4-C2F7-F94A-A155-B72541CB7D03}" srcOrd="3" destOrd="0" presId="urn:microsoft.com/office/officeart/2005/8/layout/radial5"/>
    <dgm:cxn modelId="{D380FFD2-C9D3-9444-B9A1-185F0D923FC6}" type="presParOf" srcId="{28E295D4-C2F7-F94A-A155-B72541CB7D03}" destId="{E54A6FC2-2A74-DA49-A1F5-FDE05A24FCEE}" srcOrd="0" destOrd="0" presId="urn:microsoft.com/office/officeart/2005/8/layout/radial5"/>
    <dgm:cxn modelId="{37BF7B94-BE33-DA48-949C-B5467CDF5029}" type="presParOf" srcId="{BFAC9C9C-3A98-AD42-B1C3-BD9B8FB5F900}" destId="{24DA06C8-B51E-4C45-A3A6-9D7EFE1C8C1E}" srcOrd="4" destOrd="0" presId="urn:microsoft.com/office/officeart/2005/8/layout/radial5"/>
    <dgm:cxn modelId="{73AA7295-03E8-6340-B635-C832B48F31C9}" type="presParOf" srcId="{BFAC9C9C-3A98-AD42-B1C3-BD9B8FB5F900}" destId="{DB96D018-BE3E-EF44-A44D-7B04A1AFDB9D}" srcOrd="5" destOrd="0" presId="urn:microsoft.com/office/officeart/2005/8/layout/radial5"/>
    <dgm:cxn modelId="{8C47557B-2806-0848-99D4-8CEB7FF30634}" type="presParOf" srcId="{DB96D018-BE3E-EF44-A44D-7B04A1AFDB9D}" destId="{A01785C0-3E63-1F46-A327-F14AC56A9D5B}" srcOrd="0" destOrd="0" presId="urn:microsoft.com/office/officeart/2005/8/layout/radial5"/>
    <dgm:cxn modelId="{10884A5E-ACEC-CE45-9163-F2A4BEE7ADEF}" type="presParOf" srcId="{BFAC9C9C-3A98-AD42-B1C3-BD9B8FB5F900}" destId="{1F80941E-4F01-464F-BD43-4B0859C3A180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9B603-E968-495C-BC98-D6E32BB98AEB}">
      <dsp:nvSpPr>
        <dsp:cNvPr id="0" name=""/>
        <dsp:cNvSpPr/>
      </dsp:nvSpPr>
      <dsp:spPr>
        <a:xfrm>
          <a:off x="477274" y="315262"/>
          <a:ext cx="1297125" cy="1297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BB43C-9C4F-456C-8350-6DB4D5CD0635}">
      <dsp:nvSpPr>
        <dsp:cNvPr id="0" name=""/>
        <dsp:cNvSpPr/>
      </dsp:nvSpPr>
      <dsp:spPr>
        <a:xfrm>
          <a:off x="753711" y="591698"/>
          <a:ext cx="744252" cy="744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AF34F-A662-4176-BDBC-FD931B050BD6}">
      <dsp:nvSpPr>
        <dsp:cNvPr id="0" name=""/>
        <dsp:cNvSpPr/>
      </dsp:nvSpPr>
      <dsp:spPr>
        <a:xfrm>
          <a:off x="62619" y="2016409"/>
          <a:ext cx="2126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Data Archiving</a:t>
          </a:r>
        </a:p>
      </dsp:txBody>
      <dsp:txXfrm>
        <a:off x="62619" y="2016409"/>
        <a:ext cx="2126434" cy="720000"/>
      </dsp:txXfrm>
    </dsp:sp>
    <dsp:sp modelId="{BF1D25E9-374B-40E2-A049-CA3E6288BC12}">
      <dsp:nvSpPr>
        <dsp:cNvPr id="0" name=""/>
        <dsp:cNvSpPr/>
      </dsp:nvSpPr>
      <dsp:spPr>
        <a:xfrm>
          <a:off x="2975835" y="315262"/>
          <a:ext cx="1297125" cy="1297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56387-2DBA-45A1-AD80-187FDC125A1D}">
      <dsp:nvSpPr>
        <dsp:cNvPr id="0" name=""/>
        <dsp:cNvSpPr/>
      </dsp:nvSpPr>
      <dsp:spPr>
        <a:xfrm>
          <a:off x="3252272" y="591698"/>
          <a:ext cx="744252" cy="744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F0781-33F3-4CD5-BB31-D42808E85340}">
      <dsp:nvSpPr>
        <dsp:cNvPr id="0" name=""/>
        <dsp:cNvSpPr/>
      </dsp:nvSpPr>
      <dsp:spPr>
        <a:xfrm>
          <a:off x="2561180" y="2016409"/>
          <a:ext cx="2126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Website &amp; Communications</a:t>
          </a:r>
        </a:p>
      </dsp:txBody>
      <dsp:txXfrm>
        <a:off x="2561180" y="2016409"/>
        <a:ext cx="2126434" cy="720000"/>
      </dsp:txXfrm>
    </dsp:sp>
    <dsp:sp modelId="{C473465E-ABE6-46A9-8158-452BEE98EEEB}">
      <dsp:nvSpPr>
        <dsp:cNvPr id="0" name=""/>
        <dsp:cNvSpPr/>
      </dsp:nvSpPr>
      <dsp:spPr>
        <a:xfrm>
          <a:off x="5474396" y="315262"/>
          <a:ext cx="1297125" cy="1297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D6F4C-996E-4149-8A86-9B87267348F8}">
      <dsp:nvSpPr>
        <dsp:cNvPr id="0" name=""/>
        <dsp:cNvSpPr/>
      </dsp:nvSpPr>
      <dsp:spPr>
        <a:xfrm>
          <a:off x="5750833" y="591698"/>
          <a:ext cx="744252" cy="744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C6512-42EF-4A96-B256-186E83DF2472}">
      <dsp:nvSpPr>
        <dsp:cNvPr id="0" name=""/>
        <dsp:cNvSpPr/>
      </dsp:nvSpPr>
      <dsp:spPr>
        <a:xfrm>
          <a:off x="5059742" y="2016409"/>
          <a:ext cx="2126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Team Database</a:t>
          </a:r>
        </a:p>
      </dsp:txBody>
      <dsp:txXfrm>
        <a:off x="5059742" y="2016409"/>
        <a:ext cx="2126434" cy="720000"/>
      </dsp:txXfrm>
    </dsp:sp>
    <dsp:sp modelId="{42BE0F99-1ED0-46F6-9BC3-4438F78CA56D}">
      <dsp:nvSpPr>
        <dsp:cNvPr id="0" name=""/>
        <dsp:cNvSpPr/>
      </dsp:nvSpPr>
      <dsp:spPr>
        <a:xfrm>
          <a:off x="7972957" y="315262"/>
          <a:ext cx="1297125" cy="1297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45AFB-C067-4708-AD24-7C846EFCA6A0}">
      <dsp:nvSpPr>
        <dsp:cNvPr id="0" name=""/>
        <dsp:cNvSpPr/>
      </dsp:nvSpPr>
      <dsp:spPr>
        <a:xfrm>
          <a:off x="8249394" y="591698"/>
          <a:ext cx="744252" cy="7442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B2021-07C8-4967-96F1-E154DA859C62}">
      <dsp:nvSpPr>
        <dsp:cNvPr id="0" name=""/>
        <dsp:cNvSpPr/>
      </dsp:nvSpPr>
      <dsp:spPr>
        <a:xfrm>
          <a:off x="7558303" y="2016409"/>
          <a:ext cx="2126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Journal Database</a:t>
          </a:r>
        </a:p>
      </dsp:txBody>
      <dsp:txXfrm>
        <a:off x="7558303" y="2016409"/>
        <a:ext cx="2126434" cy="720000"/>
      </dsp:txXfrm>
    </dsp:sp>
    <dsp:sp modelId="{9AB93B1E-5125-4EFD-ABE1-76286A43BC12}">
      <dsp:nvSpPr>
        <dsp:cNvPr id="0" name=""/>
        <dsp:cNvSpPr/>
      </dsp:nvSpPr>
      <dsp:spPr>
        <a:xfrm>
          <a:off x="10471519" y="315262"/>
          <a:ext cx="1297125" cy="1297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1102C-99B5-4192-929A-416F25F74DA0}">
      <dsp:nvSpPr>
        <dsp:cNvPr id="0" name=""/>
        <dsp:cNvSpPr/>
      </dsp:nvSpPr>
      <dsp:spPr>
        <a:xfrm>
          <a:off x="10747955" y="591698"/>
          <a:ext cx="744252" cy="7442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E9AB5-959B-49EE-B079-36D04C581F32}">
      <dsp:nvSpPr>
        <dsp:cNvPr id="0" name=""/>
        <dsp:cNvSpPr/>
      </dsp:nvSpPr>
      <dsp:spPr>
        <a:xfrm>
          <a:off x="10056864" y="2016409"/>
          <a:ext cx="2126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Data Processing Assistance (when possible)</a:t>
          </a:r>
        </a:p>
      </dsp:txBody>
      <dsp:txXfrm>
        <a:off x="10056864" y="2016409"/>
        <a:ext cx="2126434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EA841-AB7D-B741-9684-7F0700B2877C}">
      <dsp:nvSpPr>
        <dsp:cNvPr id="0" name=""/>
        <dsp:cNvSpPr/>
      </dsp:nvSpPr>
      <dsp:spPr>
        <a:xfrm>
          <a:off x="1383987" y="200334"/>
          <a:ext cx="789292" cy="789292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Team Database</a:t>
          </a:r>
        </a:p>
      </dsp:txBody>
      <dsp:txXfrm>
        <a:off x="1499576" y="315923"/>
        <a:ext cx="558114" cy="558114"/>
      </dsp:txXfrm>
    </dsp:sp>
    <dsp:sp modelId="{A64CD185-E571-154C-B066-3FABE5238F9E}">
      <dsp:nvSpPr>
        <dsp:cNvPr id="0" name=""/>
        <dsp:cNvSpPr/>
      </dsp:nvSpPr>
      <dsp:spPr>
        <a:xfrm rot="5420599">
          <a:off x="1596788" y="1180355"/>
          <a:ext cx="355068" cy="26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637283" y="1193774"/>
        <a:ext cx="274560" cy="161015"/>
      </dsp:txXfrm>
    </dsp:sp>
    <dsp:sp modelId="{ED5AC033-D667-B148-877A-4732ACEF23CA}">
      <dsp:nvSpPr>
        <dsp:cNvPr id="0" name=""/>
        <dsp:cNvSpPr/>
      </dsp:nvSpPr>
      <dsp:spPr>
        <a:xfrm>
          <a:off x="1375244" y="1659541"/>
          <a:ext cx="789292" cy="789292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Website</a:t>
          </a:r>
        </a:p>
      </dsp:txBody>
      <dsp:txXfrm>
        <a:off x="1490833" y="1775130"/>
        <a:ext cx="558114" cy="558114"/>
      </dsp:txXfrm>
    </dsp:sp>
    <dsp:sp modelId="{28E295D4-C2F7-F94A-A155-B72541CB7D03}">
      <dsp:nvSpPr>
        <dsp:cNvPr id="0" name=""/>
        <dsp:cNvSpPr/>
      </dsp:nvSpPr>
      <dsp:spPr>
        <a:xfrm rot="3388209">
          <a:off x="1999408" y="1177682"/>
          <a:ext cx="508514" cy="26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6561"/>
            <a:satOff val="10"/>
            <a:lumOff val="7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017427" y="1197798"/>
        <a:ext cx="428006" cy="161015"/>
      </dsp:txXfrm>
    </dsp:sp>
    <dsp:sp modelId="{24DA06C8-B51E-4C45-A3A6-9D7EFE1C8C1E}">
      <dsp:nvSpPr>
        <dsp:cNvPr id="0" name=""/>
        <dsp:cNvSpPr/>
      </dsp:nvSpPr>
      <dsp:spPr>
        <a:xfrm>
          <a:off x="2349949" y="1658092"/>
          <a:ext cx="789292" cy="789292"/>
        </a:xfrm>
        <a:prstGeom prst="ellipse">
          <a:avLst/>
        </a:prstGeom>
        <a:solidFill>
          <a:schemeClr val="accent2">
            <a:shade val="80000"/>
            <a:hueOff val="16578"/>
            <a:satOff val="829"/>
            <a:lumOff val="9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Mailman</a:t>
          </a:r>
        </a:p>
      </dsp:txBody>
      <dsp:txXfrm>
        <a:off x="2465538" y="1773681"/>
        <a:ext cx="558114" cy="558114"/>
      </dsp:txXfrm>
    </dsp:sp>
    <dsp:sp modelId="{DB96D018-BE3E-EF44-A44D-7B04A1AFDB9D}">
      <dsp:nvSpPr>
        <dsp:cNvPr id="0" name=""/>
        <dsp:cNvSpPr/>
      </dsp:nvSpPr>
      <dsp:spPr>
        <a:xfrm rot="7380475">
          <a:off x="1061410" y="1177742"/>
          <a:ext cx="502991" cy="26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3122"/>
            <a:satOff val="19"/>
            <a:lumOff val="154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123593" y="1197657"/>
        <a:ext cx="422483" cy="161015"/>
      </dsp:txXfrm>
    </dsp:sp>
    <dsp:sp modelId="{1F80941E-4F01-464F-BD43-4B0859C3A180}">
      <dsp:nvSpPr>
        <dsp:cNvPr id="0" name=""/>
        <dsp:cNvSpPr/>
      </dsp:nvSpPr>
      <dsp:spPr>
        <a:xfrm>
          <a:off x="437022" y="1658092"/>
          <a:ext cx="789292" cy="789292"/>
        </a:xfrm>
        <a:prstGeom prst="ellipse">
          <a:avLst/>
        </a:prstGeom>
        <a:solidFill>
          <a:schemeClr val="accent2">
            <a:shade val="80000"/>
            <a:hueOff val="33157"/>
            <a:satOff val="1658"/>
            <a:lumOff val="187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Slack</a:t>
          </a:r>
        </a:p>
      </dsp:txBody>
      <dsp:txXfrm>
        <a:off x="552611" y="1773681"/>
        <a:ext cx="558114" cy="558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5E4DC8-83A9-F2D8-49B5-C134005AB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78DDCB-597C-A375-2E7A-2FBA3D44E0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4ED45-7DDA-7C4F-8898-F8661C63048D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B3ED4-1937-1A0D-40F2-BE6F3C88F2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309E-D1C4-6E45-86D3-524A141A07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11C3F-9785-0245-ADEB-21F58E41F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9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50FD-886C-6948-A91C-14BACAB36B2C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5B8F6-360A-5747-89D9-C1DE953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5B8F6-360A-5747-89D9-C1DE953E42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9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joined the project in late 2021, but really took over in early 2022.  </a:t>
            </a:r>
          </a:p>
          <a:p>
            <a:r>
              <a:rPr lang="en-US" dirty="0"/>
              <a:t>I am currently funded about 1/3 FTE but had some additional institutional support in the first years to help the project transition.</a:t>
            </a:r>
          </a:p>
          <a:p>
            <a:r>
              <a:rPr lang="en-US" dirty="0"/>
              <a:t>While I’m new to LTER (and ecology) I have been supporting DM and education on several other projects for over 15 years.  </a:t>
            </a:r>
          </a:p>
          <a:p>
            <a:r>
              <a:rPr lang="en-US" dirty="0"/>
              <a:t>But even with all that experience, there are always new people, processes and tools to learn, which has been an exciting part about joining 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9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1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3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E0D9C-0674-1040-B879-1FBF9B2054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44098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3543651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0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1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0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214436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3180157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0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986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1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4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1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523613"/>
            <a:ext cx="11125200" cy="1188720"/>
          </a:xfrm>
          <a:prstGeom prst="rect">
            <a:avLst/>
          </a:prstGeom>
          <a:solidFill>
            <a:schemeClr val="bg1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16369"/>
            <a:ext cx="11125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C1D12-7051-8AE5-26D2-A054E7DA5C35}"/>
              </a:ext>
            </a:extLst>
          </p:cNvPr>
          <p:cNvSpPr/>
          <p:nvPr userDrawn="1"/>
        </p:nvSpPr>
        <p:spPr>
          <a:xfrm>
            <a:off x="0" y="0"/>
            <a:ext cx="12192000" cy="640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Palmer Station LTER">
            <a:extLst>
              <a:ext uri="{FF2B5EF4-FFF2-40B4-BE49-F238E27FC236}">
                <a16:creationId xmlns:a16="http://schemas.microsoft.com/office/drawing/2014/main" id="{FF8C03D1-A4A7-3E17-3A47-5974C4265D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50" y="1"/>
            <a:ext cx="240030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ortal.edirepository.org/nis/mapbrowse?packageid=knb-lter-pal.199.9" TargetMode="External"/><Relationship Id="rId3" Type="http://schemas.openxmlformats.org/officeDocument/2006/relationships/hyperlink" Target="https://portal.edirepository.org/nis/mapbrowse?packageid=knb-lter-pal.24.11" TargetMode="External"/><Relationship Id="rId7" Type="http://schemas.openxmlformats.org/officeDocument/2006/relationships/hyperlink" Target="https://portal.edirepository.org/nis/mapbrowse?packageid=knb-lter-pal.34.9" TargetMode="External"/><Relationship Id="rId2" Type="http://schemas.openxmlformats.org/officeDocument/2006/relationships/hyperlink" Target="https://portal.edirepository.org/nis/mapbrowse?packageid=knb-lter-pal.88.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l.edirepository.org/nis/mapbrowse?packageid=knb-lter-pal.49.8" TargetMode="External"/><Relationship Id="rId5" Type="http://schemas.openxmlformats.org/officeDocument/2006/relationships/hyperlink" Target="https://portal.edirepository.org/nis/mapbrowse?packageid=knb-lter-pal.41.9" TargetMode="External"/><Relationship Id="rId4" Type="http://schemas.openxmlformats.org/officeDocument/2006/relationships/hyperlink" Target="https://portal.edirepository.org/nis/mapbrowse?packageid=knb-lter-pal.28.10" TargetMode="Externa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0.sv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llter.marine.rutgers.edu/catalog/erddap/index.ph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llisonhorst.github.io/palmerpenguin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object floating in the water&#10;&#10;Description automatically generated">
            <a:extLst>
              <a:ext uri="{FF2B5EF4-FFF2-40B4-BE49-F238E27FC236}">
                <a16:creationId xmlns:a16="http://schemas.microsoft.com/office/drawing/2014/main" id="{31031B56-A1E0-E4F1-9001-4A264C89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4423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D41EE-8C2B-167C-F57C-054C1A2D1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725" y="445433"/>
            <a:ext cx="8991600" cy="2170251"/>
          </a:xfrm>
        </p:spPr>
        <p:txBody>
          <a:bodyPr>
            <a:normAutofit/>
          </a:bodyPr>
          <a:lstStyle/>
          <a:p>
            <a:r>
              <a:rPr lang="en-US" dirty="0"/>
              <a:t>Palmer LTER </a:t>
            </a:r>
            <a:br>
              <a:rPr lang="en-US" dirty="0"/>
            </a:br>
            <a:r>
              <a:rPr lang="en-US" dirty="0"/>
              <a:t>Data and Information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5CC76-A7FF-1474-5067-AB4068BFA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719" y="5792620"/>
            <a:ext cx="6801612" cy="11576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Palmer LTER </a:t>
            </a:r>
          </a:p>
          <a:p>
            <a:r>
              <a:rPr lang="en-US" dirty="0">
                <a:solidFill>
                  <a:schemeClr val="bg1"/>
                </a:solidFill>
              </a:rPr>
              <a:t>Mid-Term Review 2024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3943B6-2027-6EB5-5F95-D24E5C3D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275" y="497249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86EEA-6F97-0325-1EBC-DB7AD30A2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5" y="4972490"/>
            <a:ext cx="1817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D494C3-32CA-E25A-0529-78AEA463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3613"/>
            <a:ext cx="11125200" cy="66092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Tracking Datasets &amp; Personnel (IM Database)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7CD41A-790C-B8FA-27B9-F79FAF119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3" y="1184533"/>
            <a:ext cx="6231199" cy="3881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CE8A1F2-C8AD-4751-8C73-67FC4A95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26" y="1184533"/>
            <a:ext cx="4711555" cy="2827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E79D2-886C-79DF-E3FA-BC2B3AEC8FFA}"/>
              </a:ext>
            </a:extLst>
          </p:cNvPr>
          <p:cNvSpPr txBox="1"/>
          <p:nvPr/>
        </p:nvSpPr>
        <p:spPr>
          <a:xfrm>
            <a:off x="292013" y="5240898"/>
            <a:ext cx="30815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Dataset Update Tracking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Tracking workflow/versions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Dataset Aggregation &amp; 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Metadata Compilation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Publishing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F70C3E0-34D2-3961-45CB-D381CD0E5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883" y="3822541"/>
            <a:ext cx="4614586" cy="2895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820615A-406C-4D5E-2390-0ABCE722A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461" y="2855404"/>
            <a:ext cx="5125907" cy="3065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22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63CC-6D74-DF11-CAE0-8F8C30B5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9826"/>
            <a:ext cx="11125200" cy="924599"/>
          </a:xfrm>
        </p:spPr>
        <p:txBody>
          <a:bodyPr/>
          <a:lstStyle/>
          <a:p>
            <a:r>
              <a:rPr lang="en-US" dirty="0"/>
              <a:t>Data Lifecycle </a:t>
            </a: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6E35CBA1-DEFA-B9FB-E5B7-2F16AC2E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5" y="1595516"/>
            <a:ext cx="2677480" cy="2014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ata Life Cycle">
            <a:extLst>
              <a:ext uri="{FF2B5EF4-FFF2-40B4-BE49-F238E27FC236}">
                <a16:creationId xmlns:a16="http://schemas.microsoft.com/office/drawing/2014/main" id="{3F4FA544-1FEF-2AED-3813-9C3F4BDF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62" y="1509229"/>
            <a:ext cx="5383665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B913B-6F27-C425-C6D1-012D3AABBFEA}"/>
              </a:ext>
            </a:extLst>
          </p:cNvPr>
          <p:cNvSpPr txBox="1"/>
          <p:nvPr/>
        </p:nvSpPr>
        <p:spPr>
          <a:xfrm>
            <a:off x="5283957" y="3449787"/>
            <a:ext cx="1985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One’s</a:t>
            </a:r>
          </a:p>
          <a:p>
            <a:pPr algn="ctr"/>
            <a:r>
              <a:rPr lang="en-US" dirty="0"/>
              <a:t>Data Management </a:t>
            </a:r>
          </a:p>
          <a:p>
            <a:pPr algn="ctr"/>
            <a:r>
              <a:rPr lang="en-US" dirty="0"/>
              <a:t>Lifecycle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24348DE-BE36-1F1E-E70D-89AD91FA0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01" y="4297131"/>
            <a:ext cx="3308017" cy="233649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9FF8C53-58CD-9CF6-073C-ADAE2419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1" y="4373117"/>
            <a:ext cx="3317681" cy="113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C2F26-DA2E-B2E2-B462-E826A5F9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779" y="815248"/>
            <a:ext cx="2253440" cy="3004587"/>
          </a:xfrm>
          <a:prstGeom prst="rect">
            <a:avLst/>
          </a:prstGeom>
        </p:spPr>
      </p:pic>
      <p:pic>
        <p:nvPicPr>
          <p:cNvPr id="11" name="Picture 2" descr="EDI logo">
            <a:extLst>
              <a:ext uri="{FF2B5EF4-FFF2-40B4-BE49-F238E27FC236}">
                <a16:creationId xmlns:a16="http://schemas.microsoft.com/office/drawing/2014/main" id="{898D041B-C719-24A6-4C97-A7CA628E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7" y="5657505"/>
            <a:ext cx="1035480" cy="10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0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6B26-3452-7F97-BEAC-6C7456F7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Collect: Data &amp; Sample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EAB9-B2E0-7DA5-5FA8-7897E9DD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406" y="1825625"/>
            <a:ext cx="50183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Field Data</a:t>
            </a:r>
          </a:p>
          <a:p>
            <a:r>
              <a:rPr lang="en-US" dirty="0"/>
              <a:t>PAL Cruise Data</a:t>
            </a:r>
          </a:p>
          <a:p>
            <a:r>
              <a:rPr lang="en-US" dirty="0"/>
              <a:t>PAL Station Data (field season)</a:t>
            </a:r>
          </a:p>
          <a:p>
            <a:r>
              <a:rPr lang="en-US" dirty="0"/>
              <a:t>Ship Data (R2R)</a:t>
            </a:r>
          </a:p>
          <a:p>
            <a:r>
              <a:rPr lang="en-US" dirty="0"/>
              <a:t>Station Data (contractors)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erson standing next to a pole&#10;&#10;Description automatically generated">
            <a:extLst>
              <a:ext uri="{FF2B5EF4-FFF2-40B4-BE49-F238E27FC236}">
                <a16:creationId xmlns:a16="http://schemas.microsoft.com/office/drawing/2014/main" id="{5703372E-9B79-FED0-D5E0-E589B6FA7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2772" y="2101053"/>
            <a:ext cx="2203420" cy="165256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562E72D-63ED-BE2B-3A8A-AE033C30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44" y="1825625"/>
            <a:ext cx="1652566" cy="22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B8AFA53-3942-3B8D-03D5-D3ABE1E5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90" y="1825625"/>
            <a:ext cx="1652566" cy="22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E0685-5BE4-296E-D1FA-7BF8BE086E1C}"/>
              </a:ext>
            </a:extLst>
          </p:cNvPr>
          <p:cNvSpPr txBox="1"/>
          <p:nvPr/>
        </p:nvSpPr>
        <p:spPr>
          <a:xfrm>
            <a:off x="1006225" y="4036179"/>
            <a:ext cx="131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Instruments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879A0-F97A-B39F-6607-CADB48B741E0}"/>
              </a:ext>
            </a:extLst>
          </p:cNvPr>
          <p:cNvSpPr txBox="1"/>
          <p:nvPr/>
        </p:nvSpPr>
        <p:spPr>
          <a:xfrm>
            <a:off x="2615186" y="4040809"/>
            <a:ext cx="1620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Bottle samples </a:t>
            </a:r>
          </a:p>
          <a:p>
            <a:pPr algn="ctr"/>
            <a:r>
              <a:rPr lang="en-US" dirty="0"/>
              <a:t>for 1-time </a:t>
            </a:r>
          </a:p>
          <a:p>
            <a:pPr algn="ctr"/>
            <a:r>
              <a:rPr lang="en-US" dirty="0"/>
              <a:t>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0728E-ABEE-2E43-B0D4-489AB3A93471}"/>
              </a:ext>
            </a:extLst>
          </p:cNvPr>
          <p:cNvSpPr txBox="1"/>
          <p:nvPr/>
        </p:nvSpPr>
        <p:spPr>
          <a:xfrm>
            <a:off x="4625529" y="4033676"/>
            <a:ext cx="112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Preserved</a:t>
            </a:r>
          </a:p>
          <a:p>
            <a:pPr algn="ctr"/>
            <a:r>
              <a:rPr lang="en-US" dirty="0"/>
              <a:t>Samples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D90C517-24C1-A6D4-CBAA-57F938EF6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70" y="5343864"/>
            <a:ext cx="1168400" cy="72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73982-BBA2-B41F-E337-E72B7294709A}"/>
              </a:ext>
            </a:extLst>
          </p:cNvPr>
          <p:cNvSpPr txBox="1"/>
          <p:nvPr/>
        </p:nvSpPr>
        <p:spPr>
          <a:xfrm>
            <a:off x="6174231" y="4529798"/>
            <a:ext cx="58021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i="1" dirty="0"/>
              <a:t>Raw data and sample collection, storage, and QC is generally the responsibility of individual labs or contractors.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In addition, Rutgers stores a copy of the communal ship/station directory in our well-backed-up local IT infrastructure and is moving some archives to Box. 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 central long-term raw data storage is being considered.</a:t>
            </a:r>
          </a:p>
        </p:txBody>
      </p:sp>
    </p:spTree>
    <p:extLst>
      <p:ext uri="{BB962C8B-B14F-4D97-AF65-F5344CB8AC3E}">
        <p14:creationId xmlns:p14="http://schemas.microsoft.com/office/powerpoint/2010/main" val="1425366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C26E-40BE-51CC-0883-EB79B193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Datasets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B5E9B4-4191-F80E-9E02-B59359B5EB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691165"/>
              </p:ext>
            </p:extLst>
          </p:nvPr>
        </p:nvGraphicFramePr>
        <p:xfrm>
          <a:off x="345940" y="1514419"/>
          <a:ext cx="7579432" cy="332106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66070">
                  <a:extLst>
                    <a:ext uri="{9D8B030D-6E8A-4147-A177-3AD203B41FA5}">
                      <a16:colId xmlns:a16="http://schemas.microsoft.com/office/drawing/2014/main" val="2950976290"/>
                    </a:ext>
                  </a:extLst>
                </a:gridCol>
                <a:gridCol w="1851102">
                  <a:extLst>
                    <a:ext uri="{9D8B030D-6E8A-4147-A177-3AD203B41FA5}">
                      <a16:colId xmlns:a16="http://schemas.microsoft.com/office/drawing/2014/main" val="684390279"/>
                    </a:ext>
                  </a:extLst>
                </a:gridCol>
                <a:gridCol w="1500539">
                  <a:extLst>
                    <a:ext uri="{9D8B030D-6E8A-4147-A177-3AD203B41FA5}">
                      <a16:colId xmlns:a16="http://schemas.microsoft.com/office/drawing/2014/main" val="809005072"/>
                    </a:ext>
                  </a:extLst>
                </a:gridCol>
                <a:gridCol w="799838">
                  <a:extLst>
                    <a:ext uri="{9D8B030D-6E8A-4147-A177-3AD203B41FA5}">
                      <a16:colId xmlns:a16="http://schemas.microsoft.com/office/drawing/2014/main" val="3432835151"/>
                    </a:ext>
                  </a:extLst>
                </a:gridCol>
                <a:gridCol w="569206">
                  <a:extLst>
                    <a:ext uri="{9D8B030D-6E8A-4147-A177-3AD203B41FA5}">
                      <a16:colId xmlns:a16="http://schemas.microsoft.com/office/drawing/2014/main" val="1171080756"/>
                    </a:ext>
                  </a:extLst>
                </a:gridCol>
                <a:gridCol w="1551551">
                  <a:extLst>
                    <a:ext uri="{9D8B030D-6E8A-4147-A177-3AD203B41FA5}">
                      <a16:colId xmlns:a16="http://schemas.microsoft.com/office/drawing/2014/main" val="1685757415"/>
                    </a:ext>
                  </a:extLst>
                </a:gridCol>
                <a:gridCol w="941126">
                  <a:extLst>
                    <a:ext uri="{9D8B030D-6E8A-4147-A177-3AD203B41FA5}">
                      <a16:colId xmlns:a16="http://schemas.microsoft.com/office/drawing/2014/main" val="1315829841"/>
                    </a:ext>
                  </a:extLst>
                </a:gridCol>
              </a:tblGrid>
              <a:tr h="2422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 dirty="0">
                          <a:effectLst/>
                        </a:rPr>
                        <a:t>ID</a:t>
                      </a:r>
                      <a:endParaRPr lang="en-US" sz="1200" b="1" cap="all" dirty="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DATASET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VERSION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PUB. DATE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TYPE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GROUP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cap="all">
                          <a:effectLst/>
                        </a:rPr>
                        <a:t>DATE RANGE</a:t>
                      </a:r>
                      <a:endParaRPr lang="en-US" sz="1200" b="1" cap="all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2882519101"/>
                  </a:ext>
                </a:extLst>
              </a:tr>
              <a:tr h="449902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88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 dirty="0">
                          <a:effectLst/>
                          <a:hlinkClick r:id="rId2"/>
                        </a:rPr>
                        <a:t>Adelie Penguin Chick Counts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10/3/24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Station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Seabirds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1991-2024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981924489"/>
                  </a:ext>
                </a:extLst>
              </a:tr>
              <a:tr h="3460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3"/>
                        </a:rPr>
                        <a:t>Chlorophyll (Cruise)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2/8/22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Cruise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Phytoplankton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1991-2020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211346629"/>
                  </a:ext>
                </a:extLst>
              </a:tr>
              <a:tr h="553726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4"/>
                        </a:rPr>
                        <a:t>Palmer Station Weather – Daily Averages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6/27/24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Station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Physical Oceanography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1989-2024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1788658022"/>
                  </a:ext>
                </a:extLst>
              </a:tr>
              <a:tr h="3460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5"/>
                        </a:rPr>
                        <a:t>Primary Production (Cruise)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4/25/24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Cruise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Phytoplankton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1995-2023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180242831"/>
                  </a:ext>
                </a:extLst>
              </a:tr>
              <a:tr h="3460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49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6"/>
                        </a:rPr>
                        <a:t>Sea Ice – Annual Averages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8/16/24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Other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Sea Ice and Climate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1979-2023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1783910427"/>
                  </a:ext>
                </a:extLst>
              </a:tr>
              <a:tr h="3460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7"/>
                        </a:rPr>
                        <a:t>Sea Ice – Monthly Averages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8/16/24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Other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Sea Ice and Climate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1978-2024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2233849817"/>
                  </a:ext>
                </a:extLst>
              </a:tr>
              <a:tr h="449902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199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none" strike="noStrike">
                          <a:effectLst/>
                          <a:hlinkClick r:id="rId8"/>
                        </a:rPr>
                        <a:t>Zooplankton Density – Current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10/22/24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Cruise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Zooplankton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2009-2023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1483742576"/>
                  </a:ext>
                </a:extLst>
              </a:tr>
            </a:tbl>
          </a:graphicData>
        </a:graphic>
      </p:graphicFrame>
      <p:pic>
        <p:nvPicPr>
          <p:cNvPr id="4" name="Picture 3" descr="A graph of different types of weather&#10;&#10;Description automatically generated">
            <a:extLst>
              <a:ext uri="{FF2B5EF4-FFF2-40B4-BE49-F238E27FC236}">
                <a16:creationId xmlns:a16="http://schemas.microsoft.com/office/drawing/2014/main" id="{A5A07CA9-5DA0-320F-20FC-74BA722F21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6345" y="1059365"/>
            <a:ext cx="3859924" cy="5185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C37F1-4C20-1783-C665-20D6A39F1DD0}"/>
              </a:ext>
            </a:extLst>
          </p:cNvPr>
          <p:cNvSpPr txBox="1"/>
          <p:nvPr/>
        </p:nvSpPr>
        <p:spPr>
          <a:xfrm>
            <a:off x="345940" y="4941088"/>
            <a:ext cx="7579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“Signature” datasets are those the program has committed to maintaining long-term.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“active” datasets are key to current research and are core to the program, with the hope of maintaining them as longs as possible.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Short-term and experimental projects are also archived, but not </a:t>
            </a:r>
            <a:r>
              <a:rPr lang="en-US" dirty="0" err="1"/>
              <a:t>matinatined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091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Monitor with solid fill">
            <a:extLst>
              <a:ext uri="{FF2B5EF4-FFF2-40B4-BE49-F238E27FC236}">
                <a16:creationId xmlns:a16="http://schemas.microsoft.com/office/drawing/2014/main" id="{7189DFFF-696E-824D-9681-9000C1828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1865" y="3113361"/>
            <a:ext cx="646332" cy="646332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D340640-DB9D-7145-A670-639FB4F9056F}"/>
              </a:ext>
            </a:extLst>
          </p:cNvPr>
          <p:cNvSpPr/>
          <p:nvPr/>
        </p:nvSpPr>
        <p:spPr>
          <a:xfrm>
            <a:off x="255414" y="4239421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Ship Data (contractor)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04F82C3-6E24-BF43-B107-4BD898CC2728}"/>
              </a:ext>
            </a:extLst>
          </p:cNvPr>
          <p:cNvSpPr/>
          <p:nvPr/>
        </p:nvSpPr>
        <p:spPr>
          <a:xfrm>
            <a:off x="4451102" y="3386663"/>
            <a:ext cx="1959403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Processed Datasets (CSV, </a:t>
            </a:r>
            <a:r>
              <a:rPr lang="en-US" sz="1600" dirty="0" err="1"/>
              <a:t>NetCDF</a:t>
            </a:r>
            <a:r>
              <a:rPr lang="en-US" sz="1600" dirty="0"/>
              <a:t>*)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8115338-F598-BC4F-9C52-7289CE26C034}"/>
              </a:ext>
            </a:extLst>
          </p:cNvPr>
          <p:cNvSpPr/>
          <p:nvPr/>
        </p:nvSpPr>
        <p:spPr>
          <a:xfrm>
            <a:off x="4436856" y="2208039"/>
            <a:ext cx="1975045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Create or Update Metadata (</a:t>
            </a:r>
            <a:r>
              <a:rPr lang="en-US" sz="1600" dirty="0" err="1"/>
              <a:t>ezEML</a:t>
            </a:r>
            <a:r>
              <a:rPr lang="en-US" sz="1600" dirty="0"/>
              <a:t>)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C9B7DF9-899D-F243-B64C-A645BCDA978B}"/>
              </a:ext>
            </a:extLst>
          </p:cNvPr>
          <p:cNvSpPr/>
          <p:nvPr/>
        </p:nvSpPr>
        <p:spPr>
          <a:xfrm>
            <a:off x="7314989" y="1771438"/>
            <a:ext cx="16110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EDI Data Archive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F8C4137-A3D4-324E-9106-F5A4BBF69FAA}"/>
              </a:ext>
            </a:extLst>
          </p:cNvPr>
          <p:cNvCxnSpPr>
            <a:cxnSpLocks/>
            <a:stCxn id="22" idx="0"/>
            <a:endCxn id="24" idx="2"/>
          </p:cNvCxnSpPr>
          <p:nvPr/>
        </p:nvCxnSpPr>
        <p:spPr>
          <a:xfrm flipH="1" flipV="1">
            <a:off x="5424379" y="2948268"/>
            <a:ext cx="6425" cy="438395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9502979F-808A-7C4E-AA26-B1570027DF7F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6411901" y="2141553"/>
            <a:ext cx="903088" cy="436601"/>
          </a:xfrm>
          <a:prstGeom prst="bentConnector3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7C786F1-1BD5-7A4F-9980-146574C78BA3}"/>
              </a:ext>
            </a:extLst>
          </p:cNvPr>
          <p:cNvSpPr/>
          <p:nvPr/>
        </p:nvSpPr>
        <p:spPr>
          <a:xfrm>
            <a:off x="8681202" y="5113058"/>
            <a:ext cx="15544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Local ERDDAP Server</a:t>
            </a:r>
          </a:p>
        </p:txBody>
      </p:sp>
      <p:pic>
        <p:nvPicPr>
          <p:cNvPr id="46" name="Graphic 45" descr="Arrow circle with solid fill">
            <a:extLst>
              <a:ext uri="{FF2B5EF4-FFF2-40B4-BE49-F238E27FC236}">
                <a16:creationId xmlns:a16="http://schemas.microsoft.com/office/drawing/2014/main" id="{9010AD08-3984-7246-9AB1-272132E9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00" y="3073152"/>
            <a:ext cx="613173" cy="61317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A22B089-3D82-3848-B9BD-D7D4D58F7DF6}"/>
              </a:ext>
            </a:extLst>
          </p:cNvPr>
          <p:cNvSpPr txBox="1"/>
          <p:nvPr/>
        </p:nvSpPr>
        <p:spPr>
          <a:xfrm>
            <a:off x="10311596" y="5220070"/>
            <a:ext cx="180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Custom dataset downloads and graphing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55B6BD-CADC-9347-8B36-12769E9001AC}"/>
              </a:ext>
            </a:extLst>
          </p:cNvPr>
          <p:cNvSpPr txBox="1"/>
          <p:nvPr/>
        </p:nvSpPr>
        <p:spPr>
          <a:xfrm>
            <a:off x="10292288" y="4023090"/>
            <a:ext cx="180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Officially archived datasets, e.g. for publication</a:t>
            </a: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F47C9E9F-5C47-F647-8EA4-506A2189D33C}"/>
              </a:ext>
            </a:extLst>
          </p:cNvPr>
          <p:cNvCxnSpPr>
            <a:cxnSpLocks/>
            <a:stCxn id="25" idx="3"/>
            <a:endCxn id="128" idx="1"/>
          </p:cNvCxnSpPr>
          <p:nvPr/>
        </p:nvCxnSpPr>
        <p:spPr>
          <a:xfrm flipH="1">
            <a:off x="8681202" y="2141553"/>
            <a:ext cx="244873" cy="2151448"/>
          </a:xfrm>
          <a:prstGeom prst="bentConnector5">
            <a:avLst>
              <a:gd name="adj1" fmla="val -93355"/>
              <a:gd name="adj2" fmla="val 33515"/>
              <a:gd name="adj3" fmla="val 225232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7795A56-E183-8E49-B066-EF92BE990E1F}"/>
              </a:ext>
            </a:extLst>
          </p:cNvPr>
          <p:cNvSpPr txBox="1"/>
          <p:nvPr/>
        </p:nvSpPr>
        <p:spPr>
          <a:xfrm>
            <a:off x="266640" y="780161"/>
            <a:ext cx="7607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Palmer LTER Data Processing Workflow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7610FEB-34DE-4740-98DB-0411AF55A538}"/>
              </a:ext>
            </a:extLst>
          </p:cNvPr>
          <p:cNvSpPr/>
          <p:nvPr/>
        </p:nvSpPr>
        <p:spPr>
          <a:xfrm>
            <a:off x="8496634" y="3051281"/>
            <a:ext cx="3523898" cy="3181104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5D85EC-FAF5-4244-8C95-8F2ECDD93260}"/>
              </a:ext>
            </a:extLst>
          </p:cNvPr>
          <p:cNvSpPr txBox="1"/>
          <p:nvPr/>
        </p:nvSpPr>
        <p:spPr>
          <a:xfrm>
            <a:off x="8549973" y="3081323"/>
            <a:ext cx="266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Data Users </a:t>
            </a:r>
          </a:p>
          <a:p>
            <a:pPr algn="r"/>
            <a:r>
              <a:rPr lang="en-US" sz="1600" b="1" dirty="0"/>
              <a:t>(Research &amp; Education)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A9A42A4-E1B6-D349-A63C-2D83F5DE686F}"/>
              </a:ext>
            </a:extLst>
          </p:cNvPr>
          <p:cNvSpPr txBox="1"/>
          <p:nvPr/>
        </p:nvSpPr>
        <p:spPr>
          <a:xfrm>
            <a:off x="4455763" y="6354784"/>
            <a:ext cx="299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NetCDF</a:t>
            </a:r>
            <a:r>
              <a:rPr lang="en-US" sz="1200" dirty="0"/>
              <a:t> provides support  for larger, multi-dimensional, and integrated datasets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96E09FD-2FDA-9A4B-A882-C27C266515D1}"/>
              </a:ext>
            </a:extLst>
          </p:cNvPr>
          <p:cNvCxnSpPr>
            <a:cxnSpLocks/>
            <a:stCxn id="32" idx="3"/>
            <a:endCxn id="61" idx="1"/>
          </p:cNvCxnSpPr>
          <p:nvPr/>
        </p:nvCxnSpPr>
        <p:spPr>
          <a:xfrm>
            <a:off x="1877726" y="2205361"/>
            <a:ext cx="317801" cy="0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73C037-6F45-E59B-1C42-5E08916ABC3F}"/>
              </a:ext>
            </a:extLst>
          </p:cNvPr>
          <p:cNvSpPr txBox="1"/>
          <p:nvPr/>
        </p:nvSpPr>
        <p:spPr>
          <a:xfrm>
            <a:off x="1268258" y="3453978"/>
            <a:ext cx="1502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Responsibility of Research Groups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0AF04-6483-0892-B248-B2F81B70381D}"/>
              </a:ext>
            </a:extLst>
          </p:cNvPr>
          <p:cNvSpPr txBox="1"/>
          <p:nvPr/>
        </p:nvSpPr>
        <p:spPr>
          <a:xfrm>
            <a:off x="4419055" y="4147908"/>
            <a:ext cx="246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Research teams and IM collaborate on data and metadata via email, GitHub, and </a:t>
            </a:r>
            <a:r>
              <a:rPr lang="en-US" sz="1200" dirty="0" err="1"/>
              <a:t>ezEML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B63F4-88DC-16D2-2F30-D4674D71C70F}"/>
              </a:ext>
            </a:extLst>
          </p:cNvPr>
          <p:cNvSpPr txBox="1"/>
          <p:nvPr/>
        </p:nvSpPr>
        <p:spPr>
          <a:xfrm>
            <a:off x="9208568" y="2252758"/>
            <a:ext cx="2362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 retrieved by API. Users pointed to EDI DOI for download.</a:t>
            </a:r>
          </a:p>
        </p:txBody>
      </p:sp>
      <p:pic>
        <p:nvPicPr>
          <p:cNvPr id="23" name="Picture 22" descr="A logo with a logo on it&#10;&#10;Description automatically generated with medium confidence">
            <a:extLst>
              <a:ext uri="{FF2B5EF4-FFF2-40B4-BE49-F238E27FC236}">
                <a16:creationId xmlns:a16="http://schemas.microsoft.com/office/drawing/2014/main" id="{B6266A10-B39D-9F41-0A87-D81F6EE20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55" y="1895082"/>
            <a:ext cx="1047370" cy="4102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41A551-4CC0-8763-6234-F15209C6E45A}"/>
              </a:ext>
            </a:extLst>
          </p:cNvPr>
          <p:cNvSpPr txBox="1"/>
          <p:nvPr/>
        </p:nvSpPr>
        <p:spPr>
          <a:xfrm>
            <a:off x="311173" y="1519127"/>
            <a:ext cx="15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Research Data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BB5E1D5-DA63-8AE4-7A2A-64F52873EA64}"/>
              </a:ext>
            </a:extLst>
          </p:cNvPr>
          <p:cNvSpPr/>
          <p:nvPr/>
        </p:nvSpPr>
        <p:spPr>
          <a:xfrm>
            <a:off x="255414" y="5085340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Station Data (contractor)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01A3828-A859-8BEC-B594-608DAF64F186}"/>
              </a:ext>
            </a:extLst>
          </p:cNvPr>
          <p:cNvSpPr/>
          <p:nvPr/>
        </p:nvSpPr>
        <p:spPr>
          <a:xfrm>
            <a:off x="266640" y="2706397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Station Data (team)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52AB32C-44EC-625D-2E26-2376FE1FDE1E}"/>
              </a:ext>
            </a:extLst>
          </p:cNvPr>
          <p:cNvSpPr/>
          <p:nvPr/>
        </p:nvSpPr>
        <p:spPr>
          <a:xfrm>
            <a:off x="266640" y="1860477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Cruise Data (team)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46431A0-A231-1DB5-C791-57C1BA8F02A6}"/>
              </a:ext>
            </a:extLst>
          </p:cNvPr>
          <p:cNvSpPr/>
          <p:nvPr/>
        </p:nvSpPr>
        <p:spPr>
          <a:xfrm>
            <a:off x="2184301" y="4239421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R2R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2E3092-2DD3-91EE-B6CB-BD8627D34A62}"/>
              </a:ext>
            </a:extLst>
          </p:cNvPr>
          <p:cNvSpPr txBox="1"/>
          <p:nvPr/>
        </p:nvSpPr>
        <p:spPr>
          <a:xfrm>
            <a:off x="2287991" y="1519127"/>
            <a:ext cx="142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Raw Archives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5D37912-1F8B-D17D-8F91-8CD4628402FD}"/>
              </a:ext>
            </a:extLst>
          </p:cNvPr>
          <p:cNvSpPr/>
          <p:nvPr/>
        </p:nvSpPr>
        <p:spPr>
          <a:xfrm>
            <a:off x="2184301" y="5085340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AMRDC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42ACD41-BA2F-596E-4F84-F41CFD482FA7}"/>
              </a:ext>
            </a:extLst>
          </p:cNvPr>
          <p:cNvSpPr/>
          <p:nvPr/>
        </p:nvSpPr>
        <p:spPr>
          <a:xfrm>
            <a:off x="2195527" y="2706397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Local Logs &amp; Instrument Files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36BEE95-76D7-C7EB-E85A-895A9BFCBCF5}"/>
              </a:ext>
            </a:extLst>
          </p:cNvPr>
          <p:cNvSpPr/>
          <p:nvPr/>
        </p:nvSpPr>
        <p:spPr>
          <a:xfrm>
            <a:off x="2195527" y="1860477"/>
            <a:ext cx="1611086" cy="689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Local Logs &amp; Instrument Files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E1C90879-E96B-C7E0-F0AC-1E68B167D8F5}"/>
              </a:ext>
            </a:extLst>
          </p:cNvPr>
          <p:cNvSpPr/>
          <p:nvPr/>
        </p:nvSpPr>
        <p:spPr>
          <a:xfrm>
            <a:off x="3906453" y="1860477"/>
            <a:ext cx="415394" cy="3914631"/>
          </a:xfrm>
          <a:prstGeom prst="rightBrace">
            <a:avLst>
              <a:gd name="adj1" fmla="val 8333"/>
              <a:gd name="adj2" fmla="val 50570"/>
            </a:avLst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Document with solid fill">
            <a:extLst>
              <a:ext uri="{FF2B5EF4-FFF2-40B4-BE49-F238E27FC236}">
                <a16:creationId xmlns:a16="http://schemas.microsoft.com/office/drawing/2014/main" id="{CB1651C1-F79E-DD41-9219-BA3343D62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7613" y="1924821"/>
            <a:ext cx="476705" cy="476705"/>
          </a:xfrm>
          <a:prstGeom prst="rect">
            <a:avLst/>
          </a:prstGeom>
        </p:spPr>
      </p:pic>
      <p:pic>
        <p:nvPicPr>
          <p:cNvPr id="85" name="Graphic 84" descr="Wave with solid fill">
            <a:extLst>
              <a:ext uri="{FF2B5EF4-FFF2-40B4-BE49-F238E27FC236}">
                <a16:creationId xmlns:a16="http://schemas.microsoft.com/office/drawing/2014/main" id="{6E363718-074E-59F9-BC2B-D725E3A0BC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326" y="3056525"/>
            <a:ext cx="473050" cy="47305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AE6B99BF-0B44-B7AD-FA81-B6C280493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086" y="4657640"/>
            <a:ext cx="437079" cy="388515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61A9D77-BBB3-6B3D-4431-D603052331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312" y="2286887"/>
            <a:ext cx="437079" cy="388515"/>
          </a:xfrm>
          <a:prstGeom prst="rect">
            <a:avLst/>
          </a:prstGeom>
        </p:spPr>
      </p:pic>
      <p:pic>
        <p:nvPicPr>
          <p:cNvPr id="90" name="Graphic 89" descr="Wave with solid fill">
            <a:extLst>
              <a:ext uri="{FF2B5EF4-FFF2-40B4-BE49-F238E27FC236}">
                <a16:creationId xmlns:a16="http://schemas.microsoft.com/office/drawing/2014/main" id="{712D3888-2D42-41B6-73C7-B2BF21CB4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100" y="5435350"/>
            <a:ext cx="473050" cy="473050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C83C2AE-5169-EA93-2D7C-F56579AF44E6}"/>
              </a:ext>
            </a:extLst>
          </p:cNvPr>
          <p:cNvCxnSpPr>
            <a:cxnSpLocks/>
            <a:stCxn id="31" idx="3"/>
            <a:endCxn id="56" idx="1"/>
          </p:cNvCxnSpPr>
          <p:nvPr/>
        </p:nvCxnSpPr>
        <p:spPr>
          <a:xfrm>
            <a:off x="1877726" y="3051281"/>
            <a:ext cx="317801" cy="0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E75D361-D780-996C-43A2-10E0EBD88C62}"/>
              </a:ext>
            </a:extLst>
          </p:cNvPr>
          <p:cNvCxnSpPr>
            <a:cxnSpLocks/>
            <a:stCxn id="20" idx="3"/>
            <a:endCxn id="53" idx="1"/>
          </p:cNvCxnSpPr>
          <p:nvPr/>
        </p:nvCxnSpPr>
        <p:spPr>
          <a:xfrm>
            <a:off x="1866500" y="4584305"/>
            <a:ext cx="317801" cy="0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C5854A3-0842-0427-A882-7F43774231EC}"/>
              </a:ext>
            </a:extLst>
          </p:cNvPr>
          <p:cNvCxnSpPr>
            <a:cxnSpLocks/>
            <a:stCxn id="30" idx="3"/>
            <a:endCxn id="55" idx="1"/>
          </p:cNvCxnSpPr>
          <p:nvPr/>
        </p:nvCxnSpPr>
        <p:spPr>
          <a:xfrm>
            <a:off x="1866500" y="5430224"/>
            <a:ext cx="317801" cy="0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>
            <a:extLst>
              <a:ext uri="{FF2B5EF4-FFF2-40B4-BE49-F238E27FC236}">
                <a16:creationId xmlns:a16="http://schemas.microsoft.com/office/drawing/2014/main" id="{E5E41225-5330-907E-4804-7BA56C0A3241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 flipV="1">
            <a:off x="6410505" y="2141553"/>
            <a:ext cx="904484" cy="1615225"/>
          </a:xfrm>
          <a:prstGeom prst="bentConnector3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B27A31D1-3D3D-278A-435A-8D1B6A807E1D}"/>
              </a:ext>
            </a:extLst>
          </p:cNvPr>
          <p:cNvSpPr txBox="1"/>
          <p:nvPr/>
        </p:nvSpPr>
        <p:spPr>
          <a:xfrm>
            <a:off x="6921512" y="2714423"/>
            <a:ext cx="167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Reviewed </a:t>
            </a:r>
          </a:p>
          <a:p>
            <a:r>
              <a:rPr lang="en-US" sz="1200" dirty="0"/>
              <a:t>and Published </a:t>
            </a:r>
          </a:p>
          <a:p>
            <a:r>
              <a:rPr lang="en-US" sz="1200" dirty="0"/>
              <a:t>by IM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C7120F34-C4CB-4A8B-B5CF-1EA8966B44E3}"/>
              </a:ext>
            </a:extLst>
          </p:cNvPr>
          <p:cNvSpPr/>
          <p:nvPr/>
        </p:nvSpPr>
        <p:spPr>
          <a:xfrm>
            <a:off x="8681202" y="3927241"/>
            <a:ext cx="15544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PAL Website Catalog</a:t>
            </a:r>
          </a:p>
        </p:txBody>
      </p:sp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3BD83003-6D75-0F49-89D8-1C7423598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51460" y="3631326"/>
            <a:ext cx="589695" cy="589695"/>
          </a:xfrm>
          <a:prstGeom prst="rect">
            <a:avLst/>
          </a:prstGeom>
        </p:spPr>
      </p:pic>
      <p:cxnSp>
        <p:nvCxnSpPr>
          <p:cNvPr id="138" name="Elbow Connector 137">
            <a:extLst>
              <a:ext uri="{FF2B5EF4-FFF2-40B4-BE49-F238E27FC236}">
                <a16:creationId xmlns:a16="http://schemas.microsoft.com/office/drawing/2014/main" id="{CA3BD2B4-45E0-C217-F8D8-178C5BA8EFF4}"/>
              </a:ext>
            </a:extLst>
          </p:cNvPr>
          <p:cNvCxnSpPr>
            <a:cxnSpLocks/>
            <a:stCxn id="25" idx="2"/>
            <a:endCxn id="44" idx="1"/>
          </p:cNvCxnSpPr>
          <p:nvPr/>
        </p:nvCxnSpPr>
        <p:spPr>
          <a:xfrm rot="16200000" flipH="1">
            <a:off x="6917292" y="3714907"/>
            <a:ext cx="2967151" cy="560670"/>
          </a:xfrm>
          <a:prstGeom prst="bentConnector2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Statistics with solid fill">
            <a:extLst>
              <a:ext uri="{FF2B5EF4-FFF2-40B4-BE49-F238E27FC236}">
                <a16:creationId xmlns:a16="http://schemas.microsoft.com/office/drawing/2014/main" id="{707D458F-B532-054C-B9CE-3D4E5DD06B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67947" y="4779568"/>
            <a:ext cx="505065" cy="505065"/>
          </a:xfrm>
          <a:prstGeom prst="rect">
            <a:avLst/>
          </a:prstGeom>
        </p:spPr>
      </p:pic>
      <p:pic>
        <p:nvPicPr>
          <p:cNvPr id="11" name="Graphic 10" descr="Database with solid fill">
            <a:extLst>
              <a:ext uri="{FF2B5EF4-FFF2-40B4-BE49-F238E27FC236}">
                <a16:creationId xmlns:a16="http://schemas.microsoft.com/office/drawing/2014/main" id="{AED5BF61-C99A-1E47-A08E-BA570C6308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88029" y="1416901"/>
            <a:ext cx="631217" cy="63121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09FD215-D386-80C1-16FE-5908CD5233D5}"/>
              </a:ext>
            </a:extLst>
          </p:cNvPr>
          <p:cNvSpPr txBox="1"/>
          <p:nvPr/>
        </p:nvSpPr>
        <p:spPr>
          <a:xfrm>
            <a:off x="1268258" y="5876678"/>
            <a:ext cx="1502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Responsibility of USAP Contractors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21E74-38E0-EFB4-7108-C9CDE16CBA58}"/>
              </a:ext>
            </a:extLst>
          </p:cNvPr>
          <p:cNvSpPr txBox="1"/>
          <p:nvPr/>
        </p:nvSpPr>
        <p:spPr>
          <a:xfrm>
            <a:off x="4156181" y="5085340"/>
            <a:ext cx="225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Documented scripts are used to reformat, merge, and clean raw data to standard formats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06715-667F-B6FE-47C4-FDED3473075F}"/>
              </a:ext>
            </a:extLst>
          </p:cNvPr>
          <p:cNvSpPr txBox="1"/>
          <p:nvPr/>
        </p:nvSpPr>
        <p:spPr>
          <a:xfrm>
            <a:off x="6614318" y="5113058"/>
            <a:ext cx="141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Scripts will pull new versions from EDI to </a:t>
            </a:r>
            <a:r>
              <a:rPr lang="en-US" sz="1200" dirty="0" err="1"/>
              <a:t>Erddap</a:t>
            </a:r>
            <a:r>
              <a:rPr lang="en-US" sz="1200" dirty="0"/>
              <a:t> (future)</a:t>
            </a:r>
          </a:p>
        </p:txBody>
      </p:sp>
      <p:pic>
        <p:nvPicPr>
          <p:cNvPr id="3" name="Picture 2" descr="EDI logo">
            <a:extLst>
              <a:ext uri="{FF2B5EF4-FFF2-40B4-BE49-F238E27FC236}">
                <a16:creationId xmlns:a16="http://schemas.microsoft.com/office/drawing/2014/main" id="{202FD6F3-F607-27E5-89C3-483B56E6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79" y="1416902"/>
            <a:ext cx="573170" cy="5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07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734D42-761A-1A9E-E7BB-D9F363F4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Case Studies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4AEC9C-21F0-232C-B693-D2FA944E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66" y="2677256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94462-34B9-E8C6-0ED4-F9B4E566C5B2}"/>
              </a:ext>
            </a:extLst>
          </p:cNvPr>
          <p:cNvSpPr txBox="1"/>
          <p:nvPr/>
        </p:nvSpPr>
        <p:spPr>
          <a:xfrm>
            <a:off x="10843227" y="5051795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i="0" u="none" strike="noStrike" dirty="0">
                <a:solidFill>
                  <a:srgbClr val="6C757D"/>
                </a:solidFill>
                <a:effectLst/>
                <a:latin typeface="system-ui"/>
              </a:rPr>
              <a:t>From EDI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E6FAF7E-3DEF-3025-5AE4-456D48913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197391"/>
              </p:ext>
            </p:extLst>
          </p:nvPr>
        </p:nvGraphicFramePr>
        <p:xfrm>
          <a:off x="492514" y="1564831"/>
          <a:ext cx="7545175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375">
                  <a:extLst>
                    <a:ext uri="{9D8B030D-6E8A-4147-A177-3AD203B41FA5}">
                      <a16:colId xmlns:a16="http://schemas.microsoft.com/office/drawing/2014/main" val="3309963435"/>
                    </a:ext>
                  </a:extLst>
                </a:gridCol>
                <a:gridCol w="1478844">
                  <a:extLst>
                    <a:ext uri="{9D8B030D-6E8A-4147-A177-3AD203B41FA5}">
                      <a16:colId xmlns:a16="http://schemas.microsoft.com/office/drawing/2014/main" val="3417339169"/>
                    </a:ext>
                  </a:extLst>
                </a:gridCol>
                <a:gridCol w="1941689">
                  <a:extLst>
                    <a:ext uri="{9D8B030D-6E8A-4147-A177-3AD203B41FA5}">
                      <a16:colId xmlns:a16="http://schemas.microsoft.com/office/drawing/2014/main" val="277489376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330504295"/>
                    </a:ext>
                  </a:extLst>
                </a:gridCol>
                <a:gridCol w="1049867">
                  <a:extLst>
                    <a:ext uri="{9D8B030D-6E8A-4147-A177-3AD203B41FA5}">
                      <a16:colId xmlns:a16="http://schemas.microsoft.com/office/drawing/2014/main" val="331562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Raw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Processed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Archive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56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Weather &amp; 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Station (AMRDC) &amp; Ship (R2R)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GitHub (IM)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(IM)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10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Sea 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Satellite (external)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Recently change to flat CSV (PI created)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(IM/PI)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(IM)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8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Phyto / Zoo / Microbes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Samples &amp; Files (team)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Complete CSV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(team provided)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(team)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(IM)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37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Seabirds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Log records (team)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GitHub (IM)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(IM)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44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Marine Mammals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Database &amp; Media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DB export to CSV (team provided)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(team)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(IM)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666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Code, Docs, Input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Output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Zenodo</a:t>
                      </a:r>
                      <a:r>
                        <a:rPr lang="en-US" sz="1600" dirty="0"/>
                        <a:t> (team)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Zenodo</a:t>
                      </a:r>
                      <a:r>
                        <a:rPr lang="en-US" sz="1600" dirty="0"/>
                        <a:t> (team)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368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Physical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Instrument / Matlab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Previously CSV, moving to </a:t>
                      </a:r>
                      <a:r>
                        <a:rPr lang="en-US" sz="1600" dirty="0" err="1"/>
                        <a:t>NetCDF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ezEML</a:t>
                      </a:r>
                      <a:r>
                        <a:rPr lang="en-US" sz="1600" dirty="0"/>
                        <a:t> (team/IM)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EDI (soon)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029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36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4995B-1959-3051-8B04-6D53BEB9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repos for Intermediate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18914B-2E99-872D-4B43-C51F6E1B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073" cy="4351338"/>
          </a:xfrm>
        </p:spPr>
        <p:txBody>
          <a:bodyPr/>
          <a:lstStyle/>
          <a:p>
            <a:r>
              <a:rPr lang="en-US" dirty="0"/>
              <a:t>Great for smaller datasets</a:t>
            </a:r>
          </a:p>
          <a:p>
            <a:r>
              <a:rPr lang="en-US" dirty="0"/>
              <a:t>Version control of original, processed/cleaned, and merged files.</a:t>
            </a:r>
          </a:p>
          <a:p>
            <a:r>
              <a:rPr lang="en-US" dirty="0"/>
              <a:t>Also version control of scripts needed to clean, process, and aggregate datasets.</a:t>
            </a:r>
          </a:p>
          <a:p>
            <a:r>
              <a:rPr lang="en-US" dirty="0"/>
              <a:t>Documentation is stored alongside files, along with who did what.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1BCB1C-FE3A-22A2-FCCB-A1009808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52" y="2627107"/>
            <a:ext cx="4759387" cy="38657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25F7D01-C3DD-135D-8DE6-54E6B65BC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308" y="1496116"/>
            <a:ext cx="4567772" cy="38657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9334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766F343-EEDA-D555-BBCF-24FE2124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037" y="1690688"/>
            <a:ext cx="5910609" cy="3494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FEC0F-3C68-786F-F67F-6557F04B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Assure: Metadata &amp; Data 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BD02-A6D8-BCE1-9482-3759B980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83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Major focus of last year</a:t>
            </a:r>
          </a:p>
          <a:p>
            <a:r>
              <a:rPr lang="en-US" dirty="0" err="1"/>
              <a:t>ezEML</a:t>
            </a:r>
            <a:r>
              <a:rPr lang="en-US" dirty="0"/>
              <a:t> has been invaluable</a:t>
            </a:r>
          </a:p>
          <a:p>
            <a:pPr lvl="1"/>
            <a:r>
              <a:rPr lang="en-US" dirty="0"/>
              <a:t>Status icons show issues</a:t>
            </a:r>
          </a:p>
          <a:p>
            <a:pPr lvl="1"/>
            <a:r>
              <a:rPr lang="en-US" dirty="0"/>
              <a:t>Check Metadata (finds errors)</a:t>
            </a:r>
          </a:p>
          <a:p>
            <a:pPr lvl="1"/>
            <a:r>
              <a:rPr lang="en-US" dirty="0"/>
              <a:t>Check Data Tables (applies QC)</a:t>
            </a:r>
          </a:p>
          <a:p>
            <a:pPr lvl="1"/>
            <a:r>
              <a:rPr lang="en-US" dirty="0"/>
              <a:t>Data Explorer (for quick previews)</a:t>
            </a:r>
          </a:p>
          <a:p>
            <a:r>
              <a:rPr lang="en-US" dirty="0"/>
              <a:t>Assisted with major review of station datasets </a:t>
            </a:r>
          </a:p>
          <a:p>
            <a:pPr lvl="1"/>
            <a:r>
              <a:rPr lang="en-US" dirty="0"/>
              <a:t>weather, water wall, &amp; snow stakes</a:t>
            </a:r>
          </a:p>
          <a:p>
            <a:r>
              <a:rPr lang="en-US" dirty="0"/>
              <a:t>Dataset QC fixes as needed</a:t>
            </a:r>
          </a:p>
        </p:txBody>
      </p:sp>
      <p:pic>
        <p:nvPicPr>
          <p:cNvPr id="5" name="Picture 4" descr="A graph of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B2B71A-4048-CFA8-6A1E-CB07DE03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769" y="3308485"/>
            <a:ext cx="4250473" cy="33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3838-E184-3641-BCB6-17B97012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Cleaning Data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3D504-C938-8B4B-AB0C-06FBD965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754" y="891219"/>
            <a:ext cx="7326086" cy="56016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68E0B-0704-CD43-8D78-C181DD5BDA10}"/>
              </a:ext>
            </a:extLst>
          </p:cNvPr>
          <p:cNvSpPr txBox="1"/>
          <p:nvPr/>
        </p:nvSpPr>
        <p:spPr>
          <a:xfrm>
            <a:off x="158255" y="5135784"/>
            <a:ext cx="462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Kandel, S., et al (2011), Research directions in data wrangling: Visualizations and transformations for usable and credible data, Inf. Vis., 10(4), 271–288.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528A2-DB55-0E49-9B89-2B50BE3F3AEF}"/>
              </a:ext>
            </a:extLst>
          </p:cNvPr>
          <p:cNvSpPr txBox="1"/>
          <p:nvPr/>
        </p:nvSpPr>
        <p:spPr>
          <a:xfrm>
            <a:off x="838200" y="1291737"/>
            <a:ext cx="306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”linear” process?</a:t>
            </a:r>
          </a:p>
        </p:txBody>
      </p:sp>
    </p:spTree>
    <p:extLst>
      <p:ext uri="{BB962C8B-B14F-4D97-AF65-F5344CB8AC3E}">
        <p14:creationId xmlns:p14="http://schemas.microsoft.com/office/powerpoint/2010/main" val="328372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EF49-9D2D-D21B-9E2C-9D5CDBA9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Describe: Data and Metadata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E2697-1DE8-FECB-8347-081D775B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9311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Metadata</a:t>
            </a:r>
          </a:p>
          <a:p>
            <a:r>
              <a:rPr lang="en-US" dirty="0"/>
              <a:t>Moved to </a:t>
            </a:r>
            <a:r>
              <a:rPr lang="en-US" dirty="0" err="1"/>
              <a:t>ezEML</a:t>
            </a:r>
            <a:r>
              <a:rPr lang="en-US" dirty="0"/>
              <a:t> for almost all metadata management of active datasets</a:t>
            </a:r>
          </a:p>
          <a:p>
            <a:r>
              <a:rPr lang="en-US" dirty="0"/>
              <a:t>Created an EML Template to facilitate team creation.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Data Formats</a:t>
            </a:r>
          </a:p>
          <a:p>
            <a:r>
              <a:rPr lang="en-US" dirty="0"/>
              <a:t>Most datasets are still in CSV</a:t>
            </a:r>
          </a:p>
          <a:p>
            <a:r>
              <a:rPr lang="en-US" dirty="0"/>
              <a:t>New standard formats are under consideration</a:t>
            </a:r>
          </a:p>
          <a:p>
            <a:pPr lvl="1"/>
            <a:r>
              <a:rPr lang="en-US" dirty="0"/>
              <a:t>Darwin Core (biological diversity)</a:t>
            </a:r>
          </a:p>
          <a:p>
            <a:pPr lvl="1"/>
            <a:r>
              <a:rPr lang="en-US" dirty="0"/>
              <a:t>CF Metadata Conventions (</a:t>
            </a:r>
            <a:r>
              <a:rPr lang="en-US" dirty="0" err="1"/>
              <a:t>netCDF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NCEI Templates (</a:t>
            </a:r>
            <a:r>
              <a:rPr lang="en-US" dirty="0" err="1"/>
              <a:t>netCDF</a:t>
            </a:r>
            <a:r>
              <a:rPr lang="en-US" dirty="0"/>
              <a:t>)</a:t>
            </a:r>
          </a:p>
        </p:txBody>
      </p:sp>
      <p:pic>
        <p:nvPicPr>
          <p:cNvPr id="4" name="Content Placeholder 4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69C1D6BF-A338-E914-F3E6-4B851E47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398" y="1825625"/>
            <a:ext cx="6518615" cy="3994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097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wind speed&#10;&#10;Description automatically generated">
            <a:extLst>
              <a:ext uri="{FF2B5EF4-FFF2-40B4-BE49-F238E27FC236}">
                <a16:creationId xmlns:a16="http://schemas.microsoft.com/office/drawing/2014/main" id="{FC4B4BAE-CB5B-31A8-F8F3-DC47A1CC1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60" t="6829" r="19232" b="6547"/>
          <a:stretch/>
        </p:blipFill>
        <p:spPr>
          <a:xfrm>
            <a:off x="9959247" y="4599826"/>
            <a:ext cx="2027105" cy="2258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A65B8-B583-2A3D-4C1A-EF57893E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489" y="601159"/>
            <a:ext cx="707531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Information Management (IM) 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r>
              <a:rPr lang="en-US" kern="1200" dirty="0">
                <a:latin typeface="+mj-lt"/>
                <a:ea typeface="+mj-ea"/>
                <a:cs typeface="+mj-cs"/>
              </a:rPr>
              <a:t>Key Responsibilities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FF76E-C33C-3161-BBA2-45F9F5C87C0B}"/>
              </a:ext>
            </a:extLst>
          </p:cNvPr>
          <p:cNvSpPr txBox="1"/>
          <p:nvPr/>
        </p:nvSpPr>
        <p:spPr>
          <a:xfrm>
            <a:off x="3376691" y="5167312"/>
            <a:ext cx="5438616" cy="10895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i="1" dirty="0"/>
              <a:t>The PAL IM has 4+1 Key Responsibilities, which includes being a data and metadata evangelist for the PAL Site.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A005E1B-326C-519A-A0B6-B817F72FDE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6730605"/>
              </p:ext>
            </p:extLst>
          </p:nvPr>
        </p:nvGraphicFramePr>
        <p:xfrm>
          <a:off x="-60120" y="1894901"/>
          <a:ext cx="12245919" cy="3051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3DA4595-E38B-5B69-35C4-98AB99F3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3" y="832032"/>
            <a:ext cx="39116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255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BAA2-7127-09BD-FB1B-F4EDD257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EML Metadata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22DC-FA0D-42B6-74AB-DF3714BFF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986" y="1992924"/>
            <a:ext cx="5302698" cy="4154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When </a:t>
            </a:r>
            <a:r>
              <a:rPr lang="en-US" i="1" u="sng" dirty="0"/>
              <a:t>updating</a:t>
            </a:r>
            <a:r>
              <a:rPr lang="en-US" i="1" dirty="0"/>
              <a:t> or </a:t>
            </a:r>
            <a:r>
              <a:rPr lang="en-US" i="1" u="sng" dirty="0"/>
              <a:t>creating</a:t>
            </a:r>
            <a:r>
              <a:rPr lang="en-US" i="1" dirty="0"/>
              <a:t> a dataset, pay special attention to:</a:t>
            </a:r>
          </a:p>
          <a:p>
            <a:r>
              <a:rPr lang="en-US" b="1" dirty="0"/>
              <a:t>Title</a:t>
            </a:r>
            <a:r>
              <a:rPr lang="en-US" dirty="0"/>
              <a:t>: Update with new date range</a:t>
            </a:r>
          </a:p>
          <a:p>
            <a:r>
              <a:rPr lang="en-US" b="1" dirty="0"/>
              <a:t>Abstract</a:t>
            </a:r>
            <a:r>
              <a:rPr lang="en-US" dirty="0"/>
              <a:t>: Update as appropriate</a:t>
            </a:r>
          </a:p>
          <a:p>
            <a:r>
              <a:rPr lang="en-US" b="1" dirty="0"/>
              <a:t>Methods</a:t>
            </a:r>
            <a:r>
              <a:rPr lang="en-US" dirty="0"/>
              <a:t>: Most datasets need improvement</a:t>
            </a:r>
          </a:p>
          <a:p>
            <a:pPr lvl="1"/>
            <a:r>
              <a:rPr lang="en-US" dirty="0"/>
              <a:t>Additional Docs/Pdfs or citations can be included in a dataset package</a:t>
            </a:r>
          </a:p>
          <a:p>
            <a:pPr lvl="1"/>
            <a:r>
              <a:rPr lang="en-US" dirty="0"/>
              <a:t>Reference citations should be added too</a:t>
            </a:r>
          </a:p>
          <a:p>
            <a:r>
              <a:rPr lang="en-US" b="1" dirty="0"/>
              <a:t>Datasets</a:t>
            </a:r>
            <a:r>
              <a:rPr lang="en-US" dirty="0"/>
              <a:t>: Doublecheck data file column names, descriptions, and units</a:t>
            </a:r>
          </a:p>
          <a:p>
            <a:pPr lvl="1"/>
            <a:r>
              <a:rPr lang="en-US" dirty="0"/>
              <a:t>Categorical columns should have categories defined</a:t>
            </a:r>
          </a:p>
          <a:p>
            <a:pPr lvl="1"/>
            <a:r>
              <a:rPr lang="en-US" dirty="0"/>
              <a:t>Date/Time columns must follow a consistent format (e.g. </a:t>
            </a:r>
            <a:r>
              <a:rPr lang="en-US" dirty="0" err="1"/>
              <a:t>yyyy</a:t>
            </a:r>
            <a:r>
              <a:rPr lang="en-US" dirty="0"/>
              <a:t>-mm-dd or </a:t>
            </a:r>
            <a:r>
              <a:rPr lang="en-US" dirty="0" err="1"/>
              <a:t>hh:mm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Doublecheck Lat/Lon and Grid/Line columns for format or range errors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F521F-770B-2E77-1938-58E2C306B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1992924"/>
            <a:ext cx="5302698" cy="4154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Newer metadata fields we have focused on adding:</a:t>
            </a:r>
          </a:p>
          <a:p>
            <a:r>
              <a:rPr lang="en-US" b="1" dirty="0"/>
              <a:t>Provenance</a:t>
            </a:r>
            <a:r>
              <a:rPr lang="en-US" dirty="0"/>
              <a:t>: Used for a few derived datasets</a:t>
            </a:r>
          </a:p>
          <a:p>
            <a:r>
              <a:rPr lang="en-US" b="1" dirty="0"/>
              <a:t>Taxonomy</a:t>
            </a:r>
            <a:r>
              <a:rPr lang="en-US" dirty="0"/>
              <a:t>: New field!</a:t>
            </a:r>
          </a:p>
          <a:p>
            <a:r>
              <a:rPr lang="en-US" b="1" dirty="0"/>
              <a:t>Geographic Coverage</a:t>
            </a:r>
            <a:r>
              <a:rPr lang="en-US" dirty="0"/>
              <a:t>: Default Cruise/Station areas</a:t>
            </a:r>
          </a:p>
          <a:p>
            <a:r>
              <a:rPr lang="en-US" b="1" dirty="0"/>
              <a:t>Maintenance</a:t>
            </a:r>
            <a:r>
              <a:rPr lang="en-US" dirty="0"/>
              <a:t>: Started using this to include version changes</a:t>
            </a:r>
          </a:p>
          <a:p>
            <a:r>
              <a:rPr lang="en-US" b="1" dirty="0"/>
              <a:t>People</a:t>
            </a:r>
            <a:r>
              <a:rPr lang="en-US" dirty="0"/>
              <a:t>: Added ORCIDs</a:t>
            </a:r>
          </a:p>
          <a:p>
            <a:r>
              <a:rPr lang="en-US" b="1" dirty="0"/>
              <a:t>Project</a:t>
            </a:r>
            <a:r>
              <a:rPr lang="en-US" dirty="0"/>
              <a:t>: Added standardized project and funding info</a:t>
            </a:r>
          </a:p>
        </p:txBody>
      </p:sp>
      <p:pic>
        <p:nvPicPr>
          <p:cNvPr id="5" name="Picture 4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D47DD7EC-0092-93C3-FFDF-A02A780C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11" y="4661790"/>
            <a:ext cx="5328127" cy="21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4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4735-E9B3-8E53-4B90-B28F2F32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Preserve: Where can my data be archived?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C6099-2AC4-9C0C-2CC0-9458A2C5C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16368"/>
            <a:ext cx="6297058" cy="46157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datasets can be archived with </a:t>
            </a:r>
            <a:r>
              <a:rPr lang="en-US" b="1" u="sng" dirty="0"/>
              <a:t>EDI</a:t>
            </a:r>
            <a:r>
              <a:rPr lang="en-US" dirty="0"/>
              <a:t>, using </a:t>
            </a:r>
            <a:r>
              <a:rPr lang="en-US" b="1" u="sng" dirty="0"/>
              <a:t>EML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CSV files with 100K+ rows or over 100MB are not ideal.  We should either break them up or use another format like </a:t>
            </a:r>
            <a:r>
              <a:rPr lang="en-US" dirty="0" err="1"/>
              <a:t>NetCDF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Other file formats (e.g. </a:t>
            </a:r>
            <a:r>
              <a:rPr lang="en-US" dirty="0" err="1"/>
              <a:t>netcdf</a:t>
            </a:r>
            <a:r>
              <a:rPr lang="en-US" dirty="0"/>
              <a:t>, zip of images, pdfs, code notebooks etc.) are also possible.</a:t>
            </a:r>
          </a:p>
          <a:p>
            <a:r>
              <a:rPr lang="en-US" dirty="0"/>
              <a:t>Specialty datasets (e.g. gliders, genomic) will likely have other homes.  </a:t>
            </a:r>
          </a:p>
          <a:p>
            <a:r>
              <a:rPr lang="en-US" dirty="0"/>
              <a:t>Large datasets (e.g. models, imagery) are TBD. </a:t>
            </a:r>
          </a:p>
          <a:p>
            <a:pPr lvl="1"/>
            <a:r>
              <a:rPr lang="en-US" dirty="0"/>
              <a:t>EDI can host files up to 500MB, but there may be more appropriate places.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search results page&#10;&#10;Description automatically generated">
            <a:extLst>
              <a:ext uri="{FF2B5EF4-FFF2-40B4-BE49-F238E27FC236}">
                <a16:creationId xmlns:a16="http://schemas.microsoft.com/office/drawing/2014/main" id="{344D6796-25A8-4D50-FB08-E66527C9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680" y="2390846"/>
            <a:ext cx="4477058" cy="3962401"/>
          </a:xfrm>
          <a:prstGeom prst="rect">
            <a:avLst/>
          </a:prstGeom>
        </p:spPr>
      </p:pic>
      <p:pic>
        <p:nvPicPr>
          <p:cNvPr id="7170" name="Picture 2" descr="EDI logo">
            <a:extLst>
              <a:ext uri="{FF2B5EF4-FFF2-40B4-BE49-F238E27FC236}">
                <a16:creationId xmlns:a16="http://schemas.microsoft.com/office/drawing/2014/main" id="{E46299A7-9174-A993-8938-1DB3295C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949" y="1091608"/>
            <a:ext cx="1545486" cy="15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68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7AED-EF84-CA8F-2C45-420E87AE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Discover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CF249-3452-DE1C-1E66-EC6A183A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5176" cy="4351338"/>
          </a:xfrm>
        </p:spPr>
        <p:txBody>
          <a:bodyPr/>
          <a:lstStyle/>
          <a:p>
            <a:r>
              <a:rPr lang="en-US" dirty="0"/>
              <a:t>New Webpage Catalog</a:t>
            </a:r>
          </a:p>
          <a:p>
            <a:pPr lvl="1"/>
            <a:r>
              <a:rPr lang="en-US" dirty="0"/>
              <a:t>Based on BLE Pasta-JavaScript-Search-Client tool</a:t>
            </a:r>
          </a:p>
          <a:p>
            <a:pPr lvl="1"/>
            <a:endParaRPr lang="en-US" dirty="0"/>
          </a:p>
          <a:p>
            <a:r>
              <a:rPr lang="en-US" dirty="0"/>
              <a:t>Updated Usage Policy</a:t>
            </a:r>
          </a:p>
          <a:p>
            <a:pPr lvl="1"/>
            <a:r>
              <a:rPr lang="en-US" dirty="0"/>
              <a:t>Moving datasets to CC-By as they are updated</a:t>
            </a:r>
          </a:p>
          <a:p>
            <a:pPr lvl="1"/>
            <a:endParaRPr lang="en-US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201344C-A660-7CAC-4E7B-B5718E19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04" y="1253331"/>
            <a:ext cx="6768049" cy="45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8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23AA-FFE1-D406-E252-38C83BB6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 </a:t>
            </a:r>
            <a:r>
              <a:rPr lang="en-US" dirty="0" err="1"/>
              <a:t>Erddap</a:t>
            </a:r>
            <a:r>
              <a:rPr lang="en-US" dirty="0"/>
              <a:t> Data Server (in development)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D629-9C6A-32D5-BB3D-237CC7067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0863" cy="490198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Provides a way to interactively select and plot datasets to support user exploration.  </a:t>
            </a:r>
          </a:p>
          <a:p>
            <a:pPr lvl="1"/>
            <a:r>
              <a:rPr lang="en-US" dirty="0"/>
              <a:t>Not currently available with EDI’s data portal.</a:t>
            </a:r>
          </a:p>
          <a:p>
            <a:r>
              <a:rPr lang="en-US" dirty="0"/>
              <a:t>Commonly used and known in oceanography</a:t>
            </a:r>
          </a:p>
          <a:p>
            <a:pPr lvl="1"/>
            <a:r>
              <a:rPr lang="en-US" dirty="0"/>
              <a:t>Great for archiving and serving data, esp. real-time</a:t>
            </a:r>
          </a:p>
          <a:p>
            <a:pPr lvl="1"/>
            <a:r>
              <a:rPr lang="en-US" dirty="0"/>
              <a:t>But not immutable</a:t>
            </a:r>
          </a:p>
          <a:p>
            <a:r>
              <a:rPr lang="en-US" dirty="0"/>
              <a:t>Can be used to aggregate data for official publishing, or to reshare EML from EDI </a:t>
            </a:r>
          </a:p>
          <a:p>
            <a:pPr lvl="1"/>
            <a:r>
              <a:rPr lang="en-US" dirty="0"/>
              <a:t>+/- for both workflows</a:t>
            </a:r>
          </a:p>
          <a:p>
            <a:pPr lvl="1"/>
            <a:r>
              <a:rPr lang="en-US" dirty="0"/>
              <a:t>Can specifying standard names and other metadata to be “CF compliant” which is not typical in EML</a:t>
            </a:r>
          </a:p>
          <a:p>
            <a:r>
              <a:rPr lang="en-US" dirty="0"/>
              <a:t>Previous IM setup a prototype in 2021.  But recent focus has been on updating EDI datasets first. </a:t>
            </a:r>
          </a:p>
          <a:p>
            <a:r>
              <a:rPr lang="en-US" dirty="0"/>
              <a:t>Plan to repopulated with selected datasets from EDI archive.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5C836E4-C6D2-B4D2-4402-A3157556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64" y="1458044"/>
            <a:ext cx="6249887" cy="4901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0902A8-FCE9-322C-FB00-9911597A7778}"/>
              </a:ext>
            </a:extLst>
          </p:cNvPr>
          <p:cNvSpPr txBox="1"/>
          <p:nvPr/>
        </p:nvSpPr>
        <p:spPr>
          <a:xfrm>
            <a:off x="7997119" y="6038463"/>
            <a:ext cx="401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https://pallter.marine.rutgers.edu/catalog/erddap/index.php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20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1FED-75D3-1C4D-A922-E6E2C953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3613"/>
            <a:ext cx="11125200" cy="919597"/>
          </a:xfrm>
        </p:spPr>
        <p:txBody>
          <a:bodyPr/>
          <a:lstStyle/>
          <a:p>
            <a:r>
              <a:rPr lang="en-US" dirty="0"/>
              <a:t>Data Availability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8782E-5C4D-6AB7-2425-F790B8E2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3314"/>
            <a:ext cx="10848823" cy="5129561"/>
          </a:xfrm>
          <a:prstGeom prst="rect">
            <a:avLst/>
          </a:prstGeom>
        </p:spPr>
      </p:pic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0DB43D1-5FAA-B726-C554-EA89B94B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27" y="911067"/>
            <a:ext cx="4369170" cy="32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314DBFC-1BA1-1AEB-EBE8-823F450E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Stats</a:t>
            </a:r>
          </a:p>
        </p:txBody>
      </p:sp>
      <p:pic>
        <p:nvPicPr>
          <p:cNvPr id="10" name="Picture 9" descr="A graph of datasets&#10;&#10;Description automatically generated">
            <a:extLst>
              <a:ext uri="{FF2B5EF4-FFF2-40B4-BE49-F238E27FC236}">
                <a16:creationId xmlns:a16="http://schemas.microsoft.com/office/drawing/2014/main" id="{8B83B5D7-F9F8-2200-6671-AA6F9FE1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0" y="1354393"/>
            <a:ext cx="8564137" cy="51384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F95996-EBC2-3F31-EA9C-25E235D9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52" y="1735118"/>
            <a:ext cx="1031190" cy="11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C3912-9B83-1B60-2AA6-F97901CAE890}"/>
              </a:ext>
            </a:extLst>
          </p:cNvPr>
          <p:cNvSpPr txBox="1"/>
          <p:nvPr/>
        </p:nvSpPr>
        <p:spPr>
          <a:xfrm>
            <a:off x="9374448" y="3012819"/>
            <a:ext cx="2702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downloads are for </a:t>
            </a:r>
            <a:r>
              <a:rPr lang="en-US" i="1" dirty="0" err="1"/>
              <a:t>palmerpenguins</a:t>
            </a:r>
            <a:endParaRPr lang="en-US" i="1" dirty="0"/>
          </a:p>
          <a:p>
            <a:endParaRPr lang="en-US" i="1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https://allisonhorst.github.io/palmerpenguins/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there is also a recent increase in downloads of other datasets.</a:t>
            </a:r>
          </a:p>
        </p:txBody>
      </p:sp>
    </p:spTree>
    <p:extLst>
      <p:ext uri="{BB962C8B-B14F-4D97-AF65-F5344CB8AC3E}">
        <p14:creationId xmlns:p14="http://schemas.microsoft.com/office/powerpoint/2010/main" val="33224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different types of penguins&#10;&#10;Description automatically generated with medium confidence">
            <a:extLst>
              <a:ext uri="{FF2B5EF4-FFF2-40B4-BE49-F238E27FC236}">
                <a16:creationId xmlns:a16="http://schemas.microsoft.com/office/drawing/2014/main" id="{B971A575-478E-5449-B883-DC4E5DE9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08" y="3401525"/>
            <a:ext cx="5760792" cy="3456475"/>
          </a:xfrm>
          <a:prstGeom prst="rect">
            <a:avLst/>
          </a:prstGeom>
        </p:spPr>
      </p:pic>
      <p:pic>
        <p:nvPicPr>
          <p:cNvPr id="4" name="Picture 3" descr="A screen shot of a data sheet&#10;&#10;Description automatically generated">
            <a:extLst>
              <a:ext uri="{FF2B5EF4-FFF2-40B4-BE49-F238E27FC236}">
                <a16:creationId xmlns:a16="http://schemas.microsoft.com/office/drawing/2014/main" id="{AEDAA5B3-23F2-D4CC-4274-A41200A9F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353758"/>
            <a:ext cx="7346774" cy="440806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38F9340-948E-EA45-DB90-27C9AC19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Popular Datasets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4B637-1368-5A1D-A4C3-49E82F335E49}"/>
              </a:ext>
            </a:extLst>
          </p:cNvPr>
          <p:cNvSpPr txBox="1"/>
          <p:nvPr/>
        </p:nvSpPr>
        <p:spPr>
          <a:xfrm>
            <a:off x="4249825" y="230056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8235C-CC6F-86B8-4EB6-434D92BC765F}"/>
              </a:ext>
            </a:extLst>
          </p:cNvPr>
          <p:cNvSpPr txBox="1"/>
          <p:nvPr/>
        </p:nvSpPr>
        <p:spPr>
          <a:xfrm>
            <a:off x="4249825" y="248522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4CEDE-B009-82EB-1B92-8DB6B35F8B8F}"/>
              </a:ext>
            </a:extLst>
          </p:cNvPr>
          <p:cNvSpPr txBox="1"/>
          <p:nvPr/>
        </p:nvSpPr>
        <p:spPr>
          <a:xfrm>
            <a:off x="4249825" y="266398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1CA94-9B8B-8838-0F77-A1EE4A3A5973}"/>
              </a:ext>
            </a:extLst>
          </p:cNvPr>
          <p:cNvSpPr txBox="1"/>
          <p:nvPr/>
        </p:nvSpPr>
        <p:spPr>
          <a:xfrm>
            <a:off x="4249825" y="411148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A19F2-2F8B-FD3C-9139-29275BBA5D3F}"/>
              </a:ext>
            </a:extLst>
          </p:cNvPr>
          <p:cNvSpPr txBox="1"/>
          <p:nvPr/>
        </p:nvSpPr>
        <p:spPr>
          <a:xfrm>
            <a:off x="4249825" y="374806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F74A2-396E-14D6-9B4D-B320C9341BD7}"/>
              </a:ext>
            </a:extLst>
          </p:cNvPr>
          <p:cNvSpPr txBox="1"/>
          <p:nvPr/>
        </p:nvSpPr>
        <p:spPr>
          <a:xfrm>
            <a:off x="4249825" y="429615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0482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A910-E56C-88DB-5ED9-C3A8B66E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7D4F-D6EE-6689-CB73-11AD55AE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7429" cy="4351338"/>
          </a:xfrm>
        </p:spPr>
        <p:txBody>
          <a:bodyPr>
            <a:normAutofit/>
          </a:bodyPr>
          <a:lstStyle/>
          <a:p>
            <a:r>
              <a:rPr lang="en-US" dirty="0"/>
              <a:t>New website guides to facilitate data package creation</a:t>
            </a:r>
          </a:p>
          <a:p>
            <a:pPr lvl="1"/>
            <a:r>
              <a:rPr lang="en-US" dirty="0"/>
              <a:t>Metadata guide</a:t>
            </a:r>
          </a:p>
          <a:p>
            <a:pPr lvl="1"/>
            <a:r>
              <a:rPr lang="en-US" dirty="0" err="1"/>
              <a:t>ezEML</a:t>
            </a:r>
            <a:r>
              <a:rPr lang="en-US" dirty="0"/>
              <a:t> guide </a:t>
            </a:r>
          </a:p>
          <a:p>
            <a:pPr lvl="1"/>
            <a:r>
              <a:rPr lang="en-US" dirty="0"/>
              <a:t>Grid converter</a:t>
            </a:r>
          </a:p>
          <a:p>
            <a:r>
              <a:rPr lang="en-US" dirty="0"/>
              <a:t>1-on-1 calls</a:t>
            </a:r>
          </a:p>
          <a:p>
            <a:pPr lvl="1"/>
            <a:r>
              <a:rPr lang="en-US" dirty="0"/>
              <a:t>Data structure/format recommendations</a:t>
            </a:r>
          </a:p>
          <a:p>
            <a:pPr lvl="1"/>
            <a:r>
              <a:rPr lang="en-US" dirty="0"/>
              <a:t>Data archiving training</a:t>
            </a:r>
          </a:p>
          <a:p>
            <a:r>
              <a:rPr lang="en-US" dirty="0"/>
              <a:t>Future outreach plans include trainings and office hours for students and postdocs</a:t>
            </a:r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61211CAD-3BD2-168C-011E-6F192BA7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74" y="1825625"/>
            <a:ext cx="4362568" cy="328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561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3A71-16CB-253C-9E60-C29D2585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9727-543D-90A0-F952-420FDF56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Finish work on dataset backlog </a:t>
            </a:r>
          </a:p>
          <a:p>
            <a:pPr lvl="1"/>
            <a:r>
              <a:rPr lang="en-US" dirty="0"/>
              <a:t>Expand use of GitHub based workflows and/or GitHub stored scripts</a:t>
            </a:r>
          </a:p>
          <a:p>
            <a:pPr lvl="1"/>
            <a:r>
              <a:rPr lang="en-US" dirty="0"/>
              <a:t>To speed processing, consider publishing separate data </a:t>
            </a:r>
            <a:r>
              <a:rPr lang="en-US" dirty="0" err="1"/>
              <a:t>fles</a:t>
            </a:r>
            <a:r>
              <a:rPr lang="en-US" dirty="0"/>
              <a:t> each year for some instruments, instead of waiting to aggregate them, which takes a lot of time</a:t>
            </a:r>
          </a:p>
          <a:p>
            <a:r>
              <a:rPr lang="en-US" dirty="0"/>
              <a:t>Consider moving some datasets to Darwin Core</a:t>
            </a:r>
          </a:p>
          <a:p>
            <a:pPr lvl="1"/>
            <a:r>
              <a:rPr lang="en-US" dirty="0"/>
              <a:t>e.g. marine mammals, seabirds, &amp; zooplankton</a:t>
            </a:r>
          </a:p>
          <a:p>
            <a:r>
              <a:rPr lang="en-US" dirty="0"/>
              <a:t>Improve EML with Citations and QUDT</a:t>
            </a:r>
          </a:p>
          <a:p>
            <a:r>
              <a:rPr lang="en-US" dirty="0"/>
              <a:t>Rebuild </a:t>
            </a:r>
            <a:r>
              <a:rPr lang="en-US" dirty="0" err="1"/>
              <a:t>Erddap</a:t>
            </a:r>
            <a:r>
              <a:rPr lang="en-US" dirty="0"/>
              <a:t> using EDI versions as “gold standard” (or vice versa)</a:t>
            </a:r>
          </a:p>
          <a:p>
            <a:pPr lvl="1"/>
            <a:r>
              <a:rPr lang="en-US" dirty="0"/>
              <a:t>Add standardized names to make them CF Compliant</a:t>
            </a:r>
          </a:p>
          <a:p>
            <a:r>
              <a:rPr lang="en-US" dirty="0"/>
              <a:t>Develop example notebooks to showcase “hallmark” datasets and maps</a:t>
            </a:r>
          </a:p>
          <a:p>
            <a:r>
              <a:rPr lang="en-US" dirty="0"/>
              <a:t>Prioritize Potential New Datasets</a:t>
            </a:r>
          </a:p>
          <a:p>
            <a:pPr lvl="1"/>
            <a:r>
              <a:rPr lang="en-US" dirty="0"/>
              <a:t>Figure out how to handle large format and special datasets (e.g. drone video, tracking tags, and bioacoustics)</a:t>
            </a:r>
          </a:p>
          <a:p>
            <a:pPr lvl="1"/>
            <a:r>
              <a:rPr lang="en-US" dirty="0"/>
              <a:t>Move </a:t>
            </a:r>
            <a:r>
              <a:rPr lang="en-US" dirty="0" err="1"/>
              <a:t>PhyOce</a:t>
            </a:r>
            <a:r>
              <a:rPr lang="en-US" dirty="0"/>
              <a:t> datasets to </a:t>
            </a:r>
            <a:r>
              <a:rPr lang="en-US" dirty="0" err="1"/>
              <a:t>NetCDF</a:t>
            </a:r>
            <a:r>
              <a:rPr lang="en-US" dirty="0"/>
              <a:t> format, using NCEI templates as standard</a:t>
            </a:r>
          </a:p>
          <a:p>
            <a:pPr lvl="1"/>
            <a:r>
              <a:rPr lang="en-US" dirty="0"/>
              <a:t>Reassess which active datasets can be updated regularly</a:t>
            </a:r>
          </a:p>
        </p:txBody>
      </p:sp>
    </p:spTree>
    <p:extLst>
      <p:ext uri="{BB962C8B-B14F-4D97-AF65-F5344CB8AC3E}">
        <p14:creationId xmlns:p14="http://schemas.microsoft.com/office/powerpoint/2010/main" val="1301901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raph of air temperature, air pressure, wind speed and wind direction from the last 30 days at Hugo Island, Antarctica.">
            <a:extLst>
              <a:ext uri="{FF2B5EF4-FFF2-40B4-BE49-F238E27FC236}">
                <a16:creationId xmlns:a16="http://schemas.microsoft.com/office/drawing/2014/main" id="{DE4AE734-6FBC-ADBA-5D9C-F1983379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49" y="3429000"/>
            <a:ext cx="3384395" cy="33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15D0B-DBCB-279F-314B-C66C9068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New Datasets In the 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1765-2D1B-47DA-2110-BF7C88ED2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986" y="1992923"/>
            <a:ext cx="5302698" cy="4820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New Datasets</a:t>
            </a:r>
          </a:p>
          <a:p>
            <a:r>
              <a:rPr lang="en-US" dirty="0"/>
              <a:t>Hugo Island Weather (new site this year)</a:t>
            </a:r>
          </a:p>
          <a:p>
            <a:r>
              <a:rPr lang="en-US" dirty="0"/>
              <a:t>IFCB (cruise and station)</a:t>
            </a:r>
          </a:p>
          <a:p>
            <a:pPr lvl="1"/>
            <a:r>
              <a:rPr lang="en-US" dirty="0"/>
              <a:t>Particle counts/sizes</a:t>
            </a:r>
          </a:p>
          <a:p>
            <a:pPr lvl="1"/>
            <a:r>
              <a:rPr lang="en-US" dirty="0"/>
              <a:t>Classification (eventually?)</a:t>
            </a:r>
          </a:p>
          <a:p>
            <a:r>
              <a:rPr lang="en-US" dirty="0"/>
              <a:t>New Moorings</a:t>
            </a:r>
          </a:p>
          <a:p>
            <a:pPr marL="0" indent="0">
              <a:buNone/>
            </a:pPr>
            <a:r>
              <a:rPr lang="en-US" b="1" u="sng" dirty="0"/>
              <a:t>Compiled Datasets</a:t>
            </a:r>
          </a:p>
          <a:p>
            <a:r>
              <a:rPr lang="en-US" dirty="0"/>
              <a:t>Compiled Bottle Casts (cruise/station)</a:t>
            </a:r>
          </a:p>
          <a:p>
            <a:r>
              <a:rPr lang="en-US" dirty="0"/>
              <a:t>Compiled Raw CTD Casts (cruise/station)</a:t>
            </a:r>
          </a:p>
          <a:p>
            <a:r>
              <a:rPr lang="en-US" dirty="0"/>
              <a:t>Station Snow Stakes</a:t>
            </a:r>
          </a:p>
          <a:p>
            <a:r>
              <a:rPr lang="en-US" dirty="0"/>
              <a:t>Station Water Wall? (quality issues)</a:t>
            </a:r>
          </a:p>
          <a:p>
            <a:r>
              <a:rPr lang="en-US" dirty="0"/>
              <a:t>Station LTER Event Log? (usefulness?)</a:t>
            </a:r>
          </a:p>
          <a:p>
            <a:r>
              <a:rPr lang="en-US" dirty="0"/>
              <a:t>Glider deployment index? (archived at NCEI)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BA8AE-06B8-A93C-8F34-216813BB6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1992923"/>
            <a:ext cx="5302698" cy="4820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Derived Products</a:t>
            </a:r>
          </a:p>
          <a:p>
            <a:r>
              <a:rPr lang="en-US" dirty="0"/>
              <a:t>Processed CTD (new format)</a:t>
            </a:r>
          </a:p>
          <a:p>
            <a:r>
              <a:rPr lang="en-US" dirty="0"/>
              <a:t>Depth integrated HPLC &amp; </a:t>
            </a:r>
            <a:r>
              <a:rPr lang="en-US" dirty="0" err="1"/>
              <a:t>Chl</a:t>
            </a:r>
            <a:endParaRPr lang="en-US" dirty="0"/>
          </a:p>
          <a:p>
            <a:r>
              <a:rPr lang="en-US" dirty="0"/>
              <a:t>Hourly Weather from raw 1-min data</a:t>
            </a:r>
          </a:p>
          <a:p>
            <a:r>
              <a:rPr lang="en-US" dirty="0"/>
              <a:t>Mixed Layer Depths</a:t>
            </a:r>
          </a:p>
          <a:p>
            <a:r>
              <a:rPr lang="en-US" dirty="0"/>
              <a:t>“Big Fig” timeseries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weather station on a rocky shore&#10;&#10;Description automatically generated">
            <a:extLst>
              <a:ext uri="{FF2B5EF4-FFF2-40B4-BE49-F238E27FC236}">
                <a16:creationId xmlns:a16="http://schemas.microsoft.com/office/drawing/2014/main" id="{D2E59E3A-AC5C-7FCB-10E3-6489D5EF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04" y="4655634"/>
            <a:ext cx="2467652" cy="215776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AF59AB-F7AA-7E05-C921-A24221F8543A}"/>
              </a:ext>
            </a:extLst>
          </p:cNvPr>
          <p:cNvCxnSpPr>
            <a:cxnSpLocks/>
          </p:cNvCxnSpPr>
          <p:nvPr/>
        </p:nvCxnSpPr>
        <p:spPr>
          <a:xfrm>
            <a:off x="5056742" y="2688116"/>
            <a:ext cx="1667443" cy="183258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07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FA45-8C12-7D7C-2ACF-74028504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 Recent Challenges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A836E-48C3-C3EF-F202-C016B52B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476260"/>
            <a:ext cx="4717055" cy="53817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Recent Goals</a:t>
            </a:r>
          </a:p>
          <a:p>
            <a:r>
              <a:rPr lang="en-US" dirty="0"/>
              <a:t>Rebuild the Pipeline</a:t>
            </a:r>
          </a:p>
          <a:p>
            <a:pPr lvl="1"/>
            <a:r>
              <a:rPr lang="en-US" dirty="0"/>
              <a:t>Take advantage of new tools &amp; formats to improve datasets, metadata, provenance, and team training</a:t>
            </a:r>
          </a:p>
          <a:p>
            <a:pPr lvl="1"/>
            <a:r>
              <a:rPr lang="en-US" dirty="0"/>
              <a:t>Review and improve data processing workflows and archive formats</a:t>
            </a:r>
          </a:p>
          <a:p>
            <a:pPr lvl="1"/>
            <a:endParaRPr lang="en-US" dirty="0"/>
          </a:p>
          <a:p>
            <a:r>
              <a:rPr lang="en-US" dirty="0"/>
              <a:t>Emphasize Data and Metadata QC</a:t>
            </a:r>
          </a:p>
          <a:p>
            <a:pPr lvl="1"/>
            <a:r>
              <a:rPr lang="en-US" dirty="0"/>
              <a:t>Continually improve metadata</a:t>
            </a:r>
          </a:p>
          <a:p>
            <a:endParaRPr lang="en-US" dirty="0"/>
          </a:p>
          <a:p>
            <a:r>
              <a:rPr lang="en-US" dirty="0"/>
              <a:t>Engage the Team</a:t>
            </a:r>
          </a:p>
          <a:p>
            <a:pPr lvl="1"/>
            <a:r>
              <a:rPr lang="en-US" dirty="0"/>
              <a:t>New documentation</a:t>
            </a:r>
          </a:p>
          <a:p>
            <a:pPr lvl="1"/>
            <a:r>
              <a:rPr lang="en-US" dirty="0"/>
              <a:t>1-on-1 Trainings</a:t>
            </a:r>
          </a:p>
          <a:p>
            <a:pPr lvl="1"/>
            <a:r>
              <a:rPr lang="en-US" dirty="0"/>
              <a:t>Consider new datasets &amp; products</a:t>
            </a:r>
          </a:p>
          <a:p>
            <a:pPr lvl="1"/>
            <a:r>
              <a:rPr lang="en-US" dirty="0"/>
              <a:t>Promote dataset citations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1C9213-4ACD-C8CA-54D3-65A438B4C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0455" y="1476260"/>
            <a:ext cx="5181600" cy="53817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Recent Challenges</a:t>
            </a:r>
          </a:p>
          <a:p>
            <a:r>
              <a:rPr lang="en-US" dirty="0"/>
              <a:t>Transition IM to Rutgers</a:t>
            </a:r>
          </a:p>
          <a:p>
            <a:r>
              <a:rPr lang="en-US" dirty="0"/>
              <a:t>PI Changes</a:t>
            </a:r>
          </a:p>
          <a:p>
            <a:r>
              <a:rPr lang="en-US" dirty="0"/>
              <a:t>Pandemic Disruptions</a:t>
            </a:r>
          </a:p>
          <a:p>
            <a:pPr lvl="1"/>
            <a:r>
              <a:rPr lang="en-US" dirty="0"/>
              <a:t>Ship/station availability</a:t>
            </a:r>
          </a:p>
          <a:p>
            <a:pPr lvl="1"/>
            <a:r>
              <a:rPr lang="en-US" dirty="0"/>
              <a:t>Team workload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PAL IM Vision</a:t>
            </a:r>
          </a:p>
          <a:p>
            <a:pPr marL="0" indent="0">
              <a:buNone/>
            </a:pPr>
            <a:r>
              <a:rPr lang="en-US" i="1" dirty="0"/>
              <a:t>To improve the FAIR-ness and timeliness of PAL data by engaging the team more fully in the data management lifecycle.</a:t>
            </a:r>
          </a:p>
        </p:txBody>
      </p:sp>
      <p:pic>
        <p:nvPicPr>
          <p:cNvPr id="6" name="Picture 5" descr="A graph of different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4B812207-E480-B8BC-9FCF-FD18A5CB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209" y="1507476"/>
            <a:ext cx="3874264" cy="38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BF251B-F376-643E-D2F2-3609736C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EB6D2-F236-AD00-5D0C-4D062C538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3683" cy="49166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Rebuilt the data management workflow and individual datasets (a work in progress)</a:t>
            </a:r>
          </a:p>
          <a:p>
            <a:r>
              <a:rPr lang="en-US" dirty="0"/>
              <a:t>Engaging the PAL team directly in dataset compilation and metadata management</a:t>
            </a:r>
          </a:p>
          <a:p>
            <a:pPr lvl="1"/>
            <a:r>
              <a:rPr lang="en-US" dirty="0"/>
              <a:t>Substantial focus on QC</a:t>
            </a:r>
          </a:p>
          <a:p>
            <a:pPr lvl="1"/>
            <a:r>
              <a:rPr lang="en-US" dirty="0"/>
              <a:t>Emphasis on archiving in EDI for citation</a:t>
            </a:r>
          </a:p>
          <a:p>
            <a:r>
              <a:rPr lang="en-US" dirty="0"/>
              <a:t>Relying on LTER network tools and learning from other IMs</a:t>
            </a:r>
          </a:p>
          <a:p>
            <a:pPr lvl="1"/>
            <a:r>
              <a:rPr lang="en-US" dirty="0" err="1"/>
              <a:t>ezEML</a:t>
            </a:r>
            <a:r>
              <a:rPr lang="en-US" dirty="0"/>
              <a:t> – For collaborative editing and QC of metadata and data</a:t>
            </a:r>
          </a:p>
          <a:p>
            <a:pPr lvl="1"/>
            <a:r>
              <a:rPr lang="en-US" dirty="0"/>
              <a:t>Journal / Datasets web scripts from BLE</a:t>
            </a:r>
          </a:p>
          <a:p>
            <a:pPr lvl="1"/>
            <a:r>
              <a:rPr lang="en-US" dirty="0"/>
              <a:t>IFCB processing example from NES</a:t>
            </a:r>
          </a:p>
          <a:p>
            <a:pPr lvl="1"/>
            <a:r>
              <a:rPr lang="en-US" dirty="0"/>
              <a:t>Lots of IM discussions on citations, units, dataset formats, best practices, etc.</a:t>
            </a:r>
          </a:p>
          <a:p>
            <a:r>
              <a:rPr lang="en-US" dirty="0"/>
              <a:t>A lot of work remains, especially for new datasets</a:t>
            </a:r>
          </a:p>
        </p:txBody>
      </p:sp>
      <p:pic>
        <p:nvPicPr>
          <p:cNvPr id="7" name="Picture 6" descr="A graph of different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0C5E5FE1-3DF9-0AEE-7593-8FA4440CF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454" y="1712333"/>
            <a:ext cx="5006896" cy="50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2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on a boat&#10;&#10;Description automatically generated with low confidence">
            <a:extLst>
              <a:ext uri="{FF2B5EF4-FFF2-40B4-BE49-F238E27FC236}">
                <a16:creationId xmlns:a16="http://schemas.microsoft.com/office/drawing/2014/main" id="{AA9324F5-A621-C97B-B995-9E39EAF9A1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5411" y="1712333"/>
            <a:ext cx="9141178" cy="51419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D8E78B-B693-1D45-4823-AA572DF3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938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FDA0-0512-6650-1985-23332AE1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 Team</a:t>
            </a:r>
          </a:p>
        </p:txBody>
      </p:sp>
      <p:pic>
        <p:nvPicPr>
          <p:cNvPr id="4" name="Picture 3" descr="A person wearing a red shirt&#10;&#10;Description automatically generated with medium confidence">
            <a:extLst>
              <a:ext uri="{FF2B5EF4-FFF2-40B4-BE49-F238E27FC236}">
                <a16:creationId xmlns:a16="http://schemas.microsoft.com/office/drawing/2014/main" id="{CFA9AC24-5727-D413-936F-886B70422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62"/>
          <a:stretch/>
        </p:blipFill>
        <p:spPr>
          <a:xfrm rot="5400000">
            <a:off x="683226" y="2138140"/>
            <a:ext cx="1905000" cy="148152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E52325-39E7-DE2A-E5AE-F23DBEA6B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32" y="1926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Ross Nichols wearing a life jacket on small inflatable in blue waters and sunny sky. ">
            <a:extLst>
              <a:ext uri="{FF2B5EF4-FFF2-40B4-BE49-F238E27FC236}">
                <a16:creationId xmlns:a16="http://schemas.microsoft.com/office/drawing/2014/main" id="{D20A194B-5F4E-A9DA-3A22-430D25B5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58" y="1926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4EB1A-F553-21CE-185F-FFFC5D5C323D}"/>
              </a:ext>
            </a:extLst>
          </p:cNvPr>
          <p:cNvSpPr txBox="1"/>
          <p:nvPr/>
        </p:nvSpPr>
        <p:spPr>
          <a:xfrm>
            <a:off x="894965" y="3865267"/>
            <a:ext cx="26946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Sage Lichtenwalner</a:t>
            </a:r>
          </a:p>
          <a:p>
            <a:r>
              <a:rPr lang="en-US" sz="1400" dirty="0"/>
              <a:t>Rutgers University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to the project (and ecology)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~30% 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Background in UX and DM</a:t>
            </a:r>
          </a:p>
          <a:p>
            <a:pPr algn="ctr"/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92414-8417-791F-EEA1-F94ADFA5E887}"/>
              </a:ext>
            </a:extLst>
          </p:cNvPr>
          <p:cNvSpPr txBox="1"/>
          <p:nvPr/>
        </p:nvSpPr>
        <p:spPr>
          <a:xfrm>
            <a:off x="3666360" y="3867139"/>
            <a:ext cx="1517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Nicole Waite</a:t>
            </a:r>
          </a:p>
          <a:p>
            <a:r>
              <a:rPr lang="en-US" sz="1400" dirty="0"/>
              <a:t>Rutgers University</a:t>
            </a:r>
          </a:p>
          <a:p>
            <a:r>
              <a:rPr lang="en-US" sz="1400" dirty="0"/>
              <a:t>Phytoplankton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0FB08-6ABF-0002-B0D0-876F3B909F7C}"/>
              </a:ext>
            </a:extLst>
          </p:cNvPr>
          <p:cNvSpPr txBox="1"/>
          <p:nvPr/>
        </p:nvSpPr>
        <p:spPr>
          <a:xfrm>
            <a:off x="5849495" y="3848672"/>
            <a:ext cx="1101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Joe Cope</a:t>
            </a:r>
          </a:p>
          <a:p>
            <a:r>
              <a:rPr lang="en-US" sz="1400" dirty="0"/>
              <a:t>VIMS</a:t>
            </a:r>
          </a:p>
          <a:p>
            <a:r>
              <a:rPr lang="en-US" sz="1400" dirty="0"/>
              <a:t>Zooplankton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E2474-4840-9D7B-CA4C-3EB4551D3666}"/>
              </a:ext>
            </a:extLst>
          </p:cNvPr>
          <p:cNvSpPr txBox="1"/>
          <p:nvPr/>
        </p:nvSpPr>
        <p:spPr>
          <a:xfrm>
            <a:off x="7974157" y="3858454"/>
            <a:ext cx="1206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Ross Nichols</a:t>
            </a:r>
          </a:p>
          <a:p>
            <a:r>
              <a:rPr lang="en-US" sz="1400" dirty="0"/>
              <a:t>UC Santa Cruz</a:t>
            </a:r>
          </a:p>
          <a:p>
            <a:r>
              <a:rPr lang="en-US" sz="1400" dirty="0"/>
              <a:t>Cetaceans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8B625-26DB-F2CE-016A-B2A6DEEF7397}"/>
              </a:ext>
            </a:extLst>
          </p:cNvPr>
          <p:cNvSpPr txBox="1"/>
          <p:nvPr/>
        </p:nvSpPr>
        <p:spPr>
          <a:xfrm>
            <a:off x="6950694" y="5330037"/>
            <a:ext cx="45638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+ All other PAL Scientists and Students</a:t>
            </a:r>
          </a:p>
          <a:p>
            <a:pPr algn="r"/>
            <a:r>
              <a:rPr lang="en-US" sz="1600" i="1" dirty="0"/>
              <a:t>Working to promote the value that everyone is responsible for effective data management.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14D17-9B01-611B-7FA5-ECB446603CA4}"/>
              </a:ext>
            </a:extLst>
          </p:cNvPr>
          <p:cNvSpPr txBox="1"/>
          <p:nvPr/>
        </p:nvSpPr>
        <p:spPr>
          <a:xfrm>
            <a:off x="838200" y="155959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Lead 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CD9DA-0F11-9019-537F-9334795C8ED2}"/>
              </a:ext>
            </a:extLst>
          </p:cNvPr>
          <p:cNvSpPr txBox="1"/>
          <p:nvPr/>
        </p:nvSpPr>
        <p:spPr>
          <a:xfrm>
            <a:off x="3589655" y="1559598"/>
            <a:ext cx="470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Research Technicians </a:t>
            </a:r>
            <a:r>
              <a:rPr lang="en-US" dirty="0"/>
              <a:t>(with DM responsibilities)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BAC95-BA8C-E0D8-2BE7-8D5BB15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95" y="1926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B56C59-A79C-1471-D742-77CF438A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224" y="4765577"/>
            <a:ext cx="3040655" cy="20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7F1C-B49D-98FD-40CE-480D845E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&amp;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1DD6B-3497-FDB0-74B1-349A471F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16369"/>
            <a:ext cx="6716801" cy="46488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/>
              <a:t>Key Features and Accomplishments</a:t>
            </a:r>
          </a:p>
          <a:p>
            <a:r>
              <a:rPr lang="en-US" dirty="0"/>
              <a:t>Rebuilt in WordPress w/ updated theme</a:t>
            </a:r>
          </a:p>
          <a:p>
            <a:pPr lvl="1"/>
            <a:r>
              <a:rPr lang="en-US" dirty="0"/>
              <a:t>Engaged team in content updates (ongoing)</a:t>
            </a:r>
          </a:p>
          <a:p>
            <a:r>
              <a:rPr lang="en-US" dirty="0"/>
              <a:t>New Dataset catalog</a:t>
            </a:r>
          </a:p>
          <a:p>
            <a:pPr lvl="1"/>
            <a:r>
              <a:rPr lang="en-US" dirty="0"/>
              <a:t>Pulls directly from EDI</a:t>
            </a:r>
          </a:p>
          <a:p>
            <a:pPr lvl="1"/>
            <a:r>
              <a:rPr lang="en-US" dirty="0"/>
              <a:t>Cruise List links to Rolling Deck to Repository (R2R)</a:t>
            </a:r>
          </a:p>
          <a:p>
            <a:pPr lvl="1"/>
            <a:r>
              <a:rPr lang="en-US" dirty="0"/>
              <a:t>Building list of related/partner datasets </a:t>
            </a:r>
          </a:p>
          <a:p>
            <a:r>
              <a:rPr lang="en-US" dirty="0"/>
              <a:t>New Publications catalog</a:t>
            </a:r>
          </a:p>
          <a:p>
            <a:pPr lvl="1"/>
            <a:r>
              <a:rPr lang="en-US" dirty="0"/>
              <a:t>Pulls directly from Zotero</a:t>
            </a:r>
          </a:p>
          <a:p>
            <a:r>
              <a:rPr lang="en-US" dirty="0"/>
              <a:t>Rebuilt People directories</a:t>
            </a:r>
          </a:p>
          <a:p>
            <a:r>
              <a:rPr lang="en-US" dirty="0"/>
              <a:t>Occasional news / blog updates</a:t>
            </a:r>
          </a:p>
          <a:p>
            <a:r>
              <a:rPr lang="en-US" dirty="0"/>
              <a:t>New IM Guides 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8B26E8D-36E9-2552-7DB7-67BD6272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07" y="721575"/>
            <a:ext cx="4204587" cy="61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9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DF36-CB6B-80EB-2534-4CCB7549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369D-9EAB-4F33-56F3-C5F92D2DD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469610" cy="4818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Key Features and Accomplishments </a:t>
            </a:r>
          </a:p>
          <a:p>
            <a:r>
              <a:rPr lang="en-US" dirty="0"/>
              <a:t>Developed a new database to maintain team history</a:t>
            </a:r>
          </a:p>
          <a:p>
            <a:pPr lvl="1"/>
            <a:r>
              <a:rPr lang="en-US" dirty="0"/>
              <a:t>Recompiled our team list from several outdated databases</a:t>
            </a:r>
          </a:p>
          <a:p>
            <a:pPr lvl="1"/>
            <a:r>
              <a:rPr lang="en-US" dirty="0"/>
              <a:t>Synchronized with LNO</a:t>
            </a:r>
          </a:p>
          <a:p>
            <a:r>
              <a:rPr lang="en-US" dirty="0"/>
              <a:t>Rebuilt team and alumni pages on website</a:t>
            </a:r>
          </a:p>
          <a:p>
            <a:r>
              <a:rPr lang="en-US" dirty="0"/>
              <a:t>Setup a team Slack channel</a:t>
            </a:r>
          </a:p>
          <a:p>
            <a:r>
              <a:rPr lang="en-US" dirty="0"/>
              <a:t>Setup 4 new Mailman mailing lists </a:t>
            </a:r>
          </a:p>
          <a:p>
            <a:pPr lvl="1"/>
            <a:r>
              <a:rPr lang="en-US" dirty="0"/>
              <a:t>PIs, Students, Team, Friends</a:t>
            </a:r>
          </a:p>
          <a:p>
            <a:pPr lvl="1"/>
            <a:r>
              <a:rPr lang="en-US" dirty="0"/>
              <a:t>Custom database export makes updates easy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E2A494D-48CC-4843-2213-FEB6D675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85" y="753498"/>
            <a:ext cx="5224330" cy="4784806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2740C19-7970-6430-2B6B-EFE0DD554F77}"/>
              </a:ext>
            </a:extLst>
          </p:cNvPr>
          <p:cNvGraphicFramePr/>
          <p:nvPr/>
        </p:nvGraphicFramePr>
        <p:xfrm>
          <a:off x="6018908" y="4195042"/>
          <a:ext cx="3576265" cy="244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91582E96-CE52-0AB9-BD88-F1A0DD72F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4692" y="1938279"/>
            <a:ext cx="2657335" cy="47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80F1-232E-32C7-5AE8-97472313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Publications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1F062-5D81-B1C3-A75B-F59475E8B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/>
              <a:t>Key Features and Accomplishments </a:t>
            </a:r>
            <a:endParaRPr lang="en-US" dirty="0"/>
          </a:p>
          <a:p>
            <a:r>
              <a:rPr lang="en-US" dirty="0"/>
              <a:t>Migrated all pubs to Zotero</a:t>
            </a:r>
          </a:p>
          <a:p>
            <a:pPr lvl="1"/>
            <a:r>
              <a:rPr lang="en-US" dirty="0"/>
              <a:t>Currently 742 total</a:t>
            </a:r>
          </a:p>
          <a:p>
            <a:r>
              <a:rPr lang="en-US" dirty="0"/>
              <a:t>New website catalog</a:t>
            </a:r>
          </a:p>
          <a:p>
            <a:pPr lvl="1"/>
            <a:r>
              <a:rPr lang="en-US" dirty="0"/>
              <a:t>Pulls directly from Zotero </a:t>
            </a:r>
          </a:p>
          <a:p>
            <a:pPr lvl="1"/>
            <a:r>
              <a:rPr lang="en-US" dirty="0"/>
              <a:t>Adapted from BLE Zotero-JavaScript-Search-Client tool</a:t>
            </a:r>
          </a:p>
          <a:p>
            <a:pPr lvl="1"/>
            <a:r>
              <a:rPr lang="en-US" dirty="0"/>
              <a:t>Recent publications are tagged by research group for easy filtering</a:t>
            </a:r>
          </a:p>
          <a:p>
            <a:r>
              <a:rPr lang="en-US" dirty="0"/>
              <a:t>Backfilled online archive of cruise reports, station reports, and proposals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A549EE-8143-AD6F-EA5B-8E52D11DD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270" y="1690688"/>
            <a:ext cx="5234867" cy="37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CA48-4259-3B68-68AB-7B9FB1C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Data Archiving &amp; Analysis</a:t>
            </a:r>
            <a:endParaRPr lang="en-US" dirty="0"/>
          </a:p>
        </p:txBody>
      </p:sp>
      <p:pic>
        <p:nvPicPr>
          <p:cNvPr id="32" name="Picture 31" descr="A graph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4721724E-FDCD-F488-A328-A79A3D1A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5181600" cy="38861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8BD1-0445-F32C-C0FE-E6F02DD1B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581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Key Features and Accomplishments </a:t>
            </a:r>
            <a:endParaRPr lang="en-US" dirty="0"/>
          </a:p>
          <a:p>
            <a:r>
              <a:rPr lang="en-US" dirty="0"/>
              <a:t>IM Transition</a:t>
            </a:r>
          </a:p>
          <a:p>
            <a:r>
              <a:rPr lang="en-US" dirty="0"/>
              <a:t>Data Lifecycle / New Pipeline</a:t>
            </a:r>
          </a:p>
          <a:p>
            <a:r>
              <a:rPr lang="en-US" dirty="0"/>
              <a:t>New processing, data formats, &amp; QC workflows</a:t>
            </a:r>
          </a:p>
          <a:p>
            <a:r>
              <a:rPr lang="en-US" dirty="0"/>
              <a:t>Extensive QC effort on Palmer Station datasets, and others</a:t>
            </a:r>
          </a:p>
          <a:p>
            <a:r>
              <a:rPr lang="en-US" dirty="0"/>
              <a:t>Team Training &amp; </a:t>
            </a:r>
            <a:r>
              <a:rPr lang="en-US" dirty="0" err="1"/>
              <a:t>ezEML</a:t>
            </a:r>
            <a:r>
              <a:rPr lang="en-US" dirty="0"/>
              <a:t> Usage</a:t>
            </a:r>
          </a:p>
          <a:p>
            <a:r>
              <a:rPr lang="en-US" dirty="0"/>
              <a:t>Status / Backlog Improvement</a:t>
            </a:r>
          </a:p>
        </p:txBody>
      </p:sp>
    </p:spTree>
    <p:extLst>
      <p:ext uri="{BB962C8B-B14F-4D97-AF65-F5344CB8AC3E}">
        <p14:creationId xmlns:p14="http://schemas.microsoft.com/office/powerpoint/2010/main" val="154217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16E258-009A-B7E8-0084-C49F94F3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876"/>
            <a:ext cx="10515600" cy="904834"/>
          </a:xfrm>
        </p:spPr>
        <p:txBody>
          <a:bodyPr/>
          <a:lstStyle/>
          <a:p>
            <a:pPr algn="ctr"/>
            <a:r>
              <a:rPr lang="en-US" dirty="0"/>
              <a:t>Data Management Transition</a:t>
            </a:r>
            <a:endParaRPr lang="en-US" u="sng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96CDA2-6376-71D4-93F9-B632EB319161}"/>
              </a:ext>
            </a:extLst>
          </p:cNvPr>
          <p:cNvSpPr/>
          <p:nvPr/>
        </p:nvSpPr>
        <p:spPr>
          <a:xfrm>
            <a:off x="2167125" y="1972998"/>
            <a:ext cx="1611086" cy="121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Cruise &amp; Station Instrument Data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1F7FC6-512B-34C5-88FD-70949CDC80B7}"/>
              </a:ext>
            </a:extLst>
          </p:cNvPr>
          <p:cNvSpPr/>
          <p:nvPr/>
        </p:nvSpPr>
        <p:spPr>
          <a:xfrm>
            <a:off x="4210752" y="1972997"/>
            <a:ext cx="1611086" cy="121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Zoo</a:t>
            </a:r>
          </a:p>
          <a:p>
            <a:pPr algn="ctr"/>
            <a:r>
              <a:rPr lang="en-US" dirty="0"/>
              <a:t>(data + metadata)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3C4C8E-B573-E444-60C6-B5ECEA562CB2}"/>
              </a:ext>
            </a:extLst>
          </p:cNvPr>
          <p:cNvSpPr/>
          <p:nvPr/>
        </p:nvSpPr>
        <p:spPr>
          <a:xfrm>
            <a:off x="8298006" y="1972996"/>
            <a:ext cx="1611086" cy="121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EDI</a:t>
            </a:r>
          </a:p>
        </p:txBody>
      </p:sp>
      <p:pic>
        <p:nvPicPr>
          <p:cNvPr id="14" name="Graphic 13" descr="Cloud with solid fill">
            <a:extLst>
              <a:ext uri="{FF2B5EF4-FFF2-40B4-BE49-F238E27FC236}">
                <a16:creationId xmlns:a16="http://schemas.microsoft.com/office/drawing/2014/main" id="{912133A2-8CC2-6357-1C9B-6F8E1FAC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9249" y="1253424"/>
            <a:ext cx="805156" cy="805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589BC1-F085-8A44-D355-B48DE556CBD3}"/>
              </a:ext>
            </a:extLst>
          </p:cNvPr>
          <p:cNvSpPr txBox="1"/>
          <p:nvPr/>
        </p:nvSpPr>
        <p:spPr>
          <a:xfrm>
            <a:off x="490685" y="2221256"/>
            <a:ext cx="112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 </a:t>
            </a:r>
          </a:p>
          <a:p>
            <a:r>
              <a:rPr lang="en-US" b="1" dirty="0"/>
              <a:t>Workflow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6AD932-53AF-B964-226B-B7A6AF9875C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778211" y="2582598"/>
            <a:ext cx="432541" cy="1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956843-E52E-4D1A-AE9D-3F29EF5DECC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821838" y="2582597"/>
            <a:ext cx="2476168" cy="1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5E56E9-5415-3383-1BC7-AD914E444D02}"/>
              </a:ext>
            </a:extLst>
          </p:cNvPr>
          <p:cNvGrpSpPr/>
          <p:nvPr/>
        </p:nvGrpSpPr>
        <p:grpSpPr>
          <a:xfrm>
            <a:off x="490685" y="4348253"/>
            <a:ext cx="9418407" cy="1227130"/>
            <a:chOff x="490685" y="3501262"/>
            <a:chExt cx="9418407" cy="12271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CE211C-BC9D-6630-854A-0BF8FBD258A6}"/>
                </a:ext>
              </a:extLst>
            </p:cNvPr>
            <p:cNvSpPr txBox="1"/>
            <p:nvPr/>
          </p:nvSpPr>
          <p:spPr>
            <a:xfrm>
              <a:off x="490685" y="3841861"/>
              <a:ext cx="1125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Current</a:t>
              </a:r>
            </a:p>
            <a:p>
              <a:r>
                <a:rPr lang="en-US" b="1" dirty="0"/>
                <a:t>Workflow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02E1CD3-A353-C828-4B2B-7AE171AC36BA}"/>
                </a:ext>
              </a:extLst>
            </p:cNvPr>
            <p:cNvSpPr/>
            <p:nvPr/>
          </p:nvSpPr>
          <p:spPr>
            <a:xfrm>
              <a:off x="2167125" y="3505136"/>
              <a:ext cx="1611086" cy="1219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Cruise &amp; Station Instrument Data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835D10E-F9C8-7763-A1D3-CD4E8CB11321}"/>
                </a:ext>
              </a:extLst>
            </p:cNvPr>
            <p:cNvSpPr/>
            <p:nvPr/>
          </p:nvSpPr>
          <p:spPr>
            <a:xfrm>
              <a:off x="4210752" y="3509191"/>
              <a:ext cx="1611086" cy="1219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Compiled Data files</a:t>
              </a:r>
            </a:p>
            <a:p>
              <a:pPr algn="ctr"/>
              <a:r>
                <a:rPr lang="en-US" dirty="0"/>
                <a:t>(data)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7E0ECA8-B774-5561-4CF7-D1B2ECA72FE8}"/>
                </a:ext>
              </a:extLst>
            </p:cNvPr>
            <p:cNvSpPr/>
            <p:nvPr/>
          </p:nvSpPr>
          <p:spPr>
            <a:xfrm>
              <a:off x="8298006" y="3509191"/>
              <a:ext cx="1611086" cy="1219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EDI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FA031EF-2903-C72A-D880-583281287AB5}"/>
                </a:ext>
              </a:extLst>
            </p:cNvPr>
            <p:cNvSpPr/>
            <p:nvPr/>
          </p:nvSpPr>
          <p:spPr>
            <a:xfrm>
              <a:off x="6254379" y="3501262"/>
              <a:ext cx="1611086" cy="1219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ezEML</a:t>
              </a:r>
              <a:endParaRPr lang="en-US" dirty="0"/>
            </a:p>
            <a:p>
              <a:pPr algn="ctr"/>
              <a:r>
                <a:rPr lang="en-US" dirty="0"/>
                <a:t>(metadata)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7A2FEDE-828E-7875-B5C1-BADF13623F3E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>
              <a:off x="3778211" y="4114737"/>
              <a:ext cx="432541" cy="4055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34C569E-08AA-B914-E700-6C52174A8CBA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 flipV="1">
              <a:off x="5821838" y="4110863"/>
              <a:ext cx="432541" cy="7929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C242D02-3E75-7EB0-4E61-05418009B63D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>
              <a:off x="7865465" y="4110863"/>
              <a:ext cx="432541" cy="7929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B1A12D-A11B-47CB-AE2D-5A0B5590206E}"/>
              </a:ext>
            </a:extLst>
          </p:cNvPr>
          <p:cNvGrpSpPr/>
          <p:nvPr/>
        </p:nvGrpSpPr>
        <p:grpSpPr>
          <a:xfrm>
            <a:off x="1311005" y="5719506"/>
            <a:ext cx="7410619" cy="794266"/>
            <a:chOff x="1311005" y="4872515"/>
            <a:chExt cx="7410619" cy="794266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2B77B8B7-048D-2DCC-3BDE-D35FDC8BF9CF}"/>
                </a:ext>
              </a:extLst>
            </p:cNvPr>
            <p:cNvSpPr/>
            <p:nvPr/>
          </p:nvSpPr>
          <p:spPr>
            <a:xfrm rot="5400000">
              <a:off x="4847480" y="2192160"/>
              <a:ext cx="337630" cy="5698340"/>
            </a:xfrm>
            <a:prstGeom prst="rightBrac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0D5DBC-C7FE-DCE1-39F4-2BCB865BD19F}"/>
                </a:ext>
              </a:extLst>
            </p:cNvPr>
            <p:cNvSpPr txBox="1"/>
            <p:nvPr/>
          </p:nvSpPr>
          <p:spPr>
            <a:xfrm>
              <a:off x="1311005" y="5297449"/>
              <a:ext cx="7410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Students &amp; Techs can now play a bigger role in creating and updating datasets!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13F3AA7-EFD5-8FA0-487E-0EA52DF3AE58}"/>
              </a:ext>
            </a:extLst>
          </p:cNvPr>
          <p:cNvSpPr txBox="1"/>
          <p:nvPr/>
        </p:nvSpPr>
        <p:spPr>
          <a:xfrm>
            <a:off x="10024875" y="1629188"/>
            <a:ext cx="21671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Zoo Pluses / Minuses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Zoo included data &amp; metadata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Limited data review support (-)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Older tech stack (-)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u="sng" dirty="0"/>
              <a:t>New Workflow Pluses / Minuses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Forces dataset review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Mostly manual update process (-)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Harder to share md across datasets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Still no hand-spun XML!* (+++)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100" dirty="0"/>
              <a:t>* Except for special cases like provenance and citations</a:t>
            </a:r>
          </a:p>
        </p:txBody>
      </p:sp>
      <p:pic>
        <p:nvPicPr>
          <p:cNvPr id="54" name="Graphic 53" descr="Wave with solid fill">
            <a:extLst>
              <a:ext uri="{FF2B5EF4-FFF2-40B4-BE49-F238E27FC236}">
                <a16:creationId xmlns:a16="http://schemas.microsoft.com/office/drawing/2014/main" id="{6319C262-D1EE-8C85-C849-2118811FC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1763" y="1198469"/>
            <a:ext cx="805156" cy="805156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9598041A-6CF2-955A-09F1-C3D88DCD5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6392" y="1330155"/>
            <a:ext cx="584224" cy="5193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A13ADF-101A-6082-1EF2-9A111F9405BC}"/>
              </a:ext>
            </a:extLst>
          </p:cNvPr>
          <p:cNvGrpSpPr/>
          <p:nvPr/>
        </p:nvGrpSpPr>
        <p:grpSpPr>
          <a:xfrm>
            <a:off x="4096300" y="3301638"/>
            <a:ext cx="5812792" cy="794266"/>
            <a:chOff x="2167125" y="4872515"/>
            <a:chExt cx="5698340" cy="794266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DA9A06AF-B169-0B88-D1C0-A56006028868}"/>
                </a:ext>
              </a:extLst>
            </p:cNvPr>
            <p:cNvSpPr/>
            <p:nvPr/>
          </p:nvSpPr>
          <p:spPr>
            <a:xfrm rot="5400000">
              <a:off x="4847480" y="2192160"/>
              <a:ext cx="337630" cy="5698340"/>
            </a:xfrm>
            <a:prstGeom prst="rightBrac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006260-94B1-E428-1498-0A44C6728317}"/>
                </a:ext>
              </a:extLst>
            </p:cNvPr>
            <p:cNvSpPr txBox="1"/>
            <p:nvPr/>
          </p:nvSpPr>
          <p:spPr>
            <a:xfrm>
              <a:off x="4019855" y="5297449"/>
              <a:ext cx="199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Mostly IM Required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9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4416</TotalTime>
  <Words>2342</Words>
  <Application>Microsoft Macintosh PowerPoint</Application>
  <PresentationFormat>Widescreen</PresentationFormat>
  <Paragraphs>447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Arial</vt:lpstr>
      <vt:lpstr>Gill Sans MT</vt:lpstr>
      <vt:lpstr>system-ui</vt:lpstr>
      <vt:lpstr>Parcel</vt:lpstr>
      <vt:lpstr>Palmer LTER  Data and Information Management</vt:lpstr>
      <vt:lpstr>Information Management (IM)  Key Responsibilities</vt:lpstr>
      <vt:lpstr>IM Recent Challenges and Goals</vt:lpstr>
      <vt:lpstr>The IM Team</vt:lpstr>
      <vt:lpstr>Website &amp; Communications</vt:lpstr>
      <vt:lpstr>Team Database</vt:lpstr>
      <vt:lpstr>Publications Database</vt:lpstr>
      <vt:lpstr>Data Archiving &amp; Analysis</vt:lpstr>
      <vt:lpstr>Data Management Transition</vt:lpstr>
      <vt:lpstr>Tracking Datasets &amp; Personnel (IM Database)</vt:lpstr>
      <vt:lpstr>Data Lifecycle </vt:lpstr>
      <vt:lpstr>1. Collect: Data &amp; Sample Collection</vt:lpstr>
      <vt:lpstr>Core Datasets</vt:lpstr>
      <vt:lpstr>PowerPoint Presentation</vt:lpstr>
      <vt:lpstr>Data Processing Case Studies</vt:lpstr>
      <vt:lpstr>GitHub repos for Intermediate Processing</vt:lpstr>
      <vt:lpstr>2. Assure: Metadata &amp; Data QC</vt:lpstr>
      <vt:lpstr>Cleaning Data</vt:lpstr>
      <vt:lpstr>3. Describe: Data and Metadata Formats</vt:lpstr>
      <vt:lpstr>EML Metadata Improvements</vt:lpstr>
      <vt:lpstr>4. Preserve: Where can my data be archived?</vt:lpstr>
      <vt:lpstr>5. Discover</vt:lpstr>
      <vt:lpstr>PAL Erddap Data Server (in development)</vt:lpstr>
      <vt:lpstr>Data Availability</vt:lpstr>
      <vt:lpstr>Dataset Stats</vt:lpstr>
      <vt:lpstr>Popular Datasets</vt:lpstr>
      <vt:lpstr>Team Training</vt:lpstr>
      <vt:lpstr>Future Challenges and Opportunities</vt:lpstr>
      <vt:lpstr>Potential New Datasets In the Works?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A Drivers of Disturbance Across Time/Spaces Scales: Ecological and Latitudinal Response</dc:title>
  <dc:creator>Megan Cimino</dc:creator>
  <cp:lastModifiedBy>Charles Lichtenwalner</cp:lastModifiedBy>
  <cp:revision>117</cp:revision>
  <dcterms:created xsi:type="dcterms:W3CDTF">2024-10-17T23:43:18Z</dcterms:created>
  <dcterms:modified xsi:type="dcterms:W3CDTF">2024-10-29T04:49:23Z</dcterms:modified>
</cp:coreProperties>
</file>