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notesSlides/notesSlide1.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2.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1pPr>
    <a:lvl2pPr marL="0" marR="0" indent="2667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2pPr>
    <a:lvl3pPr marL="0" marR="0" indent="5334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3pPr>
    <a:lvl4pPr marL="0" marR="0" indent="8001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4pPr>
    <a:lvl5pPr marL="0" marR="0" indent="10668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5pPr>
    <a:lvl6pPr marL="0" marR="0" indent="13335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6pPr>
    <a:lvl7pPr marL="0" marR="0" indent="16129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7pPr>
    <a:lvl8pPr marL="0" marR="0" indent="18796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8pPr>
    <a:lvl9pPr marL="0" marR="0" indent="214630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3" name="Shape 153"/>
          <p:cNvSpPr/>
          <p:nvPr>
            <p:ph type="sldImg"/>
          </p:nvPr>
        </p:nvSpPr>
        <p:spPr>
          <a:xfrm>
            <a:off x="1143000" y="685800"/>
            <a:ext cx="4572000" cy="3429000"/>
          </a:xfrm>
          <a:prstGeom prst="rect">
            <a:avLst/>
          </a:prstGeom>
        </p:spPr>
        <p:txBody>
          <a:bodyPr/>
          <a:lstStyle/>
          <a:p>
            <a:pPr/>
          </a:p>
        </p:txBody>
      </p:sp>
      <p:sp>
        <p:nvSpPr>
          <p:cNvPr id="154" name="Shape 1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1600">
        <a:latin typeface="Lucida Grande"/>
        <a:ea typeface="Lucida Grande"/>
        <a:cs typeface="Lucida Grande"/>
        <a:sym typeface="Lucida Grande"/>
      </a:defRPr>
    </a:lvl1pPr>
    <a:lvl2pPr indent="228600" defTabSz="584200" latinLnBrk="0">
      <a:defRPr sz="1600">
        <a:latin typeface="Lucida Grande"/>
        <a:ea typeface="Lucida Grande"/>
        <a:cs typeface="Lucida Grande"/>
        <a:sym typeface="Lucida Grande"/>
      </a:defRPr>
    </a:lvl2pPr>
    <a:lvl3pPr indent="457200" defTabSz="584200" latinLnBrk="0">
      <a:defRPr sz="1600">
        <a:latin typeface="Lucida Grande"/>
        <a:ea typeface="Lucida Grande"/>
        <a:cs typeface="Lucida Grande"/>
        <a:sym typeface="Lucida Grande"/>
      </a:defRPr>
    </a:lvl3pPr>
    <a:lvl4pPr indent="685800" defTabSz="584200" latinLnBrk="0">
      <a:defRPr sz="1600">
        <a:latin typeface="Lucida Grande"/>
        <a:ea typeface="Lucida Grande"/>
        <a:cs typeface="Lucida Grande"/>
        <a:sym typeface="Lucida Grande"/>
      </a:defRPr>
    </a:lvl4pPr>
    <a:lvl5pPr indent="914400" defTabSz="584200" latinLnBrk="0">
      <a:defRPr sz="1600">
        <a:latin typeface="Lucida Grande"/>
        <a:ea typeface="Lucida Grande"/>
        <a:cs typeface="Lucida Grande"/>
        <a:sym typeface="Lucida Grande"/>
      </a:defRPr>
    </a:lvl5pPr>
    <a:lvl6pPr indent="1143000" defTabSz="584200" latinLnBrk="0">
      <a:defRPr sz="1600">
        <a:latin typeface="Lucida Grande"/>
        <a:ea typeface="Lucida Grande"/>
        <a:cs typeface="Lucida Grande"/>
        <a:sym typeface="Lucida Grande"/>
      </a:defRPr>
    </a:lvl6pPr>
    <a:lvl7pPr indent="1371600" defTabSz="584200" latinLnBrk="0">
      <a:defRPr sz="1600">
        <a:latin typeface="Lucida Grande"/>
        <a:ea typeface="Lucida Grande"/>
        <a:cs typeface="Lucida Grande"/>
        <a:sym typeface="Lucida Grande"/>
      </a:defRPr>
    </a:lvl7pPr>
    <a:lvl8pPr indent="1600200" defTabSz="584200" latinLnBrk="0">
      <a:defRPr sz="1600">
        <a:latin typeface="Lucida Grande"/>
        <a:ea typeface="Lucida Grande"/>
        <a:cs typeface="Lucida Grande"/>
        <a:sym typeface="Lucida Grande"/>
      </a:defRPr>
    </a:lvl8pPr>
    <a:lvl9pPr indent="1828800" defTabSz="584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defTabSz="914400">
              <a:defRPr sz="1200">
                <a:latin typeface="Aptos"/>
                <a:ea typeface="Aptos"/>
                <a:cs typeface="Aptos"/>
                <a:sym typeface="Aptos"/>
              </a:defRPr>
            </a:pPr>
            <a:r>
              <a:t>VIMS has received private donor funding to support 1-2 students (undergrad or graduate) annually participating in PAL LTER fieldwork. Most of these undergraduate students have gone on to graduate school, including in my lab. To date 5 undergraduates that came with us on the PAL cruise or to Palmer Station as undergrads ended up going to graduate school with me at VIMS (one, Jack Conroy, is here at meeting!).</a:t>
            </a:r>
          </a:p>
          <a:p>
            <a:pPr defTabSz="914400">
              <a:defRPr sz="1200">
                <a:latin typeface="Aptos"/>
                <a:ea typeface="Aptos"/>
                <a:cs typeface="Aptos"/>
                <a:sym typeface="Aptos"/>
              </a:defRPr>
            </a:pPr>
            <a:r>
              <a:t>(year indicated is year on the cruise or at Palmer Station, not year graduated)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defTabSz="914400">
              <a:defRPr sz="1200">
                <a:latin typeface="Aptos"/>
                <a:ea typeface="Aptos"/>
                <a:cs typeface="Aptos"/>
                <a:sym typeface="Aptos"/>
              </a:defRPr>
            </a:pPr>
            <a:r>
              <a:t>These are VIMS summer REU site program participants. Maya mentored Sachi whose project was about zooplankton fecal pellet flux in the Wap</a:t>
            </a:r>
          </a:p>
          <a:p>
            <a:pPr defTabSz="914400">
              <a:defRPr sz="1200">
                <a:latin typeface="Aptos"/>
                <a:ea typeface="Aptos"/>
                <a:cs typeface="Aptos"/>
                <a:sym typeface="Aptos"/>
              </a:defRPr>
            </a:pPr>
            <a:r>
              <a:t>Tor Mowatt-Larsen mentored Aroosh, shown here dissecting guts of the Antarctic lanternfish for a microbiome study </a:t>
            </a:r>
          </a:p>
          <a:p>
            <a:pPr defTabSz="914400">
              <a:defRPr sz="1800">
                <a:latin typeface="Aptos"/>
                <a:ea typeface="Aptos"/>
                <a:cs typeface="Aptos"/>
                <a:sym typeface="Aptos"/>
              </a:defRPr>
            </a:pPr>
            <a:r>
              <a:t>VIMS site REU program is focused on underrepresented minorities, and it has been a good feed to our grad program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16078" y="2303859"/>
            <a:ext cx="14716126" cy="4625579"/>
          </a:xfrm>
          <a:prstGeom prst="rect">
            <a:avLst/>
          </a:prstGeom>
        </p:spPr>
        <p:txBody>
          <a:bodyPr lIns="53578" tIns="53578" rIns="53578" bIns="53578" anchor="b"/>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12" name="Body Level One…"/>
          <p:cNvSpPr txBox="1"/>
          <p:nvPr>
            <p:ph type="body" sz="quarter" idx="1"/>
          </p:nvPr>
        </p:nvSpPr>
        <p:spPr>
          <a:xfrm>
            <a:off x="4816078" y="7054453"/>
            <a:ext cx="14716126" cy="3938063"/>
          </a:xfrm>
          <a:prstGeom prst="rect">
            <a:avLst/>
          </a:prstGeom>
        </p:spPr>
        <p:txBody>
          <a:bodyPr lIns="53578" tIns="53578" rIns="53578" bIns="53578"/>
          <a:lstStyle>
            <a:lvl1pPr marL="0" indent="0" algn="ctr" defTabSz="821531">
              <a:lnSpc>
                <a:spcPct val="100000"/>
              </a:lnSpc>
              <a:spcBef>
                <a:spcPts val="0"/>
              </a:spcBef>
              <a:buSzTx/>
              <a:buFontTx/>
              <a:buNone/>
              <a:defRPr sz="3200">
                <a:solidFill>
                  <a:srgbClr val="509CB5"/>
                </a:solidFill>
                <a:latin typeface="+mn-lt"/>
                <a:ea typeface="+mn-ea"/>
                <a:cs typeface="+mn-cs"/>
                <a:sym typeface="Gill Sans"/>
              </a:defRPr>
            </a:lvl1pPr>
            <a:lvl2pPr marL="0" indent="228600" algn="ctr" defTabSz="821531">
              <a:lnSpc>
                <a:spcPct val="100000"/>
              </a:lnSpc>
              <a:spcBef>
                <a:spcPts val="0"/>
              </a:spcBef>
              <a:buSzTx/>
              <a:buFontTx/>
              <a:buNone/>
              <a:defRPr sz="3200">
                <a:solidFill>
                  <a:srgbClr val="509CB5"/>
                </a:solidFill>
                <a:latin typeface="+mn-lt"/>
                <a:ea typeface="+mn-ea"/>
                <a:cs typeface="+mn-cs"/>
                <a:sym typeface="Gill Sans"/>
              </a:defRPr>
            </a:lvl2pPr>
            <a:lvl3pPr marL="0" indent="457200" algn="ctr" defTabSz="821531">
              <a:lnSpc>
                <a:spcPct val="100000"/>
              </a:lnSpc>
              <a:spcBef>
                <a:spcPts val="0"/>
              </a:spcBef>
              <a:buSzTx/>
              <a:buFontTx/>
              <a:buNone/>
              <a:defRPr sz="3200">
                <a:solidFill>
                  <a:srgbClr val="509CB5"/>
                </a:solidFill>
                <a:latin typeface="+mn-lt"/>
                <a:ea typeface="+mn-ea"/>
                <a:cs typeface="+mn-cs"/>
                <a:sym typeface="Gill Sans"/>
              </a:defRPr>
            </a:lvl3pPr>
            <a:lvl4pPr marL="0" indent="685800" algn="ctr" defTabSz="821531">
              <a:lnSpc>
                <a:spcPct val="100000"/>
              </a:lnSpc>
              <a:spcBef>
                <a:spcPts val="0"/>
              </a:spcBef>
              <a:buSzTx/>
              <a:buFontTx/>
              <a:buNone/>
              <a:defRPr sz="3200">
                <a:solidFill>
                  <a:srgbClr val="509CB5"/>
                </a:solidFill>
                <a:latin typeface="+mn-lt"/>
                <a:ea typeface="+mn-ea"/>
                <a:cs typeface="+mn-cs"/>
                <a:sym typeface="Gill Sans"/>
              </a:defRPr>
            </a:lvl4pPr>
            <a:lvl5pPr marL="0" indent="914400" algn="ctr" defTabSz="821531">
              <a:lnSpc>
                <a:spcPct val="100000"/>
              </a:lnSpc>
              <a:spcBef>
                <a:spcPts val="0"/>
              </a:spcBef>
              <a:buSzTx/>
              <a:buFontTx/>
              <a:buNone/>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quarter" idx="21"/>
          </p:nvPr>
        </p:nvSpPr>
        <p:spPr>
          <a:xfrm>
            <a:off x="12799218" y="1839515"/>
            <a:ext cx="6454590" cy="9688224"/>
          </a:xfrm>
          <a:prstGeom prst="rect">
            <a:avLst/>
          </a:prstGeom>
        </p:spPr>
        <p:txBody>
          <a:bodyPr tIns="45719" bIns="45719">
            <a:noAutofit/>
          </a:bodyPr>
          <a:lstStyle/>
          <a:p>
            <a:pPr/>
          </a:p>
        </p:txBody>
      </p:sp>
      <p:sp>
        <p:nvSpPr>
          <p:cNvPr id="88" name="Title Text"/>
          <p:cNvSpPr txBox="1"/>
          <p:nvPr>
            <p:ph type="title"/>
          </p:nvPr>
        </p:nvSpPr>
        <p:spPr>
          <a:xfrm>
            <a:off x="3940968" y="1982390"/>
            <a:ext cx="8251032" cy="4625579"/>
          </a:xfrm>
          <a:prstGeom prst="rect">
            <a:avLst/>
          </a:prstGeom>
        </p:spPr>
        <p:txBody>
          <a:bodyPr lIns="53578" tIns="53578" rIns="53578" bIns="53578" anchor="b"/>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89" name="Body Level One…"/>
          <p:cNvSpPr txBox="1"/>
          <p:nvPr>
            <p:ph type="body" sz="quarter" idx="1"/>
          </p:nvPr>
        </p:nvSpPr>
        <p:spPr>
          <a:xfrm>
            <a:off x="3940968" y="6750843"/>
            <a:ext cx="8251032" cy="4625579"/>
          </a:xfrm>
          <a:prstGeom prst="rect">
            <a:avLst/>
          </a:prstGeom>
        </p:spPr>
        <p:txBody>
          <a:bodyPr lIns="53578" tIns="53578" rIns="53578" bIns="53578"/>
          <a:lstStyle>
            <a:lvl1pPr marL="0" indent="0" defTabSz="821531">
              <a:lnSpc>
                <a:spcPct val="100000"/>
              </a:lnSpc>
              <a:spcBef>
                <a:spcPts val="0"/>
              </a:spcBef>
              <a:buSzTx/>
              <a:buFontTx/>
              <a:buNone/>
              <a:defRPr sz="3200">
                <a:solidFill>
                  <a:srgbClr val="509CB5"/>
                </a:solidFill>
                <a:latin typeface="+mn-lt"/>
                <a:ea typeface="+mn-ea"/>
                <a:cs typeface="+mn-cs"/>
                <a:sym typeface="Gill Sans"/>
              </a:defRPr>
            </a:lvl1pPr>
            <a:lvl2pPr marL="0" indent="0" defTabSz="821531">
              <a:lnSpc>
                <a:spcPct val="100000"/>
              </a:lnSpc>
              <a:spcBef>
                <a:spcPts val="0"/>
              </a:spcBef>
              <a:buSzTx/>
              <a:buFontTx/>
              <a:buNone/>
              <a:defRPr sz="3200">
                <a:solidFill>
                  <a:srgbClr val="509CB5"/>
                </a:solidFill>
                <a:latin typeface="+mn-lt"/>
                <a:ea typeface="+mn-ea"/>
                <a:cs typeface="+mn-cs"/>
                <a:sym typeface="Gill Sans"/>
              </a:defRPr>
            </a:lvl2pPr>
            <a:lvl3pPr marL="0" indent="0" defTabSz="821531">
              <a:lnSpc>
                <a:spcPct val="100000"/>
              </a:lnSpc>
              <a:spcBef>
                <a:spcPts val="0"/>
              </a:spcBef>
              <a:buSzTx/>
              <a:buFontTx/>
              <a:buNone/>
              <a:defRPr sz="3200">
                <a:solidFill>
                  <a:srgbClr val="509CB5"/>
                </a:solidFill>
                <a:latin typeface="+mn-lt"/>
                <a:ea typeface="+mn-ea"/>
                <a:cs typeface="+mn-cs"/>
                <a:sym typeface="Gill Sans"/>
              </a:defRPr>
            </a:lvl3pPr>
            <a:lvl4pPr marL="0" indent="0" defTabSz="821531">
              <a:lnSpc>
                <a:spcPct val="100000"/>
              </a:lnSpc>
              <a:spcBef>
                <a:spcPts val="0"/>
              </a:spcBef>
              <a:buSzTx/>
              <a:buFontTx/>
              <a:buNone/>
              <a:defRPr sz="3200">
                <a:solidFill>
                  <a:srgbClr val="509CB5"/>
                </a:solidFill>
                <a:latin typeface="+mn-lt"/>
                <a:ea typeface="+mn-ea"/>
                <a:cs typeface="+mn-cs"/>
                <a:sym typeface="Gill Sans"/>
              </a:defRPr>
            </a:lvl4pPr>
            <a:lvl5pPr marL="0" indent="0" defTabSz="821531">
              <a:lnSpc>
                <a:spcPct val="100000"/>
              </a:lnSpc>
              <a:spcBef>
                <a:spcPts val="0"/>
              </a:spcBef>
              <a:buSzTx/>
              <a:buFontTx/>
              <a:buNone/>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quarter" idx="21"/>
          </p:nvPr>
        </p:nvSpPr>
        <p:spPr>
          <a:xfrm>
            <a:off x="12799218" y="1839515"/>
            <a:ext cx="6454590" cy="9688224"/>
          </a:xfrm>
          <a:prstGeom prst="rect">
            <a:avLst/>
          </a:prstGeom>
          <a:ln w="25400"/>
          <a:effectLst>
            <a:reflection blurRad="0" stA="50000" stPos="0" endA="0" endPos="40000" dist="0" dir="5400000" fadeDir="5400000" sx="100000" sy="-100000" kx="0" ky="0" algn="bl" rotWithShape="0"/>
          </a:effectLst>
        </p:spPr>
        <p:txBody>
          <a:bodyPr tIns="45719" bIns="45719">
            <a:noAutofit/>
          </a:bodyPr>
          <a:lstStyle/>
          <a:p>
            <a:pPr/>
          </a:p>
        </p:txBody>
      </p:sp>
      <p:sp>
        <p:nvSpPr>
          <p:cNvPr id="98" name="Title Text"/>
          <p:cNvSpPr txBox="1"/>
          <p:nvPr>
            <p:ph type="title"/>
          </p:nvPr>
        </p:nvSpPr>
        <p:spPr>
          <a:xfrm>
            <a:off x="3940968" y="1982390"/>
            <a:ext cx="8251032" cy="4625579"/>
          </a:xfrm>
          <a:prstGeom prst="rect">
            <a:avLst/>
          </a:prstGeom>
        </p:spPr>
        <p:txBody>
          <a:bodyPr lIns="53578" tIns="53578" rIns="53578" bIns="53578" anchor="b"/>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99" name="Body Level One…"/>
          <p:cNvSpPr txBox="1"/>
          <p:nvPr>
            <p:ph type="body" sz="quarter" idx="1"/>
          </p:nvPr>
        </p:nvSpPr>
        <p:spPr>
          <a:xfrm>
            <a:off x="3940968" y="6750843"/>
            <a:ext cx="8251032" cy="4625579"/>
          </a:xfrm>
          <a:prstGeom prst="rect">
            <a:avLst/>
          </a:prstGeom>
        </p:spPr>
        <p:txBody>
          <a:bodyPr lIns="53578" tIns="53578" rIns="53578" bIns="53578"/>
          <a:lstStyle>
            <a:lvl1pPr marL="0" indent="0" defTabSz="821531">
              <a:lnSpc>
                <a:spcPct val="100000"/>
              </a:lnSpc>
              <a:spcBef>
                <a:spcPts val="0"/>
              </a:spcBef>
              <a:buSzTx/>
              <a:buFontTx/>
              <a:buNone/>
              <a:defRPr sz="3200">
                <a:solidFill>
                  <a:srgbClr val="509CB5"/>
                </a:solidFill>
                <a:latin typeface="+mn-lt"/>
                <a:ea typeface="+mn-ea"/>
                <a:cs typeface="+mn-cs"/>
                <a:sym typeface="Gill Sans"/>
              </a:defRPr>
            </a:lvl1pPr>
            <a:lvl2pPr marL="0" indent="0" defTabSz="821531">
              <a:lnSpc>
                <a:spcPct val="100000"/>
              </a:lnSpc>
              <a:spcBef>
                <a:spcPts val="0"/>
              </a:spcBef>
              <a:buSzTx/>
              <a:buFontTx/>
              <a:buNone/>
              <a:defRPr sz="3200">
                <a:solidFill>
                  <a:srgbClr val="509CB5"/>
                </a:solidFill>
                <a:latin typeface="+mn-lt"/>
                <a:ea typeface="+mn-ea"/>
                <a:cs typeface="+mn-cs"/>
                <a:sym typeface="Gill Sans"/>
              </a:defRPr>
            </a:lvl2pPr>
            <a:lvl3pPr marL="0" indent="0" defTabSz="821531">
              <a:lnSpc>
                <a:spcPct val="100000"/>
              </a:lnSpc>
              <a:spcBef>
                <a:spcPts val="0"/>
              </a:spcBef>
              <a:buSzTx/>
              <a:buFontTx/>
              <a:buNone/>
              <a:defRPr sz="3200">
                <a:solidFill>
                  <a:srgbClr val="509CB5"/>
                </a:solidFill>
                <a:latin typeface="+mn-lt"/>
                <a:ea typeface="+mn-ea"/>
                <a:cs typeface="+mn-cs"/>
                <a:sym typeface="Gill Sans"/>
              </a:defRPr>
            </a:lvl3pPr>
            <a:lvl4pPr marL="0" indent="0" defTabSz="821531">
              <a:lnSpc>
                <a:spcPct val="100000"/>
              </a:lnSpc>
              <a:spcBef>
                <a:spcPts val="0"/>
              </a:spcBef>
              <a:buSzTx/>
              <a:buFontTx/>
              <a:buNone/>
              <a:defRPr sz="3200">
                <a:solidFill>
                  <a:srgbClr val="509CB5"/>
                </a:solidFill>
                <a:latin typeface="+mn-lt"/>
                <a:ea typeface="+mn-ea"/>
                <a:cs typeface="+mn-cs"/>
                <a:sym typeface="Gill Sans"/>
              </a:defRPr>
            </a:lvl4pPr>
            <a:lvl5pPr marL="0" indent="0" defTabSz="821531">
              <a:lnSpc>
                <a:spcPct val="100000"/>
              </a:lnSpc>
              <a:spcBef>
                <a:spcPts val="0"/>
              </a:spcBef>
              <a:buSzTx/>
              <a:buFontTx/>
              <a:buNone/>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21"/>
          </p:nvPr>
        </p:nvSpPr>
        <p:spPr>
          <a:xfrm>
            <a:off x="13138546" y="3589734"/>
            <a:ext cx="5768579" cy="8658535"/>
          </a:xfrm>
          <a:prstGeom prst="rect">
            <a:avLst/>
          </a:prstGeom>
          <a:effectLst>
            <a:outerShdw sx="100000" sy="100000" kx="0" ky="0" algn="b" rotWithShape="0" blurRad="88900" dist="25400" dir="5400000">
              <a:srgbClr val="000000">
                <a:alpha val="50000"/>
              </a:srgbClr>
            </a:outerShdw>
          </a:effectLst>
        </p:spPr>
        <p:txBody>
          <a:bodyPr tIns="45719" bIns="45719">
            <a:noAutofit/>
          </a:bodyPr>
          <a:lstStyle/>
          <a:p>
            <a:pPr/>
          </a:p>
        </p:txBody>
      </p:sp>
      <p:sp>
        <p:nvSpPr>
          <p:cNvPr id="108"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109" name="Body Level One…"/>
          <p:cNvSpPr txBox="1"/>
          <p:nvPr>
            <p:ph type="body" sz="quarter" idx="1"/>
          </p:nvPr>
        </p:nvSpPr>
        <p:spPr>
          <a:xfrm>
            <a:off x="4816078" y="3893343"/>
            <a:ext cx="7072313" cy="8036720"/>
          </a:xfrm>
          <a:prstGeom prst="rect">
            <a:avLst/>
          </a:prstGeom>
        </p:spPr>
        <p:txBody>
          <a:bodyPr lIns="53578" tIns="53578" rIns="53578" bIns="53578" anchor="ctr"/>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0" name="Text"/>
          <p:cNvSpPr txBox="1"/>
          <p:nvPr/>
        </p:nvSpPr>
        <p:spPr>
          <a:xfrm>
            <a:off x="17086361" y="4504134"/>
            <a:ext cx="873325" cy="600076"/>
          </a:xfrm>
          <a:prstGeom prst="rect">
            <a:avLst/>
          </a:prstGeom>
          <a:ln w="12700">
            <a:miter lim="400000"/>
          </a:ln>
        </p:spPr>
        <p:txBody>
          <a:bodyPr wrap="none" lIns="71437" tIns="71437" rIns="71437" bIns="71437" anchor="ctr">
            <a:spAutoFit/>
          </a:bodyPr>
          <a:lstStyle/>
          <a:p>
            <a:pPr>
              <a:defRPr>
                <a:solidFill>
                  <a:srgbClr val="FFFFFF"/>
                </a:solidFill>
              </a:defRPr>
            </a:pPr>
          </a:p>
        </p:txBody>
      </p:sp>
      <p:sp>
        <p:nvSpPr>
          <p:cNvPr id="111"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8"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119" name="Body Level One…"/>
          <p:cNvSpPr txBox="1"/>
          <p:nvPr>
            <p:ph type="body" sz="quarter" idx="1"/>
          </p:nvPr>
        </p:nvSpPr>
        <p:spPr>
          <a:xfrm>
            <a:off x="4816078" y="3893343"/>
            <a:ext cx="7072313" cy="8036720"/>
          </a:xfrm>
          <a:prstGeom prst="rect">
            <a:avLst/>
          </a:prstGeom>
        </p:spPr>
        <p:txBody>
          <a:bodyPr lIns="53578" tIns="53578" rIns="53578" bIns="53578" anchor="ctr"/>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7"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128" name="Body Level One…"/>
          <p:cNvSpPr txBox="1"/>
          <p:nvPr>
            <p:ph type="body" sz="quarter" idx="1"/>
          </p:nvPr>
        </p:nvSpPr>
        <p:spPr>
          <a:xfrm>
            <a:off x="13977937" y="3893343"/>
            <a:ext cx="5572126" cy="8036720"/>
          </a:xfrm>
          <a:prstGeom prst="rect">
            <a:avLst/>
          </a:prstGeom>
        </p:spPr>
        <p:txBody>
          <a:bodyPr lIns="53578" tIns="53578" rIns="53578" bIns="53578" anchor="ctr"/>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6" name="Title Text"/>
          <p:cNvSpPr txBox="1"/>
          <p:nvPr>
            <p:ph type="title"/>
          </p:nvPr>
        </p:nvSpPr>
        <p:spPr>
          <a:prstGeom prst="rect">
            <a:avLst/>
          </a:prstGeom>
        </p:spPr>
        <p:txBody>
          <a:bodyPr/>
          <a:lstStyle/>
          <a:p>
            <a:pPr/>
            <a:r>
              <a:t>Title Text</a:t>
            </a:r>
          </a:p>
        </p:txBody>
      </p:sp>
      <p:sp>
        <p:nvSpPr>
          <p:cNvPr id="13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5" name="Title Text"/>
          <p:cNvSpPr txBox="1"/>
          <p:nvPr>
            <p:ph type="title"/>
          </p:nvPr>
        </p:nvSpPr>
        <p:spPr>
          <a:xfrm>
            <a:off x="3048000" y="2244725"/>
            <a:ext cx="18288000" cy="4775201"/>
          </a:xfrm>
          <a:prstGeom prst="rect">
            <a:avLst/>
          </a:prstGeom>
        </p:spPr>
        <p:txBody>
          <a:bodyPr anchor="b"/>
          <a:lstStyle>
            <a:lvl1pPr algn="ctr">
              <a:defRPr sz="12000"/>
            </a:lvl1pPr>
          </a:lstStyle>
          <a:p>
            <a:pPr/>
            <a:r>
              <a:t>Title Text</a:t>
            </a:r>
          </a:p>
        </p:txBody>
      </p:sp>
      <p:sp>
        <p:nvSpPr>
          <p:cNvPr id="146" name="Body Level One…"/>
          <p:cNvSpPr txBox="1"/>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21" name="Body Level One…"/>
          <p:cNvSpPr txBox="1"/>
          <p:nvPr>
            <p:ph type="body" sz="half" idx="1"/>
          </p:nvPr>
        </p:nvSpPr>
        <p:spPr>
          <a:xfrm>
            <a:off x="4816078" y="3893343"/>
            <a:ext cx="14716126" cy="8036720"/>
          </a:xfrm>
          <a:prstGeom prst="rect">
            <a:avLst/>
          </a:prstGeom>
        </p:spPr>
        <p:txBody>
          <a:bodyPr lIns="0" tIns="0" rIns="0" bIns="0" anchor="ctr"/>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30" name="Body Level One…"/>
          <p:cNvSpPr txBox="1"/>
          <p:nvPr>
            <p:ph type="body" sz="half" idx="1"/>
          </p:nvPr>
        </p:nvSpPr>
        <p:spPr>
          <a:xfrm>
            <a:off x="4816078" y="3893343"/>
            <a:ext cx="14716126" cy="8036720"/>
          </a:xfrm>
          <a:prstGeom prst="rect">
            <a:avLst/>
          </a:prstGeom>
        </p:spPr>
        <p:txBody>
          <a:bodyPr lIns="53578" tIns="53578" rIns="53578" bIns="53578" numCol="2" spcCol="735806"/>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xfrm>
            <a:off x="4816078" y="1768078"/>
            <a:ext cx="14716126" cy="10144126"/>
          </a:xfrm>
          <a:prstGeom prst="rect">
            <a:avLst/>
          </a:prstGeom>
        </p:spPr>
        <p:txBody>
          <a:bodyPr lIns="53578" tIns="53578" rIns="53578" bIns="53578" anchor="ctr"/>
          <a:lstStyle>
            <a:lvl1pPr marL="592666" indent="-338666" defTabSz="821531">
              <a:lnSpc>
                <a:spcPct val="100000"/>
              </a:lnSpc>
              <a:spcBef>
                <a:spcPts val="1400"/>
              </a:spcBef>
              <a:buFontTx/>
              <a:defRPr sz="3200">
                <a:solidFill>
                  <a:srgbClr val="509CB5"/>
                </a:solidFill>
                <a:latin typeface="+mn-lt"/>
                <a:ea typeface="+mn-ea"/>
                <a:cs typeface="+mn-cs"/>
                <a:sym typeface="Gill Sans"/>
              </a:defRPr>
            </a:lvl1pPr>
            <a:lvl2pPr marL="935566" indent="-338666" defTabSz="821531">
              <a:lnSpc>
                <a:spcPct val="100000"/>
              </a:lnSpc>
              <a:spcBef>
                <a:spcPts val="1400"/>
              </a:spcBef>
              <a:buFontTx/>
              <a:defRPr sz="3200">
                <a:solidFill>
                  <a:srgbClr val="509CB5"/>
                </a:solidFill>
                <a:latin typeface="+mn-lt"/>
                <a:ea typeface="+mn-ea"/>
                <a:cs typeface="+mn-cs"/>
                <a:sym typeface="Gill Sans"/>
              </a:defRPr>
            </a:lvl2pPr>
            <a:lvl3pPr marL="1278466" indent="-338666" defTabSz="821531">
              <a:lnSpc>
                <a:spcPct val="100000"/>
              </a:lnSpc>
              <a:spcBef>
                <a:spcPts val="1400"/>
              </a:spcBef>
              <a:buFontTx/>
              <a:defRPr sz="3200">
                <a:solidFill>
                  <a:srgbClr val="509CB5"/>
                </a:solidFill>
                <a:latin typeface="+mn-lt"/>
                <a:ea typeface="+mn-ea"/>
                <a:cs typeface="+mn-cs"/>
                <a:sym typeface="Gill Sans"/>
              </a:defRPr>
            </a:lvl3pPr>
            <a:lvl4pPr marL="1634066" indent="-338666" defTabSz="821531">
              <a:lnSpc>
                <a:spcPct val="100000"/>
              </a:lnSpc>
              <a:spcBef>
                <a:spcPts val="1400"/>
              </a:spcBef>
              <a:buFontTx/>
              <a:defRPr sz="3200">
                <a:solidFill>
                  <a:srgbClr val="509CB5"/>
                </a:solidFill>
                <a:latin typeface="+mn-lt"/>
                <a:ea typeface="+mn-ea"/>
                <a:cs typeface="+mn-cs"/>
                <a:sym typeface="Gill Sans"/>
              </a:defRPr>
            </a:lvl4pPr>
            <a:lvl5pPr marL="1976966" indent="-338666" defTabSz="821531">
              <a:lnSpc>
                <a:spcPct val="100000"/>
              </a:lnSpc>
              <a:spcBef>
                <a:spcPts val="1400"/>
              </a:spcBef>
              <a:buFontTx/>
              <a:defRPr sz="3200">
                <a:solidFill>
                  <a:srgbClr val="509CB5"/>
                </a:solidFill>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xfrm>
            <a:off x="4816078" y="375046"/>
            <a:ext cx="14716126" cy="3429001"/>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54"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4816078" y="4179093"/>
            <a:ext cx="14716126" cy="5339954"/>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62"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6602015" y="2553890"/>
            <a:ext cx="11203323" cy="6949983"/>
          </a:xfrm>
          <a:prstGeom prst="rect">
            <a:avLst/>
          </a:prstGeom>
          <a:effectLst>
            <a:outerShdw sx="100000" sy="100000" kx="0" ky="0" algn="b" rotWithShape="0" blurRad="88900" dist="25400" dir="5400000">
              <a:srgbClr val="000000">
                <a:alpha val="50000"/>
              </a:srgbClr>
            </a:outerShdw>
          </a:effectLst>
        </p:spPr>
        <p:txBody>
          <a:bodyPr tIns="45719" bIns="45719">
            <a:noAutofit/>
          </a:bodyPr>
          <a:lstStyle/>
          <a:p>
            <a:pPr/>
          </a:p>
        </p:txBody>
      </p:sp>
      <p:sp>
        <p:nvSpPr>
          <p:cNvPr id="70" name="Title Text"/>
          <p:cNvSpPr txBox="1"/>
          <p:nvPr>
            <p:ph type="title"/>
          </p:nvPr>
        </p:nvSpPr>
        <p:spPr>
          <a:xfrm>
            <a:off x="4816078" y="10358437"/>
            <a:ext cx="14716126" cy="2393157"/>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71"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21"/>
          </p:nvPr>
        </p:nvSpPr>
        <p:spPr>
          <a:xfrm>
            <a:off x="6602015" y="2553890"/>
            <a:ext cx="11203323" cy="6949983"/>
          </a:xfrm>
          <a:prstGeom prst="rect">
            <a:avLst/>
          </a:prstGeom>
          <a:ln w="25400"/>
          <a:effectLst>
            <a:reflection blurRad="0" stA="50000" stPos="0" endA="0" endPos="40000" dist="0" dir="5400000" fadeDir="5400000" sx="100000" sy="-100000" kx="0" ky="0" algn="bl" rotWithShape="0"/>
          </a:effectLst>
        </p:spPr>
        <p:txBody>
          <a:bodyPr tIns="45719" bIns="45719">
            <a:noAutofit/>
          </a:bodyPr>
          <a:lstStyle/>
          <a:p>
            <a:pPr/>
          </a:p>
        </p:txBody>
      </p:sp>
      <p:sp>
        <p:nvSpPr>
          <p:cNvPr id="79" name="Title Text"/>
          <p:cNvSpPr txBox="1"/>
          <p:nvPr>
            <p:ph type="title"/>
          </p:nvPr>
        </p:nvSpPr>
        <p:spPr>
          <a:xfrm>
            <a:off x="4816078" y="10358437"/>
            <a:ext cx="14716126" cy="2393157"/>
          </a:xfrm>
          <a:prstGeom prst="rect">
            <a:avLst/>
          </a:prstGeom>
        </p:spPr>
        <p:txBody>
          <a:bodyPr lIns="53578" tIns="53578" rIns="53578" bIns="53578"/>
          <a:lstStyle>
            <a:lvl1pPr algn="ctr" defTabSz="821531">
              <a:lnSpc>
                <a:spcPct val="100000"/>
              </a:lnSpc>
              <a:defRPr sz="5600">
                <a:solidFill>
                  <a:srgbClr val="509CB5"/>
                </a:solidFill>
                <a:latin typeface="+mj-lt"/>
                <a:ea typeface="+mj-ea"/>
                <a:cs typeface="+mj-cs"/>
                <a:sym typeface="Gill Sans SemiBold"/>
              </a:defRPr>
            </a:lvl1pPr>
          </a:lstStyle>
          <a:p>
            <a:pPr/>
            <a:r>
              <a:t>Title Text</a:t>
            </a:r>
          </a:p>
        </p:txBody>
      </p:sp>
      <p:sp>
        <p:nvSpPr>
          <p:cNvPr id="80" name="Slide Number"/>
          <p:cNvSpPr txBox="1"/>
          <p:nvPr>
            <p:ph type="sldNum" sz="quarter" idx="2"/>
          </p:nvPr>
        </p:nvSpPr>
        <p:spPr>
          <a:xfrm>
            <a:off x="11970742" y="13073062"/>
            <a:ext cx="424657" cy="462757"/>
          </a:xfrm>
          <a:prstGeom prst="rect">
            <a:avLst/>
          </a:prstGeom>
        </p:spPr>
        <p:txBody>
          <a:bodyPr lIns="53578" tIns="53578" rIns="53578" bIns="53578" anchor="t">
            <a:normAutofit fontScale="100000" lnSpcReduction="0"/>
          </a:bodyPr>
          <a:lstStyle>
            <a:lvl1pPr algn="ctr" defTabSz="821531">
              <a:defRPr>
                <a:solidFill>
                  <a:srgbClr val="509CB5"/>
                </a:solidFill>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3" name="Body Level One…"/>
          <p:cNvSpPr txBox="1"/>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172989" y="12802235"/>
            <a:ext cx="534611" cy="551181"/>
          </a:xfrm>
          <a:prstGeom prst="rect">
            <a:avLst/>
          </a:prstGeom>
          <a:ln w="12700">
            <a:miter lim="400000"/>
          </a:ln>
        </p:spPr>
        <p:txBody>
          <a:bodyPr wrap="none" tIns="91439" bIns="91439" anchor="ctr">
            <a:spAutoFit/>
          </a:bodyPr>
          <a:lstStyle>
            <a:lvl1pPr algn="r" defTabSz="1828800">
              <a:defRPr sz="2400">
                <a:solidFill>
                  <a:srgbClr val="757575"/>
                </a:solidFill>
                <a:latin typeface="Aptos"/>
                <a:ea typeface="Aptos"/>
                <a:cs typeface="Aptos"/>
                <a:sym typeface="Aptos"/>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1pPr>
      <a:lvl2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2pPr>
      <a:lvl3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3pPr>
      <a:lvl4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4pPr>
      <a:lvl5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5pPr>
      <a:lvl6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6pPr>
      <a:lvl7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7pPr>
      <a:lvl8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8pPr>
      <a:lvl9pPr marL="0" marR="0" indent="0" algn="l" defTabSz="1828800" latinLnBrk="0">
        <a:lnSpc>
          <a:spcPct val="90000"/>
        </a:lnSpc>
        <a:spcBef>
          <a:spcPts val="0"/>
        </a:spcBef>
        <a:spcAft>
          <a:spcPts val="0"/>
        </a:spcAft>
        <a:buClrTx/>
        <a:buSzTx/>
        <a:buFontTx/>
        <a:buNone/>
        <a:tabLst/>
        <a:defRPr b="0" baseline="0" cap="none" i="0" spc="0" strike="noStrike" sz="8800" u="none">
          <a:solidFill>
            <a:srgbClr val="000000"/>
          </a:solidFill>
          <a:uFillTx/>
          <a:latin typeface="Aptos Display"/>
          <a:ea typeface="Aptos Display"/>
          <a:cs typeface="Aptos Display"/>
          <a:sym typeface="Aptos Display"/>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1pPr>
      <a:lvl2pPr marL="990600" marR="0" indent="-5334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2pPr>
      <a:lvl3pPr marL="1554479" marR="0" indent="-640079"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3pPr>
      <a:lvl4pPr marL="20828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4pPr>
      <a:lvl5pPr marL="25400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5pPr>
      <a:lvl6pPr marL="29972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6pPr>
      <a:lvl7pPr marL="34544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7pPr>
      <a:lvl8pPr marL="39116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8pPr>
      <a:lvl9pPr marL="43688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solidFill>
            <a:srgbClr val="000000"/>
          </a:solidFill>
          <a:uFillTx/>
          <a:latin typeface="Aptos"/>
          <a:ea typeface="Aptos"/>
          <a:cs typeface="Aptos"/>
          <a:sym typeface="Aptos"/>
        </a:defRPr>
      </a:lvl9pPr>
    </p:bodyStyle>
    <p:otherStyle>
      <a:lvl1pPr marL="0" marR="0" indent="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1pPr>
      <a:lvl2pPr marL="0" marR="0" indent="4572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2pPr>
      <a:lvl3pPr marL="0" marR="0" indent="9144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3pPr>
      <a:lvl4pPr marL="0" marR="0" indent="13716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4pPr>
      <a:lvl5pPr marL="0" marR="0" indent="18288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5pPr>
      <a:lvl6pPr marL="0" marR="0" indent="22860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6pPr>
      <a:lvl7pPr marL="0" marR="0" indent="27432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7pPr>
      <a:lvl8pPr marL="0" marR="0" indent="32004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8pPr>
      <a:lvl9pPr marL="0" marR="0" indent="3657600" algn="r" defTabSz="18288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2.png"/><Relationship Id="rId10" Type="http://schemas.openxmlformats.org/officeDocument/2006/relationships/image" Target="../media/image2.tif"/><Relationship Id="rId11"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10.jpeg"/><Relationship Id="rId4" Type="http://schemas.openxmlformats.org/officeDocument/2006/relationships/image" Target="../media/image1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3.png"/><Relationship Id="rId10" Type="http://schemas.openxmlformats.org/officeDocument/2006/relationships/image" Target="../media/image8.jpeg"/><Relationship Id="rId11"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5.jpeg"/><Relationship Id="rId4" Type="http://schemas.openxmlformats.org/officeDocument/2006/relationships/image" Target="../media/image20.jpeg"/><Relationship Id="rId5" Type="http://schemas.openxmlformats.org/officeDocument/2006/relationships/image" Target="../media/image5.png"/><Relationship Id="rId6"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7.jpeg"/><Relationship Id="rId4" Type="http://schemas.openxmlformats.org/officeDocument/2006/relationships/image" Target="../media/image6.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2.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tif"/><Relationship Id="rId6"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PAL-LTER: Undergraduate Students"/>
          <p:cNvSpPr txBox="1"/>
          <p:nvPr>
            <p:ph type="ctrTitle"/>
          </p:nvPr>
        </p:nvSpPr>
        <p:spPr>
          <a:xfrm>
            <a:off x="4633466" y="2329259"/>
            <a:ext cx="15117068" cy="4625579"/>
          </a:xfrm>
          <a:prstGeom prst="rect">
            <a:avLst/>
          </a:prstGeom>
        </p:spPr>
        <p:txBody>
          <a:bodyPr/>
          <a:lstStyle/>
          <a:p>
            <a:pPr/>
            <a:r>
              <a:t>PAL-LTER: Undergraduate Students</a:t>
            </a:r>
          </a:p>
        </p:txBody>
      </p:sp>
      <p:pic>
        <p:nvPicPr>
          <p:cNvPr id="157" name="LTER Logo - 2 colors.png" descr="LTER Logo - 2 colors.png"/>
          <p:cNvPicPr>
            <a:picLocks noChangeAspect="1"/>
          </p:cNvPicPr>
          <p:nvPr/>
        </p:nvPicPr>
        <p:blipFill>
          <a:blip r:embed="rId2">
            <a:extLst/>
          </a:blip>
          <a:stretch>
            <a:fillRect/>
          </a:stretch>
        </p:blipFill>
        <p:spPr>
          <a:xfrm>
            <a:off x="530051" y="9872578"/>
            <a:ext cx="3356670" cy="3356670"/>
          </a:xfrm>
          <a:prstGeom prst="rect">
            <a:avLst/>
          </a:prstGeom>
          <a:ln w="12700">
            <a:miter lim="400000"/>
          </a:ln>
        </p:spPr>
      </p:pic>
      <p:pic>
        <p:nvPicPr>
          <p:cNvPr id="158" name="Image" descr="Image"/>
          <p:cNvPicPr>
            <a:picLocks noChangeAspect="1"/>
          </p:cNvPicPr>
          <p:nvPr/>
        </p:nvPicPr>
        <p:blipFill>
          <a:blip r:embed="rId3">
            <a:extLst/>
          </a:blip>
          <a:stretch>
            <a:fillRect/>
          </a:stretch>
        </p:blipFill>
        <p:spPr>
          <a:xfrm>
            <a:off x="20568646" y="9872578"/>
            <a:ext cx="3356671" cy="3356670"/>
          </a:xfrm>
          <a:prstGeom prst="rect">
            <a:avLst/>
          </a:prstGeom>
          <a:ln w="12700">
            <a:miter lim="400000"/>
          </a:ln>
        </p:spPr>
      </p:pic>
      <p:pic>
        <p:nvPicPr>
          <p:cNvPr id="159" name="DSC08520.JPG" descr="DSC08520.JPG"/>
          <p:cNvPicPr>
            <a:picLocks noChangeAspect="1"/>
          </p:cNvPicPr>
          <p:nvPr/>
        </p:nvPicPr>
        <p:blipFill>
          <a:blip r:embed="rId4">
            <a:extLst/>
          </a:blip>
          <a:srcRect l="46719" t="37295" r="32719" b="22602"/>
          <a:stretch>
            <a:fillRect/>
          </a:stretch>
        </p:blipFill>
        <p:spPr>
          <a:xfrm>
            <a:off x="575840" y="264282"/>
            <a:ext cx="4230207" cy="5500474"/>
          </a:xfrm>
          <a:prstGeom prst="rect">
            <a:avLst/>
          </a:prstGeom>
          <a:ln w="12700">
            <a:miter lim="400000"/>
          </a:ln>
        </p:spPr>
      </p:pic>
      <p:pic>
        <p:nvPicPr>
          <p:cNvPr id="160" name="Picture 20" descr="Picture 20"/>
          <p:cNvPicPr>
            <a:picLocks noChangeAspect="1"/>
          </p:cNvPicPr>
          <p:nvPr/>
        </p:nvPicPr>
        <p:blipFill>
          <a:blip r:embed="rId5">
            <a:extLst/>
          </a:blip>
          <a:stretch>
            <a:fillRect/>
          </a:stretch>
        </p:blipFill>
        <p:spPr>
          <a:xfrm>
            <a:off x="18603494" y="537951"/>
            <a:ext cx="4806841" cy="3605131"/>
          </a:xfrm>
          <a:prstGeom prst="rect">
            <a:avLst/>
          </a:prstGeom>
          <a:ln w="12700">
            <a:miter lim="400000"/>
          </a:ln>
        </p:spPr>
      </p:pic>
      <p:pic>
        <p:nvPicPr>
          <p:cNvPr id="161" name="Picture 3" descr="Picture 3"/>
          <p:cNvPicPr>
            <a:picLocks noChangeAspect="1"/>
          </p:cNvPicPr>
          <p:nvPr/>
        </p:nvPicPr>
        <p:blipFill>
          <a:blip r:embed="rId6">
            <a:extLst/>
          </a:blip>
          <a:stretch>
            <a:fillRect/>
          </a:stretch>
        </p:blipFill>
        <p:spPr>
          <a:xfrm>
            <a:off x="13226095" y="7423983"/>
            <a:ext cx="4225577" cy="6045986"/>
          </a:xfrm>
          <a:prstGeom prst="rect">
            <a:avLst/>
          </a:prstGeom>
          <a:ln w="12700">
            <a:miter lim="400000"/>
          </a:ln>
        </p:spPr>
      </p:pic>
      <p:pic>
        <p:nvPicPr>
          <p:cNvPr id="162" name="Picture 2" descr="Picture 2"/>
          <p:cNvPicPr>
            <a:picLocks noChangeAspect="1"/>
          </p:cNvPicPr>
          <p:nvPr/>
        </p:nvPicPr>
        <p:blipFill>
          <a:blip r:embed="rId7">
            <a:extLst/>
          </a:blip>
          <a:srcRect l="0" t="11292" r="3167" b="0"/>
          <a:stretch>
            <a:fillRect/>
          </a:stretch>
        </p:blipFill>
        <p:spPr>
          <a:xfrm>
            <a:off x="19355716" y="4742467"/>
            <a:ext cx="3708945" cy="4530817"/>
          </a:xfrm>
          <a:prstGeom prst="rect">
            <a:avLst/>
          </a:prstGeom>
          <a:ln w="12700">
            <a:solidFill>
              <a:srgbClr val="000000"/>
            </a:solidFill>
          </a:ln>
        </p:spPr>
      </p:pic>
      <p:pic>
        <p:nvPicPr>
          <p:cNvPr id="163" name="DSC08677.JPG" descr="DSC08677.JPG"/>
          <p:cNvPicPr>
            <a:picLocks noChangeAspect="1"/>
          </p:cNvPicPr>
          <p:nvPr/>
        </p:nvPicPr>
        <p:blipFill>
          <a:blip r:embed="rId8">
            <a:extLst/>
          </a:blip>
          <a:stretch>
            <a:fillRect/>
          </a:stretch>
        </p:blipFill>
        <p:spPr>
          <a:xfrm>
            <a:off x="5533857" y="8117528"/>
            <a:ext cx="5997743" cy="3998496"/>
          </a:xfrm>
          <a:prstGeom prst="rect">
            <a:avLst/>
          </a:prstGeom>
          <a:ln w="12700">
            <a:miter lim="400000"/>
          </a:ln>
        </p:spPr>
      </p:pic>
      <p:pic>
        <p:nvPicPr>
          <p:cNvPr id="164" name="image001.png" descr="image001.png"/>
          <p:cNvPicPr>
            <a:picLocks noChangeAspect="1"/>
          </p:cNvPicPr>
          <p:nvPr/>
        </p:nvPicPr>
        <p:blipFill>
          <a:blip r:embed="rId9">
            <a:extLst/>
          </a:blip>
          <a:stretch>
            <a:fillRect/>
          </a:stretch>
        </p:blipFill>
        <p:spPr>
          <a:xfrm>
            <a:off x="6171791" y="474427"/>
            <a:ext cx="5080001" cy="5080001"/>
          </a:xfrm>
          <a:prstGeom prst="rect">
            <a:avLst/>
          </a:prstGeom>
          <a:ln w="12700">
            <a:miter lim="400000"/>
          </a:ln>
        </p:spPr>
      </p:pic>
      <p:pic>
        <p:nvPicPr>
          <p:cNvPr id="165" name="Image" descr="Image"/>
          <p:cNvPicPr>
            <a:picLocks noChangeAspect="1"/>
          </p:cNvPicPr>
          <p:nvPr/>
        </p:nvPicPr>
        <p:blipFill>
          <a:blip r:embed="rId10">
            <a:extLst/>
          </a:blip>
          <a:stretch>
            <a:fillRect/>
          </a:stretch>
        </p:blipFill>
        <p:spPr>
          <a:xfrm>
            <a:off x="13129709" y="264132"/>
            <a:ext cx="4138540" cy="5500591"/>
          </a:xfrm>
          <a:prstGeom prst="rect">
            <a:avLst/>
          </a:prstGeom>
          <a:ln w="12700">
            <a:miter lim="400000"/>
          </a:ln>
        </p:spPr>
      </p:pic>
      <p:pic>
        <p:nvPicPr>
          <p:cNvPr id="166" name="Image" descr="Image"/>
          <p:cNvPicPr>
            <a:picLocks noChangeAspect="1"/>
          </p:cNvPicPr>
          <p:nvPr/>
        </p:nvPicPr>
        <p:blipFill>
          <a:blip r:embed="rId11">
            <a:extLst/>
          </a:blip>
          <a:stretch>
            <a:fillRect/>
          </a:stretch>
        </p:blipFill>
        <p:spPr>
          <a:xfrm>
            <a:off x="807693" y="6262616"/>
            <a:ext cx="3766587" cy="311191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xternal Collaborators"/>
          <p:cNvSpPr txBox="1"/>
          <p:nvPr>
            <p:ph type="title"/>
          </p:nvPr>
        </p:nvSpPr>
        <p:spPr>
          <a:prstGeom prst="rect">
            <a:avLst/>
          </a:prstGeom>
        </p:spPr>
        <p:txBody>
          <a:bodyPr/>
          <a:lstStyle/>
          <a:p>
            <a:pPr/>
            <a:r>
              <a:t>External Collaborators</a:t>
            </a:r>
          </a:p>
        </p:txBody>
      </p:sp>
      <p:sp>
        <p:nvSpPr>
          <p:cNvPr id="256" name="Dr. Rachel Eveleth, Assistant Professor, Oberlin College…"/>
          <p:cNvSpPr txBox="1"/>
          <p:nvPr>
            <p:ph type="body" sz="quarter" idx="1"/>
          </p:nvPr>
        </p:nvSpPr>
        <p:spPr>
          <a:xfrm>
            <a:off x="1446344" y="8513506"/>
            <a:ext cx="2996916" cy="4725470"/>
          </a:xfrm>
          <a:prstGeom prst="rect">
            <a:avLst/>
          </a:prstGeom>
        </p:spPr>
        <p:txBody>
          <a:bodyPr anchor="t"/>
          <a:lstStyle/>
          <a:p>
            <a:pPr marL="0" indent="0">
              <a:buSzTx/>
              <a:buNone/>
            </a:pPr>
            <a:r>
              <a:t>Dr. Rachel Eveleth, Assistant Professor, Oberlin College</a:t>
            </a:r>
          </a:p>
          <a:p>
            <a:pPr marL="0" indent="0">
              <a:buSzTx/>
              <a:buNone/>
            </a:pPr>
            <a:r>
              <a:t>Ph.D. from Duke (Sailed with LTER), Post-doc with S. Doney at U. Va. </a:t>
            </a:r>
          </a:p>
        </p:txBody>
      </p:sp>
      <p:pic>
        <p:nvPicPr>
          <p:cNvPr id="257" name="Image" descr="Image"/>
          <p:cNvPicPr>
            <a:picLocks noChangeAspect="1"/>
          </p:cNvPicPr>
          <p:nvPr/>
        </p:nvPicPr>
        <p:blipFill>
          <a:blip r:embed="rId2">
            <a:extLst/>
          </a:blip>
          <a:stretch>
            <a:fillRect/>
          </a:stretch>
        </p:blipFill>
        <p:spPr>
          <a:xfrm>
            <a:off x="1663700" y="3887536"/>
            <a:ext cx="2562205" cy="3843308"/>
          </a:xfrm>
          <a:prstGeom prst="rect">
            <a:avLst/>
          </a:prstGeom>
          <a:ln w="12700">
            <a:miter lim="400000"/>
          </a:ln>
        </p:spPr>
      </p:pic>
      <p:sp>
        <p:nvSpPr>
          <p:cNvPr id="258" name="Eliza Goodell (Undergrad at Oberlin, seeking Ph.D. opportunities in Polar Sciences for Fall ’25)"/>
          <p:cNvSpPr txBox="1"/>
          <p:nvPr/>
        </p:nvSpPr>
        <p:spPr>
          <a:xfrm>
            <a:off x="5561563" y="10579912"/>
            <a:ext cx="4352427" cy="197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Eliza Goodell (Undergrad at Oberlin, seeking Ph.D. opportunities in Polar Sciences for Fall ’25)</a:t>
            </a:r>
          </a:p>
        </p:txBody>
      </p:sp>
      <p:pic>
        <p:nvPicPr>
          <p:cNvPr id="259" name="Image" descr="Image"/>
          <p:cNvPicPr>
            <a:picLocks noChangeAspect="1"/>
          </p:cNvPicPr>
          <p:nvPr/>
        </p:nvPicPr>
        <p:blipFill>
          <a:blip r:embed="rId3">
            <a:extLst/>
          </a:blip>
          <a:stretch>
            <a:fillRect/>
          </a:stretch>
        </p:blipFill>
        <p:spPr>
          <a:xfrm>
            <a:off x="6404276" y="6523826"/>
            <a:ext cx="2667001" cy="3810001"/>
          </a:xfrm>
          <a:prstGeom prst="rect">
            <a:avLst/>
          </a:prstGeom>
          <a:ln w="12700">
            <a:miter lim="400000"/>
          </a:ln>
        </p:spPr>
      </p:pic>
      <p:pic>
        <p:nvPicPr>
          <p:cNvPr id="260" name="CleanShot 2024-10-26 at 13.12.39@2x.png" descr="CleanShot 2024-10-26 at 13.12.39@2x.png"/>
          <p:cNvPicPr>
            <a:picLocks noChangeAspect="1"/>
          </p:cNvPicPr>
          <p:nvPr/>
        </p:nvPicPr>
        <p:blipFill>
          <a:blip r:embed="rId4">
            <a:extLst/>
          </a:blip>
          <a:stretch>
            <a:fillRect/>
          </a:stretch>
        </p:blipFill>
        <p:spPr>
          <a:xfrm>
            <a:off x="10775652" y="3377964"/>
            <a:ext cx="13893801" cy="7899401"/>
          </a:xfrm>
          <a:prstGeom prst="rect">
            <a:avLst/>
          </a:prstGeom>
          <a:ln w="12700">
            <a:miter lim="400000"/>
          </a:ln>
        </p:spPr>
      </p:pic>
      <p:sp>
        <p:nvSpPr>
          <p:cNvPr id="261" name="(Paper accepted in JGR-Oceans on October 19)"/>
          <p:cNvSpPr txBox="1"/>
          <p:nvPr/>
        </p:nvSpPr>
        <p:spPr>
          <a:xfrm>
            <a:off x="11032293" y="11265712"/>
            <a:ext cx="8072240"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(Paper accepted in JGR-Oceans on October 19)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Undergraduate Opportunities with PAL-LTER"/>
          <p:cNvSpPr txBox="1"/>
          <p:nvPr>
            <p:ph type="title"/>
          </p:nvPr>
        </p:nvSpPr>
        <p:spPr>
          <a:prstGeom prst="rect">
            <a:avLst/>
          </a:prstGeom>
        </p:spPr>
        <p:txBody>
          <a:bodyPr/>
          <a:lstStyle/>
          <a:p>
            <a:pPr/>
            <a:r>
              <a:t>Undergraduate Opportunities with PAL-LTER</a:t>
            </a:r>
          </a:p>
        </p:txBody>
      </p:sp>
      <p:sp>
        <p:nvSpPr>
          <p:cNvPr id="169" name="PAL provides opportunities for undergraduate students in key areas:…"/>
          <p:cNvSpPr txBox="1"/>
          <p:nvPr>
            <p:ph type="body" sz="half" idx="1"/>
          </p:nvPr>
        </p:nvSpPr>
        <p:spPr>
          <a:xfrm>
            <a:off x="9835852" y="3205261"/>
            <a:ext cx="13016211" cy="9817002"/>
          </a:xfrm>
          <a:prstGeom prst="rect">
            <a:avLst/>
          </a:prstGeom>
        </p:spPr>
        <p:txBody>
          <a:bodyPr/>
          <a:lstStyle/>
          <a:p>
            <a:pPr/>
            <a:r>
              <a:t>PAL provides opportunities for undergraduate students in key areas:</a:t>
            </a:r>
          </a:p>
          <a:p>
            <a:pPr lvl="1"/>
            <a:r>
              <a:t>Polar fieldwork</a:t>
            </a:r>
          </a:p>
          <a:p>
            <a:pPr lvl="1"/>
            <a:r>
              <a:t>Research</a:t>
            </a:r>
          </a:p>
          <a:p>
            <a:pPr lvl="1"/>
            <a:r>
              <a:t>Mentoring</a:t>
            </a:r>
          </a:p>
          <a:p>
            <a:pPr lvl="1"/>
            <a:r>
              <a:t>Professional Networking </a:t>
            </a:r>
          </a:p>
          <a:p>
            <a:pPr/>
            <a:r>
              <a:t>We aim to involve a diverse group of students in LTER &amp; Polar Science. </a:t>
            </a:r>
          </a:p>
          <a:p>
            <a:pPr/>
            <a:r>
              <a:t>Undergraduate involvement also provides mentoring opportunities for PAL graduate students and post-docs. </a:t>
            </a:r>
          </a:p>
          <a:p>
            <a:pPr/>
            <a:r>
              <a:t>We use a range of opportunities to recruit and support students:</a:t>
            </a:r>
          </a:p>
          <a:p>
            <a:pPr lvl="1"/>
            <a:r>
              <a:t>Undergraduate Marine Sciences programs at several PAL institutions. </a:t>
            </a:r>
          </a:p>
          <a:p>
            <a:pPr lvl="1"/>
            <a:r>
              <a:t>Three PAL institutions have NSF-funded Research Experiences for Undergraduate (REU) programs: VIMS, Rutgers, UDel</a:t>
            </a:r>
          </a:p>
          <a:p>
            <a:pPr lvl="1"/>
            <a:r>
              <a:t>Institution-specific programs aimed at supporting undergraduate research and/or broadening participation in science (e.g. ACCESS program at UCSD, Climate Scholars at UDel, George H. Cook Scholars Program at Rutgers)</a:t>
            </a:r>
          </a:p>
        </p:txBody>
      </p:sp>
      <p:pic>
        <p:nvPicPr>
          <p:cNvPr id="170" name="DSC04301.JPG" descr="DSC04301.JPG"/>
          <p:cNvPicPr>
            <a:picLocks noChangeAspect="1"/>
          </p:cNvPicPr>
          <p:nvPr/>
        </p:nvPicPr>
        <p:blipFill>
          <a:blip r:embed="rId2">
            <a:extLst/>
          </a:blip>
          <a:stretch>
            <a:fillRect/>
          </a:stretch>
        </p:blipFill>
        <p:spPr>
          <a:xfrm>
            <a:off x="630435" y="2953981"/>
            <a:ext cx="4852928" cy="3235285"/>
          </a:xfrm>
          <a:prstGeom prst="rect">
            <a:avLst/>
          </a:prstGeom>
          <a:ln w="12700">
            <a:miter lim="400000"/>
          </a:ln>
        </p:spPr>
      </p:pic>
      <p:pic>
        <p:nvPicPr>
          <p:cNvPr id="171" name="Picture 17" descr="Picture 17"/>
          <p:cNvPicPr>
            <a:picLocks noChangeAspect="1"/>
          </p:cNvPicPr>
          <p:nvPr/>
        </p:nvPicPr>
        <p:blipFill>
          <a:blip r:embed="rId3">
            <a:extLst/>
          </a:blip>
          <a:stretch>
            <a:fillRect/>
          </a:stretch>
        </p:blipFill>
        <p:spPr>
          <a:xfrm>
            <a:off x="5984455" y="4275773"/>
            <a:ext cx="3350305" cy="6892054"/>
          </a:xfrm>
          <a:prstGeom prst="rect">
            <a:avLst/>
          </a:prstGeom>
          <a:ln w="12700">
            <a:miter lim="400000"/>
          </a:ln>
        </p:spPr>
      </p:pic>
      <p:pic>
        <p:nvPicPr>
          <p:cNvPr id="172" name="Picture 12" descr="Picture 12"/>
          <p:cNvPicPr>
            <a:picLocks noChangeAspect="1"/>
          </p:cNvPicPr>
          <p:nvPr/>
        </p:nvPicPr>
        <p:blipFill>
          <a:blip r:embed="rId4">
            <a:extLst/>
          </a:blip>
          <a:stretch>
            <a:fillRect/>
          </a:stretch>
        </p:blipFill>
        <p:spPr>
          <a:xfrm>
            <a:off x="1067874" y="6889010"/>
            <a:ext cx="4415489" cy="588731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PAL Training and Mentorship"/>
          <p:cNvSpPr txBox="1"/>
          <p:nvPr>
            <p:ph type="title"/>
          </p:nvPr>
        </p:nvSpPr>
        <p:spPr>
          <a:xfrm>
            <a:off x="7178278" y="425846"/>
            <a:ext cx="14716126" cy="3429001"/>
          </a:xfrm>
          <a:prstGeom prst="rect">
            <a:avLst/>
          </a:prstGeom>
        </p:spPr>
        <p:txBody>
          <a:bodyPr/>
          <a:lstStyle/>
          <a:p>
            <a:pPr/>
            <a:r>
              <a:t>PAL Training and Mentorship</a:t>
            </a:r>
          </a:p>
        </p:txBody>
      </p:sp>
      <p:sp>
        <p:nvSpPr>
          <p:cNvPr id="175" name="More than 20 undergraduate students involved in PAL in recent years.…"/>
          <p:cNvSpPr txBox="1"/>
          <p:nvPr>
            <p:ph type="body" sz="quarter" idx="1"/>
          </p:nvPr>
        </p:nvSpPr>
        <p:spPr>
          <a:xfrm>
            <a:off x="13666291" y="3994943"/>
            <a:ext cx="7593113" cy="8036720"/>
          </a:xfrm>
          <a:prstGeom prst="rect">
            <a:avLst/>
          </a:prstGeom>
        </p:spPr>
        <p:txBody>
          <a:bodyPr/>
          <a:lstStyle/>
          <a:p>
            <a:pPr/>
            <a:r>
              <a:t>More than 20 undergraduate students involved in PAL in recent years. </a:t>
            </a:r>
          </a:p>
          <a:p>
            <a:pPr/>
            <a:r>
              <a:t>Several have participated in fieldwork even with recent staffing challenges. </a:t>
            </a:r>
          </a:p>
          <a:p>
            <a:pPr/>
            <a:r>
              <a:t>Students learn invaluable research skills using real, messy data. </a:t>
            </a:r>
          </a:p>
          <a:p>
            <a:pPr/>
            <a:r>
              <a:t>Students participate in PIs group meetings and receive individual guidance and mentorship. </a:t>
            </a:r>
          </a:p>
          <a:p>
            <a:pPr/>
            <a:r>
              <a:t>PAL monthly meetings, fieldwork, and LTER-wide activities provide opportunities to broaden scientific horizons and networking. </a:t>
            </a:r>
          </a:p>
        </p:txBody>
      </p:sp>
      <p:pic>
        <p:nvPicPr>
          <p:cNvPr id="176" name="Image" descr="Image"/>
          <p:cNvPicPr>
            <a:picLocks noChangeAspect="1"/>
          </p:cNvPicPr>
          <p:nvPr/>
        </p:nvPicPr>
        <p:blipFill>
          <a:blip r:embed="rId2">
            <a:extLst/>
          </a:blip>
          <a:stretch>
            <a:fillRect/>
          </a:stretch>
        </p:blipFill>
        <p:spPr>
          <a:xfrm>
            <a:off x="2667000" y="2592222"/>
            <a:ext cx="3781756" cy="3781756"/>
          </a:xfrm>
          <a:prstGeom prst="rect">
            <a:avLst/>
          </a:prstGeom>
          <a:ln w="12700">
            <a:miter lim="400000"/>
          </a:ln>
        </p:spPr>
      </p:pic>
      <p:pic>
        <p:nvPicPr>
          <p:cNvPr id="177" name="12f32936-5020-4101-87ec-298f5d8c2353.jpeg" descr="12f32936-5020-4101-87ec-298f5d8c2353.jpeg"/>
          <p:cNvPicPr>
            <a:picLocks noChangeAspect="1"/>
          </p:cNvPicPr>
          <p:nvPr/>
        </p:nvPicPr>
        <p:blipFill>
          <a:blip r:embed="rId3">
            <a:extLst/>
          </a:blip>
          <a:stretch>
            <a:fillRect/>
          </a:stretch>
        </p:blipFill>
        <p:spPr>
          <a:xfrm>
            <a:off x="7702107" y="5649575"/>
            <a:ext cx="4710833" cy="4727456"/>
          </a:xfrm>
          <a:prstGeom prst="rect">
            <a:avLst/>
          </a:prstGeom>
          <a:ln w="12700">
            <a:miter lim="400000"/>
          </a:ln>
        </p:spPr>
      </p:pic>
      <p:pic>
        <p:nvPicPr>
          <p:cNvPr id="178" name="Picture 2" descr="Picture 2"/>
          <p:cNvPicPr>
            <a:picLocks noChangeAspect="1"/>
          </p:cNvPicPr>
          <p:nvPr/>
        </p:nvPicPr>
        <p:blipFill>
          <a:blip r:embed="rId4">
            <a:extLst/>
          </a:blip>
          <a:stretch>
            <a:fillRect/>
          </a:stretch>
        </p:blipFill>
        <p:spPr>
          <a:xfrm>
            <a:off x="2709576" y="7486266"/>
            <a:ext cx="3696604" cy="492880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Picture 3" descr="Picture 3"/>
          <p:cNvPicPr>
            <a:picLocks noChangeAspect="1"/>
          </p:cNvPicPr>
          <p:nvPr/>
        </p:nvPicPr>
        <p:blipFill>
          <a:blip r:embed="rId3">
            <a:extLst/>
          </a:blip>
          <a:stretch>
            <a:fillRect/>
          </a:stretch>
        </p:blipFill>
        <p:spPr>
          <a:xfrm>
            <a:off x="12057402" y="1404183"/>
            <a:ext cx="4225577" cy="6045986"/>
          </a:xfrm>
          <a:prstGeom prst="rect">
            <a:avLst/>
          </a:prstGeom>
          <a:ln w="12700">
            <a:miter lim="400000"/>
          </a:ln>
        </p:spPr>
      </p:pic>
      <p:sp>
        <p:nvSpPr>
          <p:cNvPr id="181" name="Rectangle 4"/>
          <p:cNvSpPr txBox="1"/>
          <p:nvPr/>
        </p:nvSpPr>
        <p:spPr>
          <a:xfrm>
            <a:off x="12261856" y="7464957"/>
            <a:ext cx="3816668"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Domi Paxton ‘12 &amp;’13</a:t>
            </a:r>
          </a:p>
        </p:txBody>
      </p:sp>
      <p:sp>
        <p:nvSpPr>
          <p:cNvPr id="182" name="Rectangle 5"/>
          <p:cNvSpPr txBox="1"/>
          <p:nvPr/>
        </p:nvSpPr>
        <p:spPr>
          <a:xfrm>
            <a:off x="7260926" y="7253888"/>
            <a:ext cx="3162816"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Miram Gleiber ‘09</a:t>
            </a:r>
          </a:p>
        </p:txBody>
      </p:sp>
      <p:sp>
        <p:nvSpPr>
          <p:cNvPr id="183" name="Rectangle 6"/>
          <p:cNvSpPr txBox="1"/>
          <p:nvPr/>
        </p:nvSpPr>
        <p:spPr>
          <a:xfrm>
            <a:off x="1949641" y="5586910"/>
            <a:ext cx="3026490"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Caitlin Smoot ‘11</a:t>
            </a:r>
          </a:p>
        </p:txBody>
      </p:sp>
      <p:sp>
        <p:nvSpPr>
          <p:cNvPr id="184" name="Rectangle 7"/>
          <p:cNvSpPr txBox="1"/>
          <p:nvPr/>
        </p:nvSpPr>
        <p:spPr>
          <a:xfrm>
            <a:off x="2184293" y="11867287"/>
            <a:ext cx="2557186"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Sarah Giltz ‘10</a:t>
            </a:r>
          </a:p>
        </p:txBody>
      </p:sp>
      <p:sp>
        <p:nvSpPr>
          <p:cNvPr id="185" name="Text Box 5"/>
          <p:cNvSpPr txBox="1"/>
          <p:nvPr/>
        </p:nvSpPr>
        <p:spPr>
          <a:xfrm>
            <a:off x="1132633" y="158057"/>
            <a:ext cx="20979066" cy="1033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defRPr sz="5600">
                <a:latin typeface="+mj-lt"/>
                <a:ea typeface="+mj-ea"/>
                <a:cs typeface="+mj-cs"/>
                <a:sym typeface="Gill Sans SemiBold"/>
              </a:defRPr>
            </a:lvl1pPr>
          </a:lstStyle>
          <a:p>
            <a:pPr/>
            <a:r>
              <a:t>Steinberg Group (William &amp; Mary): Undergrads in Antarctica</a:t>
            </a:r>
          </a:p>
        </p:txBody>
      </p:sp>
      <p:pic>
        <p:nvPicPr>
          <p:cNvPr id="186" name="Picture 9" descr="Picture 9"/>
          <p:cNvPicPr>
            <a:picLocks noChangeAspect="1"/>
          </p:cNvPicPr>
          <p:nvPr/>
        </p:nvPicPr>
        <p:blipFill>
          <a:blip r:embed="rId4">
            <a:extLst/>
          </a:blip>
          <a:stretch>
            <a:fillRect/>
          </a:stretch>
        </p:blipFill>
        <p:spPr>
          <a:xfrm>
            <a:off x="6916584" y="8119826"/>
            <a:ext cx="5207001" cy="4357247"/>
          </a:xfrm>
          <a:prstGeom prst="rect">
            <a:avLst/>
          </a:prstGeom>
          <a:ln w="12700">
            <a:miter lim="400000"/>
          </a:ln>
        </p:spPr>
      </p:pic>
      <p:sp>
        <p:nvSpPr>
          <p:cNvPr id="187" name="Rectangle 10"/>
          <p:cNvSpPr txBox="1"/>
          <p:nvPr/>
        </p:nvSpPr>
        <p:spPr>
          <a:xfrm>
            <a:off x="7579305" y="12565743"/>
            <a:ext cx="3881558"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Frances Armstrong ‘12</a:t>
            </a:r>
          </a:p>
        </p:txBody>
      </p:sp>
      <p:pic>
        <p:nvPicPr>
          <p:cNvPr id="188" name="Picture 11" descr="Picture 11"/>
          <p:cNvPicPr>
            <a:picLocks noChangeAspect="1"/>
          </p:cNvPicPr>
          <p:nvPr/>
        </p:nvPicPr>
        <p:blipFill>
          <a:blip r:embed="rId5">
            <a:extLst/>
          </a:blip>
          <a:stretch>
            <a:fillRect/>
          </a:stretch>
        </p:blipFill>
        <p:spPr>
          <a:xfrm>
            <a:off x="760298" y="7382465"/>
            <a:ext cx="5571941" cy="4178957"/>
          </a:xfrm>
          <a:prstGeom prst="rect">
            <a:avLst/>
          </a:prstGeom>
          <a:ln w="12700">
            <a:miter lim="400000"/>
          </a:ln>
        </p:spPr>
      </p:pic>
      <p:pic>
        <p:nvPicPr>
          <p:cNvPr id="189" name="Picture 12" descr="Picture 12"/>
          <p:cNvPicPr>
            <a:picLocks noChangeAspect="1"/>
          </p:cNvPicPr>
          <p:nvPr/>
        </p:nvPicPr>
        <p:blipFill>
          <a:blip r:embed="rId6">
            <a:extLst/>
          </a:blip>
          <a:stretch>
            <a:fillRect/>
          </a:stretch>
        </p:blipFill>
        <p:spPr>
          <a:xfrm>
            <a:off x="6467433" y="1532402"/>
            <a:ext cx="4749801" cy="5594211"/>
          </a:xfrm>
          <a:prstGeom prst="rect">
            <a:avLst/>
          </a:prstGeom>
          <a:ln w="12700">
            <a:miter lim="400000"/>
          </a:ln>
        </p:spPr>
      </p:pic>
      <p:pic>
        <p:nvPicPr>
          <p:cNvPr id="190" name="Picture 13" descr="Picture 13"/>
          <p:cNvPicPr>
            <a:picLocks noChangeAspect="1"/>
          </p:cNvPicPr>
          <p:nvPr/>
        </p:nvPicPr>
        <p:blipFill>
          <a:blip r:embed="rId7">
            <a:extLst/>
          </a:blip>
          <a:stretch>
            <a:fillRect/>
          </a:stretch>
        </p:blipFill>
        <p:spPr>
          <a:xfrm>
            <a:off x="8687088" y="2201114"/>
            <a:ext cx="2909341" cy="3124201"/>
          </a:xfrm>
          <a:prstGeom prst="rect">
            <a:avLst/>
          </a:prstGeom>
          <a:ln w="12700">
            <a:miter lim="400000"/>
          </a:ln>
        </p:spPr>
      </p:pic>
      <p:pic>
        <p:nvPicPr>
          <p:cNvPr id="191" name="Picture 14" descr="Picture 14"/>
          <p:cNvPicPr>
            <a:picLocks noChangeAspect="1"/>
          </p:cNvPicPr>
          <p:nvPr/>
        </p:nvPicPr>
        <p:blipFill>
          <a:blip r:embed="rId8">
            <a:extLst/>
          </a:blip>
          <a:stretch>
            <a:fillRect/>
          </a:stretch>
        </p:blipFill>
        <p:spPr>
          <a:xfrm>
            <a:off x="914246" y="1484586"/>
            <a:ext cx="5097280" cy="3961977"/>
          </a:xfrm>
          <a:prstGeom prst="rect">
            <a:avLst/>
          </a:prstGeom>
          <a:ln w="12700">
            <a:miter lim="400000"/>
          </a:ln>
        </p:spPr>
      </p:pic>
      <p:sp>
        <p:nvSpPr>
          <p:cNvPr id="192" name="Rectangle 15"/>
          <p:cNvSpPr txBox="1"/>
          <p:nvPr/>
        </p:nvSpPr>
        <p:spPr>
          <a:xfrm>
            <a:off x="13890872" y="12718975"/>
            <a:ext cx="2442092" cy="640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a:lstStyle>
          <a:p>
            <a:pPr/>
            <a:r>
              <a:t>Josh Sacks ‘18</a:t>
            </a:r>
          </a:p>
        </p:txBody>
      </p:sp>
      <p:pic>
        <p:nvPicPr>
          <p:cNvPr id="193" name="Picture 16" descr="Picture 16"/>
          <p:cNvPicPr>
            <a:picLocks noChangeAspect="1"/>
          </p:cNvPicPr>
          <p:nvPr/>
        </p:nvPicPr>
        <p:blipFill>
          <a:blip r:embed="rId9">
            <a:extLst/>
          </a:blip>
          <a:stretch>
            <a:fillRect/>
          </a:stretch>
        </p:blipFill>
        <p:spPr>
          <a:xfrm>
            <a:off x="12645349" y="8119826"/>
            <a:ext cx="4933137" cy="4584361"/>
          </a:xfrm>
          <a:prstGeom prst="rect">
            <a:avLst/>
          </a:prstGeom>
          <a:ln w="12700">
            <a:miter lim="400000"/>
          </a:ln>
        </p:spPr>
      </p:pic>
      <p:pic>
        <p:nvPicPr>
          <p:cNvPr id="194" name="Picture 17" descr="Picture 17"/>
          <p:cNvPicPr>
            <a:picLocks noChangeAspect="1"/>
          </p:cNvPicPr>
          <p:nvPr/>
        </p:nvPicPr>
        <p:blipFill>
          <a:blip r:embed="rId10">
            <a:extLst/>
          </a:blip>
          <a:stretch>
            <a:fillRect/>
          </a:stretch>
        </p:blipFill>
        <p:spPr>
          <a:xfrm>
            <a:off x="18235772" y="1227773"/>
            <a:ext cx="3350305" cy="6892054"/>
          </a:xfrm>
          <a:prstGeom prst="rect">
            <a:avLst/>
          </a:prstGeom>
          <a:ln w="12700">
            <a:miter lim="400000"/>
          </a:ln>
        </p:spPr>
      </p:pic>
      <p:sp>
        <p:nvSpPr>
          <p:cNvPr id="195" name="Rectangle 18"/>
          <p:cNvSpPr txBox="1"/>
          <p:nvPr/>
        </p:nvSpPr>
        <p:spPr>
          <a:xfrm>
            <a:off x="18312913" y="8155762"/>
            <a:ext cx="4750257" cy="64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lstStyle>
          <a:p>
            <a:pPr/>
            <a:r>
              <a:t>Courtney Lorey  ‘20</a:t>
            </a:r>
          </a:p>
        </p:txBody>
      </p:sp>
      <p:pic>
        <p:nvPicPr>
          <p:cNvPr id="196" name="Picture 20" descr="Picture 20"/>
          <p:cNvPicPr>
            <a:picLocks noChangeAspect="1"/>
          </p:cNvPicPr>
          <p:nvPr/>
        </p:nvPicPr>
        <p:blipFill>
          <a:blip r:embed="rId11">
            <a:extLst/>
          </a:blip>
          <a:stretch>
            <a:fillRect/>
          </a:stretch>
        </p:blipFill>
        <p:spPr>
          <a:xfrm>
            <a:off x="18527348" y="9097751"/>
            <a:ext cx="4806841" cy="3605131"/>
          </a:xfrm>
          <a:prstGeom prst="rect">
            <a:avLst/>
          </a:prstGeom>
          <a:ln w="12700">
            <a:miter lim="400000"/>
          </a:ln>
        </p:spPr>
      </p:pic>
      <p:sp>
        <p:nvSpPr>
          <p:cNvPr id="197" name="Rectangle 21"/>
          <p:cNvSpPr txBox="1"/>
          <p:nvPr/>
        </p:nvSpPr>
        <p:spPr>
          <a:xfrm>
            <a:off x="19078058" y="12702881"/>
            <a:ext cx="3942483" cy="64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lstStyle>
          <a:p>
            <a:pPr/>
            <a:r>
              <a:t>Meredith Nolan ‘23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1"/>
          <p:cNvSpPr txBox="1"/>
          <p:nvPr>
            <p:ph type="title"/>
          </p:nvPr>
        </p:nvSpPr>
        <p:spPr>
          <a:xfrm>
            <a:off x="6523333" y="86281"/>
            <a:ext cx="15771681" cy="2651127"/>
          </a:xfrm>
          <a:prstGeom prst="rect">
            <a:avLst/>
          </a:prstGeom>
        </p:spPr>
        <p:txBody>
          <a:bodyPr/>
          <a:lstStyle>
            <a:lvl1pPr algn="ctr" defTabSz="821531">
              <a:lnSpc>
                <a:spcPct val="100000"/>
              </a:lnSpc>
              <a:defRPr sz="5600">
                <a:solidFill>
                  <a:srgbClr val="509CB5"/>
                </a:solidFill>
                <a:latin typeface="+mj-lt"/>
                <a:ea typeface="+mj-ea"/>
                <a:cs typeface="+mj-cs"/>
                <a:sym typeface="Gill Sans SemiBold"/>
              </a:defRPr>
            </a:lvl1pPr>
          </a:lstStyle>
          <a:p>
            <a:pPr/>
            <a:r>
              <a:t>Research Experience for Undergraduates (REU) at VIMS (Steinberg Group)</a:t>
            </a:r>
          </a:p>
        </p:txBody>
      </p:sp>
      <p:pic>
        <p:nvPicPr>
          <p:cNvPr id="202" name="Picture 2" descr="Picture 2"/>
          <p:cNvPicPr>
            <a:picLocks noChangeAspect="1"/>
          </p:cNvPicPr>
          <p:nvPr/>
        </p:nvPicPr>
        <p:blipFill>
          <a:blip r:embed="rId3">
            <a:extLst/>
          </a:blip>
          <a:stretch>
            <a:fillRect/>
          </a:stretch>
        </p:blipFill>
        <p:spPr>
          <a:xfrm>
            <a:off x="470247" y="4290993"/>
            <a:ext cx="4740509" cy="6320677"/>
          </a:xfrm>
          <a:prstGeom prst="rect">
            <a:avLst/>
          </a:prstGeom>
          <a:ln w="12700">
            <a:miter lim="400000"/>
          </a:ln>
        </p:spPr>
      </p:pic>
      <p:sp>
        <p:nvSpPr>
          <p:cNvPr id="203" name="TextBox 3"/>
          <p:cNvSpPr txBox="1"/>
          <p:nvPr/>
        </p:nvSpPr>
        <p:spPr>
          <a:xfrm>
            <a:off x="1086621" y="11085803"/>
            <a:ext cx="8706065" cy="2011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r>
              <a:t>PAL PhD student Maya Thomas and REU Sachi Anand, summer 2024</a:t>
            </a:r>
          </a:p>
          <a:p>
            <a:pPr algn="l"/>
            <a:r>
              <a:t>Sachi selected by the ASLO Multicultural Program  to present her research at ASLO Meeting 2025 </a:t>
            </a:r>
          </a:p>
        </p:txBody>
      </p:sp>
      <p:sp>
        <p:nvSpPr>
          <p:cNvPr id="204" name="TextBox 4"/>
          <p:cNvSpPr txBox="1"/>
          <p:nvPr/>
        </p:nvSpPr>
        <p:spPr>
          <a:xfrm>
            <a:off x="9939210" y="2589609"/>
            <a:ext cx="8939928" cy="1097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a:r>
              <a:t>Three of our PI’s institutions have REU site programs</a:t>
            </a:r>
          </a:p>
          <a:p>
            <a:pPr algn="l"/>
            <a:r>
              <a:t>(VIMS, U. Del, Rutgers)</a:t>
            </a:r>
          </a:p>
        </p:txBody>
      </p:sp>
      <p:sp>
        <p:nvSpPr>
          <p:cNvPr id="205" name="TextBox 10"/>
          <p:cNvSpPr txBox="1"/>
          <p:nvPr/>
        </p:nvSpPr>
        <p:spPr>
          <a:xfrm>
            <a:off x="12641786" y="11147963"/>
            <a:ext cx="12009121" cy="1097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r>
              <a:t>REU student Aroosh Majety, summer 2024</a:t>
            </a:r>
          </a:p>
          <a:p>
            <a:pPr algn="l"/>
            <a:r>
              <a:t>(mentored by Tor Mowatt-Larssen)</a:t>
            </a:r>
          </a:p>
        </p:txBody>
      </p:sp>
      <p:pic>
        <p:nvPicPr>
          <p:cNvPr id="206" name="Picture 12" descr="Picture 12"/>
          <p:cNvPicPr>
            <a:picLocks noChangeAspect="1"/>
          </p:cNvPicPr>
          <p:nvPr/>
        </p:nvPicPr>
        <p:blipFill>
          <a:blip r:embed="rId4">
            <a:extLst/>
          </a:blip>
          <a:stretch>
            <a:fillRect/>
          </a:stretch>
        </p:blipFill>
        <p:spPr>
          <a:xfrm>
            <a:off x="11941094" y="5136410"/>
            <a:ext cx="4415489" cy="5887316"/>
          </a:xfrm>
          <a:prstGeom prst="rect">
            <a:avLst/>
          </a:prstGeom>
          <a:ln w="12700">
            <a:miter lim="400000"/>
          </a:ln>
        </p:spPr>
      </p:pic>
      <p:pic>
        <p:nvPicPr>
          <p:cNvPr id="207" name="Picture 14" descr="Picture 14"/>
          <p:cNvPicPr>
            <a:picLocks noChangeAspect="1"/>
          </p:cNvPicPr>
          <p:nvPr/>
        </p:nvPicPr>
        <p:blipFill>
          <a:blip r:embed="rId5">
            <a:extLst/>
          </a:blip>
          <a:stretch>
            <a:fillRect/>
          </a:stretch>
        </p:blipFill>
        <p:spPr>
          <a:xfrm>
            <a:off x="16378026" y="5136410"/>
            <a:ext cx="7669049" cy="5751787"/>
          </a:xfrm>
          <a:prstGeom prst="rect">
            <a:avLst/>
          </a:prstGeom>
          <a:ln w="12700">
            <a:miter lim="400000"/>
          </a:ln>
        </p:spPr>
      </p:pic>
      <p:pic>
        <p:nvPicPr>
          <p:cNvPr id="208" name="Picture 16" descr="Picture 16"/>
          <p:cNvPicPr>
            <a:picLocks noChangeAspect="1"/>
          </p:cNvPicPr>
          <p:nvPr/>
        </p:nvPicPr>
        <p:blipFill>
          <a:blip r:embed="rId6">
            <a:extLst/>
          </a:blip>
          <a:stretch>
            <a:fillRect/>
          </a:stretch>
        </p:blipFill>
        <p:spPr>
          <a:xfrm>
            <a:off x="5210755" y="5811070"/>
            <a:ext cx="6400801" cy="4800601"/>
          </a:xfrm>
          <a:prstGeom prst="rect">
            <a:avLst/>
          </a:prstGeom>
          <a:ln w="12700">
            <a:miter lim="400000"/>
          </a:ln>
        </p:spPr>
      </p:pic>
      <p:pic>
        <p:nvPicPr>
          <p:cNvPr id="209" name="CleanShot 2024-10-26 at 13.35.03@2x.png" descr="CleanShot 2024-10-26 at 13.35.03@2x.png"/>
          <p:cNvPicPr>
            <a:picLocks noChangeAspect="1"/>
          </p:cNvPicPr>
          <p:nvPr/>
        </p:nvPicPr>
        <p:blipFill>
          <a:blip r:embed="rId7">
            <a:extLst/>
          </a:blip>
          <a:stretch>
            <a:fillRect/>
          </a:stretch>
        </p:blipFill>
        <p:spPr>
          <a:xfrm>
            <a:off x="492373" y="491429"/>
            <a:ext cx="5758246" cy="332543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Cimino Group (UCSC) - 2024-25"/>
          <p:cNvSpPr txBox="1"/>
          <p:nvPr>
            <p:ph type="title"/>
          </p:nvPr>
        </p:nvSpPr>
        <p:spPr>
          <a:xfrm>
            <a:off x="7999545" y="-55728"/>
            <a:ext cx="14716126" cy="3429001"/>
          </a:xfrm>
          <a:prstGeom prst="rect">
            <a:avLst/>
          </a:prstGeom>
        </p:spPr>
        <p:txBody>
          <a:bodyPr/>
          <a:lstStyle/>
          <a:p>
            <a:pPr/>
            <a:r>
              <a:t>Cimino Group (UCSC) - 2024-25</a:t>
            </a:r>
          </a:p>
        </p:txBody>
      </p:sp>
      <p:sp>
        <p:nvSpPr>
          <p:cNvPr id="214" name="Content Placeholder 6"/>
          <p:cNvSpPr txBox="1"/>
          <p:nvPr>
            <p:ph type="body" sz="quarter" idx="1"/>
          </p:nvPr>
        </p:nvSpPr>
        <p:spPr>
          <a:xfrm>
            <a:off x="1231536" y="10057619"/>
            <a:ext cx="14716126" cy="3860034"/>
          </a:xfrm>
          <a:prstGeom prst="rect">
            <a:avLst/>
          </a:prstGeom>
        </p:spPr>
        <p:txBody>
          <a:bodyPr/>
          <a:lstStyle>
            <a:lvl1pPr marL="0" indent="0">
              <a:lnSpc>
                <a:spcPct val="81000"/>
              </a:lnSpc>
              <a:buSzTx/>
              <a:buNone/>
              <a:defRPr sz="4000"/>
            </a:lvl1pPr>
            <a:lvl2pPr marL="0" indent="228600">
              <a:lnSpc>
                <a:spcPct val="81000"/>
              </a:lnSpc>
              <a:buSzTx/>
              <a:buNone/>
            </a:lvl2pPr>
          </a:lstStyle>
          <a:p>
            <a:pPr/>
            <a:r>
              <a:t>Margaret Moran &amp; Annessa Thompson (UCSC) – Annotating penguin dive videos to understand predator-prey dynamics</a:t>
            </a:r>
            <a:endParaRPr sz="5000"/>
          </a:p>
          <a:p>
            <a:pPr lvl="1"/>
            <a:r>
              <a:t>Grad student mentor: Victoria Hermanson </a:t>
            </a:r>
          </a:p>
        </p:txBody>
      </p:sp>
      <p:pic>
        <p:nvPicPr>
          <p:cNvPr id="215" name="Picture 8" descr="Picture 8"/>
          <p:cNvPicPr>
            <a:picLocks noChangeAspect="1"/>
          </p:cNvPicPr>
          <p:nvPr/>
        </p:nvPicPr>
        <p:blipFill>
          <a:blip r:embed="rId2">
            <a:extLst/>
          </a:blip>
          <a:stretch>
            <a:fillRect/>
          </a:stretch>
        </p:blipFill>
        <p:spPr>
          <a:xfrm>
            <a:off x="2818114" y="1592881"/>
            <a:ext cx="3621953" cy="4546289"/>
          </a:xfrm>
          <a:prstGeom prst="rect">
            <a:avLst/>
          </a:prstGeom>
          <a:ln w="12700">
            <a:solidFill>
              <a:srgbClr val="000000"/>
            </a:solidFill>
          </a:ln>
        </p:spPr>
      </p:pic>
      <p:pic>
        <p:nvPicPr>
          <p:cNvPr id="216" name="Picture 2" descr="Picture 2"/>
          <p:cNvPicPr>
            <a:picLocks noChangeAspect="1"/>
          </p:cNvPicPr>
          <p:nvPr/>
        </p:nvPicPr>
        <p:blipFill>
          <a:blip r:embed="rId3">
            <a:extLst/>
          </a:blip>
          <a:srcRect l="0" t="11292" r="3167" b="0"/>
          <a:stretch>
            <a:fillRect/>
          </a:stretch>
        </p:blipFill>
        <p:spPr>
          <a:xfrm>
            <a:off x="16409316" y="7697070"/>
            <a:ext cx="3708945" cy="4530817"/>
          </a:xfrm>
          <a:prstGeom prst="rect">
            <a:avLst/>
          </a:prstGeom>
          <a:ln w="12700">
            <a:solidFill>
              <a:srgbClr val="000000"/>
            </a:solidFill>
          </a:ln>
        </p:spPr>
      </p:pic>
      <p:pic>
        <p:nvPicPr>
          <p:cNvPr id="217" name="Picture 4" descr="Picture 4"/>
          <p:cNvPicPr>
            <a:picLocks noChangeAspect="1"/>
          </p:cNvPicPr>
          <p:nvPr/>
        </p:nvPicPr>
        <p:blipFill>
          <a:blip r:embed="rId4">
            <a:extLst/>
          </a:blip>
          <a:srcRect l="15237" t="0" r="0" b="10975"/>
          <a:stretch>
            <a:fillRect/>
          </a:stretch>
        </p:blipFill>
        <p:spPr>
          <a:xfrm>
            <a:off x="20357518" y="7697070"/>
            <a:ext cx="3816663" cy="4530817"/>
          </a:xfrm>
          <a:prstGeom prst="rect">
            <a:avLst/>
          </a:prstGeom>
          <a:ln w="12700">
            <a:solidFill>
              <a:srgbClr val="000000"/>
            </a:solidFill>
          </a:ln>
        </p:spPr>
      </p:pic>
      <p:sp>
        <p:nvSpPr>
          <p:cNvPr id="218" name="Pierce Kim (ASU, research credits):…"/>
          <p:cNvSpPr txBox="1"/>
          <p:nvPr/>
        </p:nvSpPr>
        <p:spPr>
          <a:xfrm>
            <a:off x="6828062" y="2381924"/>
            <a:ext cx="9571623" cy="185207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81000"/>
              </a:lnSpc>
              <a:spcBef>
                <a:spcPts val="1400"/>
              </a:spcBef>
              <a:defRPr sz="4000"/>
            </a:pPr>
            <a:r>
              <a:t>Pierce Kim (ASU, research credits): </a:t>
            </a:r>
          </a:p>
          <a:p>
            <a:pPr algn="l">
              <a:lnSpc>
                <a:spcPct val="81000"/>
              </a:lnSpc>
              <a:spcBef>
                <a:spcPts val="1400"/>
              </a:spcBef>
              <a:defRPr sz="4000"/>
            </a:pPr>
            <a:r>
              <a:t>Glacier retreat in relation to gentoo penguin colonization</a:t>
            </a:r>
          </a:p>
        </p:txBody>
      </p:sp>
      <p:pic>
        <p:nvPicPr>
          <p:cNvPr id="219" name="CleanShot 2024-10-26 at 13.00.26@2x.png" descr="CleanShot 2024-10-26 at 13.00.26@2x.png"/>
          <p:cNvPicPr>
            <a:picLocks noChangeAspect="1"/>
          </p:cNvPicPr>
          <p:nvPr/>
        </p:nvPicPr>
        <p:blipFill>
          <a:blip r:embed="rId5">
            <a:extLst/>
          </a:blip>
          <a:stretch>
            <a:fillRect/>
          </a:stretch>
        </p:blipFill>
        <p:spPr>
          <a:xfrm>
            <a:off x="16781330" y="2739897"/>
            <a:ext cx="6548865" cy="4181138"/>
          </a:xfrm>
          <a:prstGeom prst="rect">
            <a:avLst/>
          </a:prstGeom>
          <a:ln w="12700">
            <a:miter lim="400000"/>
          </a:ln>
        </p:spPr>
      </p:pic>
      <p:pic>
        <p:nvPicPr>
          <p:cNvPr id="220" name="12f32936-5020-4101-87ec-298f5d8c2353.jpeg" descr="12f32936-5020-4101-87ec-298f5d8c2353.jpeg"/>
          <p:cNvPicPr>
            <a:picLocks noChangeAspect="1"/>
          </p:cNvPicPr>
          <p:nvPr/>
        </p:nvPicPr>
        <p:blipFill>
          <a:blip r:embed="rId6">
            <a:extLst/>
          </a:blip>
          <a:stretch>
            <a:fillRect/>
          </a:stretch>
        </p:blipFill>
        <p:spPr>
          <a:xfrm>
            <a:off x="9942669" y="4749800"/>
            <a:ext cx="5355774" cy="5374672"/>
          </a:xfrm>
          <a:prstGeom prst="rect">
            <a:avLst/>
          </a:prstGeom>
          <a:ln w="12700">
            <a:miter lim="400000"/>
          </a:ln>
        </p:spPr>
      </p:pic>
      <p:sp>
        <p:nvSpPr>
          <p:cNvPr id="221" name="Tatiana Hernandez (UCSC, research credits &amp; senior thesis): Net and penguin selectivity of the krill cohort…"/>
          <p:cNvSpPr txBox="1"/>
          <p:nvPr/>
        </p:nvSpPr>
        <p:spPr>
          <a:xfrm>
            <a:off x="2484611" y="6868461"/>
            <a:ext cx="6812112" cy="267147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lnSpc>
                <a:spcPct val="81000"/>
              </a:lnSpc>
              <a:spcBef>
                <a:spcPts val="1400"/>
              </a:spcBef>
              <a:defRPr sz="4000"/>
            </a:lvl1pPr>
            <a:lvl2pPr indent="228600" algn="l">
              <a:lnSpc>
                <a:spcPct val="81000"/>
              </a:lnSpc>
              <a:spcBef>
                <a:spcPts val="1400"/>
              </a:spcBef>
            </a:lvl2pPr>
          </a:lstStyle>
          <a:p>
            <a:pPr/>
            <a:r>
              <a:t>Tatiana Hernandez (UCSC, research credits &amp; senior thesis): Net and penguin selectivity of the krill cohort</a:t>
            </a:r>
            <a:endParaRPr sz="5000"/>
          </a:p>
          <a:p>
            <a:pPr lvl="1"/>
            <a:r>
              <a:t>Post-doc mentor: Jack Conroy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Moffat Group (U. of Delaware) &amp; Van Mooy Group (WHOI)"/>
          <p:cNvSpPr txBox="1"/>
          <p:nvPr>
            <p:ph type="title"/>
          </p:nvPr>
        </p:nvSpPr>
        <p:spPr>
          <a:xfrm>
            <a:off x="6498894" y="114470"/>
            <a:ext cx="11386212" cy="3429001"/>
          </a:xfrm>
          <a:prstGeom prst="rect">
            <a:avLst/>
          </a:prstGeom>
        </p:spPr>
        <p:txBody>
          <a:bodyPr/>
          <a:lstStyle/>
          <a:p>
            <a:pPr/>
            <a:r>
              <a:t>Moffat Group (U. of Delaware) &amp; Van Mooy Group (WHOI)</a:t>
            </a:r>
          </a:p>
        </p:txBody>
      </p:sp>
      <p:sp>
        <p:nvSpPr>
          <p:cNvPr id="224" name="Michael Cappola (UDel undergrad, now Ph.D. with Moffat Group). UDel Climate Scholars 2022."/>
          <p:cNvSpPr txBox="1"/>
          <p:nvPr>
            <p:ph type="body" sz="quarter" idx="1"/>
          </p:nvPr>
        </p:nvSpPr>
        <p:spPr>
          <a:xfrm>
            <a:off x="11843411" y="8015772"/>
            <a:ext cx="5028605" cy="4739086"/>
          </a:xfrm>
          <a:prstGeom prst="rect">
            <a:avLst/>
          </a:prstGeom>
        </p:spPr>
        <p:txBody>
          <a:bodyPr/>
          <a:lstStyle>
            <a:lvl1pPr marL="0" indent="0">
              <a:buSzTx/>
              <a:buNone/>
            </a:lvl1pPr>
          </a:lstStyle>
          <a:p>
            <a:pPr/>
            <a:r>
              <a:t>Michael Cappola (UDel undergrad, now Ph.D. with Moffat Group). UDel Climate Scholars 2022. </a:t>
            </a:r>
          </a:p>
        </p:txBody>
      </p:sp>
      <p:pic>
        <p:nvPicPr>
          <p:cNvPr id="225" name="UDelers (Best).JPG" descr="UDelers (Best).JPG"/>
          <p:cNvPicPr>
            <a:picLocks noChangeAspect="1"/>
          </p:cNvPicPr>
          <p:nvPr/>
        </p:nvPicPr>
        <p:blipFill>
          <a:blip r:embed="rId2">
            <a:extLst/>
          </a:blip>
          <a:stretch>
            <a:fillRect/>
          </a:stretch>
        </p:blipFill>
        <p:spPr>
          <a:xfrm>
            <a:off x="2237029" y="3492093"/>
            <a:ext cx="6402021" cy="4268014"/>
          </a:xfrm>
          <a:prstGeom prst="rect">
            <a:avLst/>
          </a:prstGeom>
          <a:ln w="12700">
            <a:miter lim="400000"/>
          </a:ln>
        </p:spPr>
      </p:pic>
      <p:pic>
        <p:nvPicPr>
          <p:cNvPr id="226" name="DSC04301.JPG" descr="DSC04301.JPG"/>
          <p:cNvPicPr>
            <a:picLocks noChangeAspect="1"/>
          </p:cNvPicPr>
          <p:nvPr/>
        </p:nvPicPr>
        <p:blipFill>
          <a:blip r:embed="rId3">
            <a:extLst/>
          </a:blip>
          <a:stretch>
            <a:fillRect/>
          </a:stretch>
        </p:blipFill>
        <p:spPr>
          <a:xfrm>
            <a:off x="12695435" y="3665181"/>
            <a:ext cx="4852928" cy="3235285"/>
          </a:xfrm>
          <a:prstGeom prst="rect">
            <a:avLst/>
          </a:prstGeom>
          <a:ln w="12700">
            <a:miter lim="400000"/>
          </a:ln>
        </p:spPr>
      </p:pic>
      <p:sp>
        <p:nvSpPr>
          <p:cNvPr id="227" name="Rachel Davitt (UDel. undergrad, sailed with Van Mooy Group, now Ph.D. student at Rutgers).  NOAA Hollings Scholar."/>
          <p:cNvSpPr txBox="1"/>
          <p:nvPr/>
        </p:nvSpPr>
        <p:spPr>
          <a:xfrm>
            <a:off x="17840126" y="4178452"/>
            <a:ext cx="6273867" cy="197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spcBef>
                <a:spcPts val="1400"/>
              </a:spcBef>
            </a:lvl1pPr>
          </a:lstStyle>
          <a:p>
            <a:pPr/>
            <a:r>
              <a:t>Rachel Davitt (UDel. undergrad, sailed with Van Mooy Group, now Ph.D. student at Rutgers).  NOAA Hollings Scholar.</a:t>
            </a:r>
          </a:p>
        </p:txBody>
      </p:sp>
      <p:pic>
        <p:nvPicPr>
          <p:cNvPr id="228" name="DSC08677.JPG" descr="DSC08677.JPG"/>
          <p:cNvPicPr>
            <a:picLocks noChangeAspect="1"/>
          </p:cNvPicPr>
          <p:nvPr/>
        </p:nvPicPr>
        <p:blipFill>
          <a:blip r:embed="rId4">
            <a:extLst/>
          </a:blip>
          <a:stretch>
            <a:fillRect/>
          </a:stretch>
        </p:blipFill>
        <p:spPr>
          <a:xfrm>
            <a:off x="17291777" y="8111108"/>
            <a:ext cx="5997744" cy="3998496"/>
          </a:xfrm>
          <a:prstGeom prst="rect">
            <a:avLst/>
          </a:prstGeom>
          <a:ln w="12700">
            <a:miter lim="400000"/>
          </a:ln>
        </p:spPr>
      </p:pic>
      <p:pic>
        <p:nvPicPr>
          <p:cNvPr id="229" name="CleanShot 2024-10-26 at 12.40.29@2x.png" descr="CleanShot 2024-10-26 at 12.40.29@2x.png"/>
          <p:cNvPicPr>
            <a:picLocks noChangeAspect="1"/>
          </p:cNvPicPr>
          <p:nvPr/>
        </p:nvPicPr>
        <p:blipFill>
          <a:blip r:embed="rId5">
            <a:extLst/>
          </a:blip>
          <a:stretch>
            <a:fillRect/>
          </a:stretch>
        </p:blipFill>
        <p:spPr>
          <a:xfrm>
            <a:off x="4086224" y="8580233"/>
            <a:ext cx="6490918" cy="4349426"/>
          </a:xfrm>
          <a:prstGeom prst="rect">
            <a:avLst/>
          </a:prstGeom>
          <a:ln w="12700">
            <a:miter lim="400000"/>
          </a:ln>
        </p:spPr>
      </p:pic>
      <p:pic>
        <p:nvPicPr>
          <p:cNvPr id="230" name="CleanShot 2024-10-26 at 13.01.27@2x.png" descr="CleanShot 2024-10-26 at 13.01.27@2x.png"/>
          <p:cNvPicPr>
            <a:picLocks noChangeAspect="1"/>
          </p:cNvPicPr>
          <p:nvPr/>
        </p:nvPicPr>
        <p:blipFill>
          <a:blip r:embed="rId6">
            <a:extLst/>
          </a:blip>
          <a:stretch>
            <a:fillRect/>
          </a:stretch>
        </p:blipFill>
        <p:spPr>
          <a:xfrm>
            <a:off x="18352270" y="493099"/>
            <a:ext cx="4853726" cy="3057429"/>
          </a:xfrm>
          <a:prstGeom prst="rect">
            <a:avLst/>
          </a:prstGeom>
          <a:ln w="12700">
            <a:miter lim="400000"/>
          </a:ln>
        </p:spPr>
      </p:pic>
      <p:pic>
        <p:nvPicPr>
          <p:cNvPr id="231" name="CleanShot 2024-10-26 at 13.02.03@2x.png" descr="CleanShot 2024-10-26 at 13.02.03@2x.png"/>
          <p:cNvPicPr>
            <a:picLocks noChangeAspect="1"/>
          </p:cNvPicPr>
          <p:nvPr/>
        </p:nvPicPr>
        <p:blipFill>
          <a:blip r:embed="rId7">
            <a:extLst/>
          </a:blip>
          <a:stretch>
            <a:fillRect/>
          </a:stretch>
        </p:blipFill>
        <p:spPr>
          <a:xfrm>
            <a:off x="1003124" y="355404"/>
            <a:ext cx="5028606" cy="294713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Friedlaender Group (UCSC)"/>
          <p:cNvSpPr txBox="1"/>
          <p:nvPr>
            <p:ph type="title"/>
          </p:nvPr>
        </p:nvSpPr>
        <p:spPr>
          <a:xfrm>
            <a:off x="4594714" y="-241301"/>
            <a:ext cx="14716126" cy="3429001"/>
          </a:xfrm>
          <a:prstGeom prst="rect">
            <a:avLst/>
          </a:prstGeom>
        </p:spPr>
        <p:txBody>
          <a:bodyPr/>
          <a:lstStyle/>
          <a:p>
            <a:pPr/>
            <a:r>
              <a:t>Friedlaender Group (UCSC)</a:t>
            </a:r>
          </a:p>
        </p:txBody>
      </p:sp>
      <p:sp>
        <p:nvSpPr>
          <p:cNvPr id="234" name="Plus:…"/>
          <p:cNvSpPr txBox="1"/>
          <p:nvPr>
            <p:ph type="body" sz="quarter" idx="1"/>
          </p:nvPr>
        </p:nvSpPr>
        <p:spPr>
          <a:xfrm>
            <a:off x="18374672" y="6909842"/>
            <a:ext cx="6739997" cy="8036719"/>
          </a:xfrm>
          <a:prstGeom prst="rect">
            <a:avLst/>
          </a:prstGeom>
        </p:spPr>
        <p:txBody>
          <a:bodyPr/>
          <a:lstStyle/>
          <a:p>
            <a:pPr marL="0" indent="0">
              <a:buSzTx/>
              <a:buNone/>
            </a:pPr>
            <a:r>
              <a:t>Plus:</a:t>
            </a:r>
          </a:p>
          <a:p>
            <a:pPr/>
            <a:r>
              <a:t>Martin Gonzales</a:t>
            </a:r>
          </a:p>
          <a:p>
            <a:pPr/>
            <a:r>
              <a:t>Mimi Cole</a:t>
            </a:r>
          </a:p>
          <a:p>
            <a:pPr/>
            <a:r>
              <a:t>Iris lam</a:t>
            </a:r>
          </a:p>
          <a:p>
            <a:pPr/>
            <a:r>
              <a:t>Astarte brown</a:t>
            </a:r>
          </a:p>
        </p:txBody>
      </p:sp>
      <p:pic>
        <p:nvPicPr>
          <p:cNvPr id="235" name="Image" descr="Image"/>
          <p:cNvPicPr>
            <a:picLocks noChangeAspect="1"/>
          </p:cNvPicPr>
          <p:nvPr/>
        </p:nvPicPr>
        <p:blipFill>
          <a:blip r:embed="rId2">
            <a:extLst/>
          </a:blip>
          <a:stretch>
            <a:fillRect/>
          </a:stretch>
        </p:blipFill>
        <p:spPr>
          <a:xfrm>
            <a:off x="18084800" y="3177844"/>
            <a:ext cx="3781756" cy="3781756"/>
          </a:xfrm>
          <a:prstGeom prst="rect">
            <a:avLst/>
          </a:prstGeom>
          <a:ln w="12700">
            <a:miter lim="400000"/>
          </a:ln>
        </p:spPr>
      </p:pic>
      <p:sp>
        <p:nvSpPr>
          <p:cNvPr id="236" name="Linda Lai (2024 USCS CAMINO Scholar)"/>
          <p:cNvSpPr txBox="1"/>
          <p:nvPr/>
        </p:nvSpPr>
        <p:spPr>
          <a:xfrm>
            <a:off x="17768556" y="7264532"/>
            <a:ext cx="4414243" cy="16930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spcBef>
                <a:spcPts val="1400"/>
              </a:spcBef>
            </a:lvl1pPr>
          </a:lstStyle>
          <a:p>
            <a:pPr/>
            <a:r>
              <a:t>Linda Lai (2024 USCS CAMINO Scholar)</a:t>
            </a:r>
          </a:p>
        </p:txBody>
      </p:sp>
      <p:pic>
        <p:nvPicPr>
          <p:cNvPr id="237" name="Image" descr="Image"/>
          <p:cNvPicPr>
            <a:picLocks noChangeAspect="1"/>
          </p:cNvPicPr>
          <p:nvPr/>
        </p:nvPicPr>
        <p:blipFill>
          <a:blip r:embed="rId3">
            <a:extLst/>
          </a:blip>
          <a:stretch>
            <a:fillRect/>
          </a:stretch>
        </p:blipFill>
        <p:spPr>
          <a:xfrm>
            <a:off x="12572952" y="6012090"/>
            <a:ext cx="4138540" cy="5500591"/>
          </a:xfrm>
          <a:prstGeom prst="rect">
            <a:avLst/>
          </a:prstGeom>
          <a:ln w="12700">
            <a:miter lim="400000"/>
          </a:ln>
        </p:spPr>
      </p:pic>
      <p:sp>
        <p:nvSpPr>
          <p:cNvPr id="238" name="Aniyah chambers (2024 ACCESS Summer Research Institute)"/>
          <p:cNvSpPr txBox="1"/>
          <p:nvPr/>
        </p:nvSpPr>
        <p:spPr>
          <a:xfrm>
            <a:off x="12242422" y="11624581"/>
            <a:ext cx="4716265" cy="21502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spcBef>
                <a:spcPts val="1400"/>
              </a:spcBef>
            </a:lvl1pPr>
          </a:lstStyle>
          <a:p>
            <a:pPr/>
            <a:r>
              <a:t>Aniyah chambers (2024 ACCESS Summer Research Institute) </a:t>
            </a:r>
          </a:p>
        </p:txBody>
      </p:sp>
      <p:pic>
        <p:nvPicPr>
          <p:cNvPr id="239" name="CleanShot 2024-10-26 at 12.45.09@2x.png" descr="CleanShot 2024-10-26 at 12.45.09@2x.png"/>
          <p:cNvPicPr>
            <a:picLocks noChangeAspect="1"/>
          </p:cNvPicPr>
          <p:nvPr/>
        </p:nvPicPr>
        <p:blipFill>
          <a:blip r:embed="rId4">
            <a:extLst/>
          </a:blip>
          <a:stretch>
            <a:fillRect/>
          </a:stretch>
        </p:blipFill>
        <p:spPr>
          <a:xfrm>
            <a:off x="376743" y="2633734"/>
            <a:ext cx="11139145" cy="5135335"/>
          </a:xfrm>
          <a:prstGeom prst="rect">
            <a:avLst/>
          </a:prstGeom>
          <a:ln w="12700">
            <a:miter lim="400000"/>
          </a:ln>
        </p:spPr>
      </p:pic>
      <p:pic>
        <p:nvPicPr>
          <p:cNvPr id="240" name="CleanShot 2024-10-26 at 12.58.10@2x.png" descr="CleanShot 2024-10-26 at 12.58.10@2x.png"/>
          <p:cNvPicPr>
            <a:picLocks noChangeAspect="1"/>
          </p:cNvPicPr>
          <p:nvPr/>
        </p:nvPicPr>
        <p:blipFill>
          <a:blip r:embed="rId5">
            <a:extLst/>
          </a:blip>
          <a:stretch>
            <a:fillRect/>
          </a:stretch>
        </p:blipFill>
        <p:spPr>
          <a:xfrm>
            <a:off x="1809169" y="11010784"/>
            <a:ext cx="10007601" cy="2463801"/>
          </a:xfrm>
          <a:prstGeom prst="rect">
            <a:avLst/>
          </a:prstGeom>
          <a:ln w="12700">
            <a:miter lim="400000"/>
          </a:ln>
        </p:spPr>
      </p:pic>
      <p:pic>
        <p:nvPicPr>
          <p:cNvPr id="241" name="CleanShot 2024-10-26 at 12.58.53@2x.png" descr="CleanShot 2024-10-26 at 12.58.53@2x.png"/>
          <p:cNvPicPr>
            <a:picLocks noChangeAspect="1"/>
          </p:cNvPicPr>
          <p:nvPr/>
        </p:nvPicPr>
        <p:blipFill>
          <a:blip r:embed="rId6">
            <a:extLst/>
          </a:blip>
          <a:stretch>
            <a:fillRect/>
          </a:stretch>
        </p:blipFill>
        <p:spPr>
          <a:xfrm>
            <a:off x="4920952" y="8393687"/>
            <a:ext cx="7028786" cy="2933875"/>
          </a:xfrm>
          <a:prstGeom prst="rect">
            <a:avLst/>
          </a:prstGeom>
          <a:ln w="12700">
            <a:miter lim="400000"/>
          </a:ln>
        </p:spPr>
      </p:pic>
      <p:pic>
        <p:nvPicPr>
          <p:cNvPr id="242" name="CleanShot 2024-10-26 at 13.00.26@2x.png" descr="CleanShot 2024-10-26 at 13.00.26@2x.png"/>
          <p:cNvPicPr>
            <a:picLocks noChangeAspect="1"/>
          </p:cNvPicPr>
          <p:nvPr/>
        </p:nvPicPr>
        <p:blipFill>
          <a:blip r:embed="rId7">
            <a:extLst/>
          </a:blip>
          <a:stretch>
            <a:fillRect/>
          </a:stretch>
        </p:blipFill>
        <p:spPr>
          <a:xfrm>
            <a:off x="11809174" y="2305740"/>
            <a:ext cx="5036431" cy="321552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chofield Group (Rutgers)"/>
          <p:cNvSpPr txBox="1"/>
          <p:nvPr>
            <p:ph type="title"/>
          </p:nvPr>
        </p:nvSpPr>
        <p:spPr>
          <a:xfrm>
            <a:off x="1989441" y="-118764"/>
            <a:ext cx="14716126" cy="3429001"/>
          </a:xfrm>
          <a:prstGeom prst="rect">
            <a:avLst/>
          </a:prstGeom>
        </p:spPr>
        <p:txBody>
          <a:bodyPr/>
          <a:lstStyle/>
          <a:p>
            <a:pPr/>
            <a:r>
              <a:t>Schofield Group (Rutgers)</a:t>
            </a:r>
          </a:p>
        </p:txBody>
      </p:sp>
      <p:sp>
        <p:nvSpPr>
          <p:cNvPr id="245" name="Nikko Galanto (2020): Whale foraging behavior. NSF-REU student.…"/>
          <p:cNvSpPr txBox="1"/>
          <p:nvPr>
            <p:ph type="body" sz="quarter" idx="1"/>
          </p:nvPr>
        </p:nvSpPr>
        <p:spPr>
          <a:xfrm>
            <a:off x="1444547" y="8866431"/>
            <a:ext cx="5441290" cy="3676638"/>
          </a:xfrm>
          <a:prstGeom prst="rect">
            <a:avLst/>
          </a:prstGeom>
        </p:spPr>
        <p:txBody>
          <a:bodyPr anchor="t"/>
          <a:lstStyle/>
          <a:p>
            <a:pPr marL="0" indent="0" defTabSz="796885">
              <a:spcBef>
                <a:spcPts val="1300"/>
              </a:spcBef>
              <a:buSzTx/>
              <a:buNone/>
              <a:defRPr sz="3104"/>
            </a:pPr>
            <a:r>
              <a:t>Nikko Galanto (2020): Whale foraging behavior. NSF-REU student. </a:t>
            </a:r>
          </a:p>
          <a:p>
            <a:pPr marL="0" indent="0" defTabSz="796885">
              <a:spcBef>
                <a:spcPts val="1300"/>
              </a:spcBef>
              <a:buSzTx/>
              <a:buNone/>
              <a:defRPr sz="3104"/>
            </a:pPr>
            <a:r>
              <a:t>Participated remotely, from Guam, during the pandemic. </a:t>
            </a:r>
          </a:p>
          <a:p>
            <a:pPr marL="0" indent="0" defTabSz="796885">
              <a:spcBef>
                <a:spcPts val="1300"/>
              </a:spcBef>
              <a:buSzTx/>
              <a:buNone/>
              <a:defRPr sz="3104"/>
            </a:pPr>
          </a:p>
        </p:txBody>
      </p:sp>
      <p:pic>
        <p:nvPicPr>
          <p:cNvPr id="246" name="CleanShot 2024-10-26 at 14.39.35@2x.png" descr="CleanShot 2024-10-26 at 14.39.35@2x.png"/>
          <p:cNvPicPr>
            <a:picLocks noChangeAspect="1"/>
          </p:cNvPicPr>
          <p:nvPr/>
        </p:nvPicPr>
        <p:blipFill>
          <a:blip r:embed="rId2">
            <a:extLst/>
          </a:blip>
          <a:stretch>
            <a:fillRect/>
          </a:stretch>
        </p:blipFill>
        <p:spPr>
          <a:xfrm>
            <a:off x="17456946" y="792468"/>
            <a:ext cx="6029829" cy="3801663"/>
          </a:xfrm>
          <a:prstGeom prst="rect">
            <a:avLst/>
          </a:prstGeom>
          <a:ln w="12700">
            <a:miter lim="400000"/>
          </a:ln>
        </p:spPr>
      </p:pic>
      <p:pic>
        <p:nvPicPr>
          <p:cNvPr id="247" name="image001.png" descr="image001.png"/>
          <p:cNvPicPr>
            <a:picLocks noChangeAspect="1"/>
          </p:cNvPicPr>
          <p:nvPr/>
        </p:nvPicPr>
        <p:blipFill>
          <a:blip r:embed="rId3">
            <a:extLst/>
          </a:blip>
          <a:stretch>
            <a:fillRect/>
          </a:stretch>
        </p:blipFill>
        <p:spPr>
          <a:xfrm>
            <a:off x="1625191" y="3086100"/>
            <a:ext cx="5080001" cy="5080001"/>
          </a:xfrm>
          <a:prstGeom prst="rect">
            <a:avLst/>
          </a:prstGeom>
          <a:ln w="12700">
            <a:miter lim="400000"/>
          </a:ln>
        </p:spPr>
      </p:pic>
      <p:sp>
        <p:nvSpPr>
          <p:cNvPr id="248" name="Noah Motz (2021-2022) - Dynamics in nearshore penguin zones. George H. Cook Scholars Program at Rutgers. Now Ph.D. student at UDel."/>
          <p:cNvSpPr txBox="1"/>
          <p:nvPr/>
        </p:nvSpPr>
        <p:spPr>
          <a:xfrm>
            <a:off x="17441257" y="11104894"/>
            <a:ext cx="5441290" cy="367663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a:spcBef>
                <a:spcPts val="1400"/>
              </a:spcBef>
            </a:pPr>
            <a:r>
              <a:t>Noah Motz (2021-2022) - Dynamics in nearshore penguin zones. </a:t>
            </a:r>
            <a:r>
              <a:rPr i="1"/>
              <a:t>George H. Cook Scholars Program</a:t>
            </a:r>
            <a:r>
              <a:t> at Rutgers</a:t>
            </a:r>
            <a:r>
              <a:rPr i="1"/>
              <a:t>. </a:t>
            </a:r>
            <a:r>
              <a:t>Now Ph.D. student at UDel. </a:t>
            </a:r>
          </a:p>
        </p:txBody>
      </p:sp>
      <p:pic>
        <p:nvPicPr>
          <p:cNvPr id="249" name="CleanShot 2024-10-26 at 14.45.58@2x.png" descr="CleanShot 2024-10-26 at 14.45.58@2x.png"/>
          <p:cNvPicPr>
            <a:picLocks noChangeAspect="1"/>
          </p:cNvPicPr>
          <p:nvPr/>
        </p:nvPicPr>
        <p:blipFill>
          <a:blip r:embed="rId4">
            <a:extLst/>
          </a:blip>
          <a:stretch>
            <a:fillRect/>
          </a:stretch>
        </p:blipFill>
        <p:spPr>
          <a:xfrm>
            <a:off x="17249739" y="5070209"/>
            <a:ext cx="5824326" cy="2324594"/>
          </a:xfrm>
          <a:prstGeom prst="rect">
            <a:avLst/>
          </a:prstGeom>
          <a:ln w="12700">
            <a:miter lim="400000"/>
          </a:ln>
        </p:spPr>
      </p:pic>
      <p:pic>
        <p:nvPicPr>
          <p:cNvPr id="250" name="Image" descr="Image"/>
          <p:cNvPicPr>
            <a:picLocks noChangeAspect="1"/>
          </p:cNvPicPr>
          <p:nvPr/>
        </p:nvPicPr>
        <p:blipFill>
          <a:blip r:embed="rId5">
            <a:extLst/>
          </a:blip>
          <a:stretch>
            <a:fillRect/>
          </a:stretch>
        </p:blipFill>
        <p:spPr>
          <a:xfrm>
            <a:off x="18014290" y="7519499"/>
            <a:ext cx="3766587" cy="3111919"/>
          </a:xfrm>
          <a:prstGeom prst="rect">
            <a:avLst/>
          </a:prstGeom>
          <a:ln w="12700">
            <a:miter lim="400000"/>
          </a:ln>
        </p:spPr>
      </p:pic>
      <p:sp>
        <p:nvSpPr>
          <p:cNvPr id="251" name="Plus:…"/>
          <p:cNvSpPr txBox="1"/>
          <p:nvPr/>
        </p:nvSpPr>
        <p:spPr>
          <a:xfrm>
            <a:off x="9729418" y="9922543"/>
            <a:ext cx="5441290" cy="367663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a:spcBef>
                <a:spcPts val="1400"/>
              </a:spcBef>
            </a:pPr>
            <a:r>
              <a:t>Plus:</a:t>
            </a:r>
          </a:p>
          <a:p>
            <a:pPr algn="l">
              <a:spcBef>
                <a:spcPts val="1400"/>
              </a:spcBef>
            </a:pPr>
            <a:r>
              <a:t>2021-2023 Miah Mullins “Phytoplankton decadal trends” Rutgers Honors College</a:t>
            </a:r>
          </a:p>
          <a:p>
            <a:pPr algn="l">
              <a:spcBef>
                <a:spcPts val="1400"/>
              </a:spcBef>
            </a:pPr>
            <a:r>
              <a:t>Tyler Jordan (2022): NSF-REU student. </a:t>
            </a:r>
          </a:p>
        </p:txBody>
      </p:sp>
      <p:pic>
        <p:nvPicPr>
          <p:cNvPr id="252" name="DSC08520.JPG" descr="DSC08520.JPG"/>
          <p:cNvPicPr>
            <a:picLocks noChangeAspect="1"/>
          </p:cNvPicPr>
          <p:nvPr/>
        </p:nvPicPr>
        <p:blipFill>
          <a:blip r:embed="rId6">
            <a:extLst/>
          </a:blip>
          <a:srcRect l="46719" t="37295" r="32719" b="22602"/>
          <a:stretch>
            <a:fillRect/>
          </a:stretch>
        </p:blipFill>
        <p:spPr>
          <a:xfrm>
            <a:off x="9292951" y="2728082"/>
            <a:ext cx="4230206" cy="5500474"/>
          </a:xfrm>
          <a:prstGeom prst="rect">
            <a:avLst/>
          </a:prstGeom>
          <a:ln w="12700">
            <a:miter lim="400000"/>
          </a:ln>
        </p:spPr>
      </p:pic>
      <p:sp>
        <p:nvSpPr>
          <p:cNvPr id="253" name="Miah Manning (2023): Sailed on 2023 PAL Cruise."/>
          <p:cNvSpPr txBox="1"/>
          <p:nvPr/>
        </p:nvSpPr>
        <p:spPr>
          <a:xfrm>
            <a:off x="9065256" y="8460030"/>
            <a:ext cx="5441290" cy="123085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spcBef>
                <a:spcPts val="1400"/>
              </a:spcBef>
            </a:lvl1pPr>
          </a:lstStyle>
          <a:p>
            <a:pPr/>
            <a:r>
              <a:t>Miah Manning (2023): Sailed on 2023 PAL Cruise.</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jpeg"/></Relationships>

</file>

<file path=ppt/theme/_rels/theme2.xml.rels><?xml version="1.0" encoding="UTF-8"?>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FFFFFF"/>
      </a:dk1>
      <a:lt1>
        <a:srgbClr val="509CB5"/>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SemiBold"/>
        <a:ea typeface="Gill Sans SemiBold"/>
        <a:cs typeface="Gill Sans SemiBold"/>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3578" tIns="53578" rIns="53578" bIns="53578"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SemiBold"/>
        <a:ea typeface="Gill Sans SemiBold"/>
        <a:cs typeface="Gill Sans SemiBold"/>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3578" tIns="53578" rIns="53578" bIns="53578"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09CB5"/>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