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09CB5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56" d="100"/>
          <a:sy n="56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16078" y="2303859"/>
            <a:ext cx="14716126" cy="4625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6078" y="7054453"/>
            <a:ext cx="14716126" cy="3938063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quarter" idx="21"/>
          </p:nvPr>
        </p:nvSpPr>
        <p:spPr>
          <a:xfrm>
            <a:off x="12799218" y="1839515"/>
            <a:ext cx="6454590" cy="9688224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3940968" y="1982390"/>
            <a:ext cx="8251032" cy="4625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750843"/>
            <a:ext cx="8251032" cy="4625579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21"/>
          </p:nvPr>
        </p:nvSpPr>
        <p:spPr>
          <a:xfrm>
            <a:off x="12799218" y="1839515"/>
            <a:ext cx="6454590" cy="9688224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3940968" y="1982390"/>
            <a:ext cx="8251032" cy="4625579"/>
          </a:xfrm>
          <a:prstGeom prst="rect">
            <a:avLst/>
          </a:prstGeom>
        </p:spPr>
        <p:txBody>
          <a:bodyPr lIns="53578" tIns="53578" rIns="53578" bIns="53578" anchor="b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750843"/>
            <a:ext cx="8251032" cy="4625579"/>
          </a:xfrm>
          <a:prstGeom prst="rect">
            <a:avLst/>
          </a:prstGeom>
        </p:spPr>
        <p:txBody>
          <a:bodyPr lIns="53578" tIns="53578" rIns="53578" bIns="53578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0" indent="0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21"/>
          </p:nvPr>
        </p:nvSpPr>
        <p:spPr>
          <a:xfrm>
            <a:off x="13138546" y="3589734"/>
            <a:ext cx="5768579" cy="8658535"/>
          </a:xfrm>
          <a:prstGeom prst="rect">
            <a:avLst/>
          </a:prstGeom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6078" y="3893343"/>
            <a:ext cx="7072313" cy="8036720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Text"/>
          <p:cNvSpPr txBox="1"/>
          <p:nvPr/>
        </p:nvSpPr>
        <p:spPr>
          <a:xfrm>
            <a:off x="17086361" y="4504134"/>
            <a:ext cx="873325" cy="6000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6078" y="3893343"/>
            <a:ext cx="7072313" cy="8036720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7937" y="3893343"/>
            <a:ext cx="5572126" cy="8036720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3B347-919B-8FBB-D83C-963464EB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0F3D-AC9C-F6DD-4A4F-372AF7BE2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502BF-2D28-2DC1-6135-40BBF886B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23844-76A7-354E-AECF-BEA191BFF649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402AA-BFD2-32CC-68C7-8D92C4C6C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28F58-C3BA-7C20-1698-2618B263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60654" y="12800828"/>
            <a:ext cx="546946" cy="553996"/>
          </a:xfrm>
        </p:spPr>
        <p:txBody>
          <a:bodyPr/>
          <a:lstStyle/>
          <a:p>
            <a:fld id="{C1EDF05E-7122-3847-B5D7-09C65E1A6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16078" y="3893343"/>
            <a:ext cx="14716126" cy="8036720"/>
          </a:xfrm>
          <a:prstGeom prst="rect">
            <a:avLst/>
          </a:prstGeom>
        </p:spPr>
        <p:txBody>
          <a:bodyPr lIns="0" tIns="0" rIns="0" bIns="0" anchor="ctr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16078" y="3893343"/>
            <a:ext cx="14716126" cy="8036720"/>
          </a:xfrm>
          <a:prstGeom prst="rect">
            <a:avLst/>
          </a:prstGeom>
        </p:spPr>
        <p:txBody>
          <a:bodyPr lIns="53578" tIns="53578" rIns="53578" bIns="53578" numCol="2" spcCol="735806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816078" y="1768078"/>
            <a:ext cx="14716126" cy="10144126"/>
          </a:xfrm>
          <a:prstGeom prst="rect">
            <a:avLst/>
          </a:prstGeom>
        </p:spPr>
        <p:txBody>
          <a:bodyPr lIns="53578" tIns="53578" rIns="53578" bIns="53578" anchor="ctr"/>
          <a:lstStyle>
            <a:lvl1pPr marL="5926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  <a:lvl2pPr marL="9355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2pPr>
            <a:lvl3pPr marL="12784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3pPr>
            <a:lvl4pPr marL="16340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4pPr>
            <a:lvl5pPr marL="1976966" indent="-338666" defTabSz="821531">
              <a:lnSpc>
                <a:spcPct val="100000"/>
              </a:lnSpc>
              <a:spcBef>
                <a:spcPts val="1400"/>
              </a:spcBef>
              <a:buFontTx/>
              <a:defRPr sz="3200"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816078" y="375046"/>
            <a:ext cx="14716126" cy="3429001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4816078" y="4179093"/>
            <a:ext cx="14716126" cy="5339954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21"/>
          </p:nvPr>
        </p:nvSpPr>
        <p:spPr>
          <a:xfrm>
            <a:off x="6602015" y="2553890"/>
            <a:ext cx="11203323" cy="6949983"/>
          </a:xfrm>
          <a:prstGeom prst="rect">
            <a:avLst/>
          </a:prstGeom>
          <a:effectLst>
            <a:outerShdw blurRad="88900" dist="25400" dir="5400000" rotWithShape="0">
              <a:srgbClr val="000000">
                <a:alpha val="50000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4816078" y="10358437"/>
            <a:ext cx="14716126" cy="2393157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21"/>
          </p:nvPr>
        </p:nvSpPr>
        <p:spPr>
          <a:xfrm>
            <a:off x="6602015" y="2553890"/>
            <a:ext cx="11203323" cy="6949983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4816078" y="10358437"/>
            <a:ext cx="14716126" cy="2393157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821531">
              <a:lnSpc>
                <a:spcPct val="100000"/>
              </a:lnSpc>
              <a:defRPr sz="5600">
                <a:solidFill>
                  <a:srgbClr val="509CB5"/>
                </a:solidFill>
                <a:latin typeface="+mj-lt"/>
                <a:ea typeface="+mj-ea"/>
                <a:cs typeface="+mj-cs"/>
                <a:sym typeface="Gill Sans SemiBold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742" y="13073062"/>
            <a:ext cx="424657" cy="462757"/>
          </a:xfrm>
          <a:prstGeom prst="rect">
            <a:avLst/>
          </a:prstGeom>
        </p:spPr>
        <p:txBody>
          <a:bodyPr lIns="53578" tIns="53578" rIns="53578" bIns="53578" anchor="t">
            <a:normAutofit/>
          </a:bodyPr>
          <a:lstStyle>
            <a:lvl1pPr algn="ctr" defTabSz="821531">
              <a:defRPr>
                <a:solidFill>
                  <a:srgbClr val="509CB5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Aptos"/>
          <a:ea typeface="Aptos"/>
          <a:cs typeface="Aptos"/>
          <a:sym typeface="Aptos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AL-LTER: Undergraduate Students"/>
          <p:cNvSpPr txBox="1">
            <a:spLocks noGrp="1"/>
          </p:cNvSpPr>
          <p:nvPr>
            <p:ph type="ctrTitle"/>
          </p:nvPr>
        </p:nvSpPr>
        <p:spPr>
          <a:xfrm>
            <a:off x="4633466" y="2329259"/>
            <a:ext cx="15117068" cy="4625579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2">
                    <a:lumMod val="10000"/>
                  </a:schemeClr>
                </a:solidFill>
              </a:rPr>
              <a:t>PAL-LTER: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Graduate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Students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&amp; Postdocs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7" name="LTER Logo - 2 colors.png" descr="LTER Logo - 2 colo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51" y="9872578"/>
            <a:ext cx="3356670" cy="3356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8646" y="9872578"/>
            <a:ext cx="3356671" cy="3356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group of people in orange jackets and sunglasses&#10;&#10;Description automatically generated">
            <a:extLst>
              <a:ext uri="{FF2B5EF4-FFF2-40B4-BE49-F238E27FC236}">
                <a16:creationId xmlns:a16="http://schemas.microsoft.com/office/drawing/2014/main" id="{05D34376-3E84-FF43-8CD2-719769BFF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66" y="7916685"/>
            <a:ext cx="6440121" cy="4830091"/>
          </a:xfrm>
          <a:prstGeom prst="rect">
            <a:avLst/>
          </a:prstGeom>
        </p:spPr>
      </p:pic>
      <p:pic>
        <p:nvPicPr>
          <p:cNvPr id="13" name="Picture 12" descr="A person in a life jacket holding a cigarette&#10;&#10;Description automatically generated">
            <a:extLst>
              <a:ext uri="{FF2B5EF4-FFF2-40B4-BE49-F238E27FC236}">
                <a16:creationId xmlns:a16="http://schemas.microsoft.com/office/drawing/2014/main" id="{C4C5E9F4-0AC5-2540-88EC-37D48EB71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1004" y="306984"/>
            <a:ext cx="7352351" cy="4901567"/>
          </a:xfrm>
          <a:prstGeom prst="rect">
            <a:avLst/>
          </a:prstGeom>
        </p:spPr>
      </p:pic>
      <p:pic>
        <p:nvPicPr>
          <p:cNvPr id="27" name="Picture 26" descr="A group of people sitting in a booth holding drinks&#10;&#10;Description automatically generated">
            <a:extLst>
              <a:ext uri="{FF2B5EF4-FFF2-40B4-BE49-F238E27FC236}">
                <a16:creationId xmlns:a16="http://schemas.microsoft.com/office/drawing/2014/main" id="{15C264D4-CF02-A948-91A0-237542292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076" y="8080020"/>
            <a:ext cx="8006080" cy="4503420"/>
          </a:xfrm>
          <a:prstGeom prst="rect">
            <a:avLst/>
          </a:prstGeom>
        </p:spPr>
      </p:pic>
      <p:pic>
        <p:nvPicPr>
          <p:cNvPr id="17" name="Picture 16" descr="A person on a boat with a bow&#10;&#10;Description automatically generated">
            <a:extLst>
              <a:ext uri="{FF2B5EF4-FFF2-40B4-BE49-F238E27FC236}">
                <a16:creationId xmlns:a16="http://schemas.microsoft.com/office/drawing/2014/main" id="{BF49685E-F406-B94C-A2E4-A80143223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07" y="303072"/>
            <a:ext cx="8731137" cy="49015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A98040-ABFB-0C41-A13D-1CE6D9CB93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33" y="493148"/>
            <a:ext cx="6697775" cy="46047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4D66246-A8A6-314A-954B-A1B8A2FDC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33" y="303072"/>
            <a:ext cx="7004589" cy="48156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Undergraduate Opportunities with PAL-LTER"/>
          <p:cNvSpPr txBox="1">
            <a:spLocks noGrp="1"/>
          </p:cNvSpPr>
          <p:nvPr>
            <p:ph type="title"/>
          </p:nvPr>
        </p:nvSpPr>
        <p:spPr>
          <a:xfrm>
            <a:off x="3566160" y="375046"/>
            <a:ext cx="15966044" cy="34290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Graduate/Post-Doc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Opportunities with PAL-LTER</a:t>
            </a:r>
          </a:p>
        </p:txBody>
      </p:sp>
      <p:sp>
        <p:nvSpPr>
          <p:cNvPr id="169" name="PAL provides opportunities for undergraduate students in key areas:…"/>
          <p:cNvSpPr txBox="1">
            <a:spLocks noGrp="1"/>
          </p:cNvSpPr>
          <p:nvPr>
            <p:ph type="body" sz="half" idx="1"/>
          </p:nvPr>
        </p:nvSpPr>
        <p:spPr>
          <a:xfrm>
            <a:off x="10513138" y="2888854"/>
            <a:ext cx="13016211" cy="981700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PAL provides opportunities for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graduate students and postdocs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in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:</a:t>
            </a:r>
            <a:endParaRPr sz="4000" dirty="0">
              <a:solidFill>
                <a:schemeClr val="tx2">
                  <a:lumMod val="10000"/>
                </a:schemeClr>
              </a:solidFill>
            </a:endParaRPr>
          </a:p>
          <a:p>
            <a:pPr lvl="1"/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Polar fieldwork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Research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Mentoring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, Teaching,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Professional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Development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We aim to involve a diverse group</a:t>
            </a:r>
          </a:p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Tiered mentoring platform</a:t>
            </a:r>
          </a:p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Cohort of colleagues, friends, family</a:t>
            </a:r>
            <a:endParaRPr sz="40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Multiple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opportunities to recruit and support students:</a:t>
            </a:r>
          </a:p>
          <a:p>
            <a:pPr lvl="1"/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NSF OPP Postdoctoral Fellowship</a:t>
            </a:r>
          </a:p>
          <a:p>
            <a:pPr lvl="1"/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NSF GRFP</a:t>
            </a:r>
          </a:p>
          <a:p>
            <a:pPr lvl="1"/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Institution-specific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endowments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 aimed at supporting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graduate students</a:t>
            </a:r>
          </a:p>
          <a:p>
            <a:pPr lvl="1"/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Foundation for pursuing careers in a range of sectors</a:t>
            </a:r>
          </a:p>
          <a:p>
            <a:pPr lvl="2"/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Academic, government, NGO, private, </a:t>
            </a:r>
            <a:r>
              <a:rPr lang="en-US" sz="4000" dirty="0" err="1">
                <a:solidFill>
                  <a:schemeClr val="tx2">
                    <a:lumMod val="10000"/>
                  </a:schemeClr>
                </a:solidFill>
              </a:rPr>
              <a:t>etc</a:t>
            </a:r>
            <a:endParaRPr sz="4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6" descr="Net deploy 2.jpg">
            <a:extLst>
              <a:ext uri="{FF2B5EF4-FFF2-40B4-BE49-F238E27FC236}">
                <a16:creationId xmlns:a16="http://schemas.microsoft.com/office/drawing/2014/main" id="{4AB4D74E-FAB3-164A-B0B3-4A34EDB059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82" y="2888854"/>
            <a:ext cx="4540083" cy="3429001"/>
          </a:xfrm>
          <a:prstGeom prst="rect">
            <a:avLst/>
          </a:prstGeom>
        </p:spPr>
      </p:pic>
      <p:pic>
        <p:nvPicPr>
          <p:cNvPr id="8" name="Picture 7" descr="A person kneeling in a room with buckets of water&#10;&#10;Description automatically generated">
            <a:extLst>
              <a:ext uri="{FF2B5EF4-FFF2-40B4-BE49-F238E27FC236}">
                <a16:creationId xmlns:a16="http://schemas.microsoft.com/office/drawing/2014/main" id="{9B3792B8-B404-B941-B981-35811AA42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82" y="6858000"/>
            <a:ext cx="4254374" cy="5672499"/>
          </a:xfrm>
          <a:prstGeom prst="rect">
            <a:avLst/>
          </a:prstGeom>
        </p:spPr>
      </p:pic>
      <p:pic>
        <p:nvPicPr>
          <p:cNvPr id="10" name="Picture 9" descr="A person on a boat&#10;&#10;Description automatically generated">
            <a:extLst>
              <a:ext uri="{FF2B5EF4-FFF2-40B4-BE49-F238E27FC236}">
                <a16:creationId xmlns:a16="http://schemas.microsoft.com/office/drawing/2014/main" id="{BE243D34-CCF6-6B45-B0BA-B11FD1631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8786" y="3522228"/>
            <a:ext cx="5066989" cy="3800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D9AD0D-96B3-3B45-9016-FCD2D53DC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770" y="8297249"/>
            <a:ext cx="3760632" cy="376063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AL Training and Mentorship"/>
          <p:cNvSpPr txBox="1">
            <a:spLocks noGrp="1"/>
          </p:cNvSpPr>
          <p:nvPr>
            <p:ph type="title"/>
          </p:nvPr>
        </p:nvSpPr>
        <p:spPr>
          <a:xfrm>
            <a:off x="7178278" y="160882"/>
            <a:ext cx="14716126" cy="3429001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chemeClr val="tx2">
                    <a:lumMod val="10000"/>
                  </a:schemeClr>
                </a:solidFill>
              </a:rPr>
              <a:t>PAL Training and Mentorship</a:t>
            </a:r>
          </a:p>
        </p:txBody>
      </p:sp>
      <p:sp>
        <p:nvSpPr>
          <p:cNvPr id="175" name="More than 20 undergraduate students involved in PAL in recent years.…"/>
          <p:cNvSpPr txBox="1">
            <a:spLocks noGrp="1"/>
          </p:cNvSpPr>
          <p:nvPr>
            <p:ph type="body" sz="quarter" idx="1"/>
          </p:nvPr>
        </p:nvSpPr>
        <p:spPr>
          <a:xfrm>
            <a:off x="13347497" y="2839640"/>
            <a:ext cx="10449764" cy="803672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&gt;5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0 graduate students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and post-docs 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involved in PAL in recent years. </a:t>
            </a:r>
          </a:p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nearly all participated in field work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  <a:p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Students 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develop independent projects and lead aspects of PAL themes</a:t>
            </a:r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  <a:p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Students participate in PIs group meetings and receive individual guidance and mentorship. </a:t>
            </a:r>
          </a:p>
          <a:p>
            <a:r>
              <a:rPr sz="4000" dirty="0">
                <a:solidFill>
                  <a:schemeClr val="tx2">
                    <a:lumMod val="10000"/>
                  </a:schemeClr>
                </a:solidFill>
              </a:rPr>
              <a:t>PAL monthly meetings, fieldwork, and LTER-wide activities provide opportunities to broaden scientific horizons and networking. </a:t>
            </a:r>
            <a:endParaRPr lang="en-US" sz="4000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Professional development through engagement in professional societies </a:t>
            </a:r>
            <a:endParaRPr sz="40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6" descr="A group of people sitting on a table&#10;&#10;Description automatically generated">
            <a:extLst>
              <a:ext uri="{FF2B5EF4-FFF2-40B4-BE49-F238E27FC236}">
                <a16:creationId xmlns:a16="http://schemas.microsoft.com/office/drawing/2014/main" id="{89723230-E891-614B-BBB9-D21F17F5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7" y="1949496"/>
            <a:ext cx="6617265" cy="3722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4AC3C-DC6D-514F-A08B-721392515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01" y="6666603"/>
            <a:ext cx="6471138" cy="4853354"/>
          </a:xfrm>
          <a:prstGeom prst="rect">
            <a:avLst/>
          </a:prstGeom>
        </p:spPr>
      </p:pic>
      <p:pic>
        <p:nvPicPr>
          <p:cNvPr id="9" name="Picture 2" descr="A couple of people posing for a picture&#10;&#10;Description automatically generated">
            <a:extLst>
              <a:ext uri="{FF2B5EF4-FFF2-40B4-BE49-F238E27FC236}">
                <a16:creationId xmlns:a16="http://schemas.microsoft.com/office/drawing/2014/main" id="{1FC09A3C-4229-0B44-BEA6-8A2229D9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30008" y="4208340"/>
            <a:ext cx="7065758" cy="529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C577-DD21-4643-BF33-CB3105C9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screenshot of a website&#10;&#10;Description automatically generated">
            <a:extLst>
              <a:ext uri="{FF2B5EF4-FFF2-40B4-BE49-F238E27FC236}">
                <a16:creationId xmlns:a16="http://schemas.microsoft.com/office/drawing/2014/main" id="{DAAE9E43-8481-B14D-8939-4503C2F7A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8" t="15761" r="38265" b="69537"/>
          <a:stretch/>
        </p:blipFill>
        <p:spPr>
          <a:xfrm>
            <a:off x="4673600" y="10713120"/>
            <a:ext cx="15036800" cy="247184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E633E-5076-6B42-9630-0DAF84FA1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6" y="7730966"/>
            <a:ext cx="4064000" cy="40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BD266-4B82-F848-B22B-204EEDF7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" y="0"/>
            <a:ext cx="37592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4930AC-0D79-D547-8313-A0BB4EEE4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248" y="136617"/>
            <a:ext cx="10660084" cy="5960478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330716A-06B4-4C4F-A226-1ED79A9B04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22" t="13115" r="26867" b="2176"/>
          <a:stretch/>
        </p:blipFill>
        <p:spPr>
          <a:xfrm>
            <a:off x="15951202" y="-109778"/>
            <a:ext cx="8510252" cy="8798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34B30-110B-6F45-805B-4859B9DF7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8502" y="4864734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15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09985-28BC-0A4D-9F14-AEE81FBB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BFD4F-AA14-C549-B477-DF161147D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140" y="2795246"/>
            <a:ext cx="5715000" cy="5969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5146723-C71C-0849-939D-0760AD43A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05206" y="1418884"/>
            <a:ext cx="4683176" cy="4683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C655B0-8314-E146-B669-4A2A09000769}"/>
              </a:ext>
            </a:extLst>
          </p:cNvPr>
          <p:cNvSpPr txBox="1"/>
          <p:nvPr/>
        </p:nvSpPr>
        <p:spPr>
          <a:xfrm>
            <a:off x="1121140" y="8967997"/>
            <a:ext cx="7045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Postdoctoral Biologist in the Biogeochemistry Group at the California Water Science Center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6411A-50F2-DE4D-9F16-01879449A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92" y="4724401"/>
            <a:ext cx="5458804" cy="305693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A5769F6-C42A-5942-ACCA-C758CEE395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3" t="36503" r="31648" b="5324"/>
          <a:stretch/>
        </p:blipFill>
        <p:spPr>
          <a:xfrm>
            <a:off x="12395622" y="2795246"/>
            <a:ext cx="9955968" cy="54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8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7C936B-2F13-4249-8F88-A2040979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323550"/>
            <a:ext cx="4404779" cy="4404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E9A96-CA18-6B49-8A6B-9B50A3BEB632}"/>
              </a:ext>
            </a:extLst>
          </p:cNvPr>
          <p:cNvSpPr txBox="1"/>
          <p:nvPr/>
        </p:nvSpPr>
        <p:spPr>
          <a:xfrm>
            <a:off x="527090" y="5269237"/>
            <a:ext cx="22652950" cy="5068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SCAR Krill Expert Group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Expert group on Birds and Marine Mammals, SCAR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Co-chaired international session at 2022 Ocean Sciences Meeting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Co-authoring resource guide and perspective paper on inclusive leadership in polar science resulting from 2023 NSF-funded Polar Postdoc Leadership Workshop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LTER pelagic cross-site synthesis group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Co-organized 2024 Monterey Bay Marine Science Volleyball Tournament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11" name="Picture 10" descr="A cartoon of shrimp in a circle&#10;&#10;Description automatically generated">
            <a:extLst>
              <a:ext uri="{FF2B5EF4-FFF2-40B4-BE49-F238E27FC236}">
                <a16:creationId xmlns:a16="http://schemas.microsoft.com/office/drawing/2014/main" id="{0C81CC3E-C895-0E4E-AE95-6210A5392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327" y="526899"/>
            <a:ext cx="4005580" cy="3998079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CBDB197-8C58-3A40-A3B1-258ADE104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46" y="561807"/>
            <a:ext cx="9971594" cy="3878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7EC2F-8853-114C-9201-B26D1530D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3641" y="323549"/>
            <a:ext cx="4404779" cy="44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89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FA64-B58A-1041-94AC-28749B4C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PSECCO Resources</a:t>
            </a:r>
          </a:p>
        </p:txBody>
      </p:sp>
      <p:pic>
        <p:nvPicPr>
          <p:cNvPr id="2050" name="Picture 2" descr="Support Network Map">
            <a:extLst>
              <a:ext uri="{FF2B5EF4-FFF2-40B4-BE49-F238E27FC236}">
                <a16:creationId xmlns:a16="http://schemas.microsoft.com/office/drawing/2014/main" id="{6B3B3F6A-97A4-254B-8AC8-DD475E26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253" y="3697861"/>
            <a:ext cx="12100324" cy="91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103071-E48E-FD4E-B212-75BDF5C37119}"/>
              </a:ext>
            </a:extLst>
          </p:cNvPr>
          <p:cNvSpPr txBox="1"/>
          <p:nvPr/>
        </p:nvSpPr>
        <p:spPr>
          <a:xfrm>
            <a:off x="1148585" y="5431648"/>
            <a:ext cx="10499668" cy="2852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Polar Education Materials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chemeClr val="tx2">
                    <a:lumMod val="10000"/>
                  </a:schemeClr>
                </a:solidFill>
              </a:rPr>
              <a:t>Polar Careers Outside of Academia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Earl</a:t>
            </a:r>
            <a:r>
              <a:rPr lang="en-US" sz="4400" dirty="0">
                <a:solidFill>
                  <a:schemeClr val="tx2">
                    <a:lumMod val="10000"/>
                  </a:schemeClr>
                </a:solidFill>
              </a:rPr>
              <a:t>y Career Researcher Resources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Polar Postdocs Leadership Resource Guide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A5830E-B7BA-B84C-A85B-7BB67A99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83" y="-181089"/>
            <a:ext cx="9971594" cy="38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2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55AD-D049-984A-948B-F21076E3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9EBF0-5376-464E-972D-7E45307C6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7817" y="334963"/>
            <a:ext cx="14733697" cy="7823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3BF2B-9A39-3649-84FA-D84E8E371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6" y="334963"/>
            <a:ext cx="8109565" cy="6279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D37000-B289-F84B-8D68-310A650C7D64}"/>
              </a:ext>
            </a:extLst>
          </p:cNvPr>
          <p:cNvSpPr txBox="1"/>
          <p:nvPr/>
        </p:nvSpPr>
        <p:spPr>
          <a:xfrm>
            <a:off x="1285221" y="8554065"/>
            <a:ext cx="11467882" cy="2852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Developed a novel method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chemeClr val="tx2">
                    <a:lumMod val="10000"/>
                  </a:schemeClr>
                </a:solidFill>
              </a:rPr>
              <a:t>Built a time-series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>
                <a:solidFill>
                  <a:schemeClr val="tx2">
                    <a:lumMod val="10000"/>
                  </a:schemeClr>
                </a:solidFill>
              </a:rPr>
              <a:t>Teaching students and researchers</a:t>
            </a:r>
          </a:p>
          <a:p>
            <a:pPr marL="457200" marR="0" indent="-45720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Applying it to international conservation efforts</a:t>
            </a:r>
          </a:p>
        </p:txBody>
      </p:sp>
    </p:spTree>
    <p:extLst>
      <p:ext uri="{BB962C8B-B14F-4D97-AF65-F5344CB8AC3E}">
        <p14:creationId xmlns:p14="http://schemas.microsoft.com/office/powerpoint/2010/main" val="1333067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509CB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09CB5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09CB5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 SemiBold"/>
        <a:ea typeface="Gill Sans SemiBold"/>
        <a:cs typeface="Gill Sans SemiBold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09CB5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09CB5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265</Words>
  <Application>Microsoft Macintosh PowerPoint</Application>
  <PresentationFormat>Custom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Gill Sans</vt:lpstr>
      <vt:lpstr>Gill Sans SemiBold</vt:lpstr>
      <vt:lpstr>Lucida Grande</vt:lpstr>
      <vt:lpstr>White</vt:lpstr>
      <vt:lpstr>PAL-LTER: Graduate Students &amp; Postdocs</vt:lpstr>
      <vt:lpstr>Graduate/Post-Doc Opportunities with PAL-LTER</vt:lpstr>
      <vt:lpstr>PAL Training and Mentorship</vt:lpstr>
      <vt:lpstr>PowerPoint Presentation</vt:lpstr>
      <vt:lpstr>PowerPoint Presentation</vt:lpstr>
      <vt:lpstr>PowerPoint Presentation</vt:lpstr>
      <vt:lpstr>PSECCO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PAL-LTER: Undergraduate Students</dc:title>
  <cp:lastModifiedBy>Ari Seth Friedlaender</cp:lastModifiedBy>
  <cp:revision>10</cp:revision>
  <dcterms:modified xsi:type="dcterms:W3CDTF">2024-10-29T15:17:26Z</dcterms:modified>
</cp:coreProperties>
</file>