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0" r:id="rId1"/>
  </p:sldMasterIdLst>
  <p:notesMasterIdLst>
    <p:notesMasterId r:id="rId59"/>
  </p:notesMasterIdLst>
  <p:sldIdLst>
    <p:sldId id="256" r:id="rId2"/>
    <p:sldId id="258" r:id="rId3"/>
    <p:sldId id="261" r:id="rId4"/>
    <p:sldId id="260" r:id="rId5"/>
    <p:sldId id="284" r:id="rId6"/>
    <p:sldId id="285" r:id="rId7"/>
    <p:sldId id="286" r:id="rId8"/>
    <p:sldId id="339" r:id="rId9"/>
    <p:sldId id="287" r:id="rId10"/>
    <p:sldId id="288" r:id="rId11"/>
    <p:sldId id="289" r:id="rId12"/>
    <p:sldId id="290" r:id="rId13"/>
    <p:sldId id="291" r:id="rId14"/>
    <p:sldId id="292" r:id="rId15"/>
    <p:sldId id="293" r:id="rId16"/>
    <p:sldId id="294" r:id="rId17"/>
    <p:sldId id="265" r:id="rId18"/>
    <p:sldId id="333" r:id="rId19"/>
    <p:sldId id="334" r:id="rId20"/>
    <p:sldId id="336" r:id="rId21"/>
    <p:sldId id="337" r:id="rId22"/>
    <p:sldId id="301" r:id="rId23"/>
    <p:sldId id="340" r:id="rId24"/>
    <p:sldId id="281" r:id="rId25"/>
    <p:sldId id="341" r:id="rId26"/>
    <p:sldId id="262" r:id="rId27"/>
    <p:sldId id="280" r:id="rId28"/>
    <p:sldId id="342" r:id="rId29"/>
    <p:sldId id="343" r:id="rId30"/>
    <p:sldId id="344" r:id="rId31"/>
    <p:sldId id="345" r:id="rId32"/>
    <p:sldId id="318" r:id="rId33"/>
    <p:sldId id="369" r:id="rId34"/>
    <p:sldId id="379" r:id="rId35"/>
    <p:sldId id="346" r:id="rId36"/>
    <p:sldId id="317" r:id="rId37"/>
    <p:sldId id="388" r:id="rId38"/>
    <p:sldId id="275" r:id="rId39"/>
    <p:sldId id="393" r:id="rId40"/>
    <p:sldId id="364" r:id="rId41"/>
    <p:sldId id="389" r:id="rId42"/>
    <p:sldId id="323" r:id="rId43"/>
    <p:sldId id="390" r:id="rId44"/>
    <p:sldId id="394" r:id="rId45"/>
    <p:sldId id="395" r:id="rId46"/>
    <p:sldId id="315" r:id="rId47"/>
    <p:sldId id="392" r:id="rId48"/>
    <p:sldId id="324" r:id="rId49"/>
    <p:sldId id="330" r:id="rId50"/>
    <p:sldId id="329" r:id="rId51"/>
    <p:sldId id="328" r:id="rId52"/>
    <p:sldId id="327" r:id="rId53"/>
    <p:sldId id="326" r:id="rId54"/>
    <p:sldId id="325" r:id="rId55"/>
    <p:sldId id="316" r:id="rId56"/>
    <p:sldId id="391" r:id="rId57"/>
    <p:sldId id="396"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3"/>
    <p:restoredTop sz="79456"/>
  </p:normalViewPr>
  <p:slideViewPr>
    <p:cSldViewPr snapToGrid="0">
      <p:cViewPr varScale="1">
        <p:scale>
          <a:sx n="100" d="100"/>
          <a:sy n="100" d="100"/>
        </p:scale>
        <p:origin x="1728"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82F348-C021-4ACD-B730-C416FD276A9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448B19F-1555-4452-9C31-B115C46F201D}">
      <dgm:prSet/>
      <dgm:spPr>
        <a:solidFill>
          <a:schemeClr val="accent2">
            <a:alpha val="97246"/>
          </a:schemeClr>
        </a:solidFill>
      </dgm:spPr>
      <dgm:t>
        <a:bodyPr/>
        <a:lstStyle/>
        <a:p>
          <a:r>
            <a:rPr lang="en-US" dirty="0"/>
            <a:t>STEM Interest:  </a:t>
          </a:r>
        </a:p>
        <a:p>
          <a:r>
            <a:rPr lang="en-US" dirty="0"/>
            <a:t>I </a:t>
          </a:r>
          <a:r>
            <a:rPr lang="en-US" b="1" dirty="0"/>
            <a:t>like</a:t>
          </a:r>
          <a:r>
            <a:rPr lang="en-US" dirty="0"/>
            <a:t> to do this</a:t>
          </a:r>
        </a:p>
      </dgm:t>
    </dgm:pt>
    <dgm:pt modelId="{00C4EE0E-AF08-4CDB-931B-CF0576C0B2C9}" type="parTrans" cxnId="{4DDD1654-8E16-411F-B091-1D23E2401C96}">
      <dgm:prSet/>
      <dgm:spPr/>
      <dgm:t>
        <a:bodyPr/>
        <a:lstStyle/>
        <a:p>
          <a:endParaRPr lang="en-US"/>
        </a:p>
      </dgm:t>
    </dgm:pt>
    <dgm:pt modelId="{5B21C290-675F-495A-BEC4-1D701CCBCCC2}" type="sibTrans" cxnId="{4DDD1654-8E16-411F-B091-1D23E2401C96}">
      <dgm:prSet/>
      <dgm:spPr/>
      <dgm:t>
        <a:bodyPr/>
        <a:lstStyle/>
        <a:p>
          <a:endParaRPr lang="en-US"/>
        </a:p>
      </dgm:t>
    </dgm:pt>
    <dgm:pt modelId="{A9E4F161-22E8-4638-B6A7-B41D8FB39986}">
      <dgm:prSet/>
      <dgm:spPr>
        <a:solidFill>
          <a:schemeClr val="accent2"/>
        </a:solidFill>
      </dgm:spPr>
      <dgm:t>
        <a:bodyPr/>
        <a:lstStyle/>
        <a:p>
          <a:r>
            <a:rPr lang="en-US" dirty="0"/>
            <a:t>STEM Skill Building:  </a:t>
          </a:r>
        </a:p>
        <a:p>
          <a:r>
            <a:rPr lang="en-US" dirty="0"/>
            <a:t>I </a:t>
          </a:r>
          <a:r>
            <a:rPr lang="en-US" b="1" dirty="0"/>
            <a:t>can</a:t>
          </a:r>
          <a:r>
            <a:rPr lang="en-US" dirty="0"/>
            <a:t> do this</a:t>
          </a:r>
        </a:p>
      </dgm:t>
    </dgm:pt>
    <dgm:pt modelId="{38AA260F-2EB8-4FA2-A1B7-135FEE6E3598}" type="parTrans" cxnId="{1F34BA77-6E27-49C4-860B-5CA83BDADCD7}">
      <dgm:prSet/>
      <dgm:spPr/>
      <dgm:t>
        <a:bodyPr/>
        <a:lstStyle/>
        <a:p>
          <a:endParaRPr lang="en-US"/>
        </a:p>
      </dgm:t>
    </dgm:pt>
    <dgm:pt modelId="{E4EB7E0E-FF5D-44D1-8839-32FEAA57C6EB}" type="sibTrans" cxnId="{1F34BA77-6E27-49C4-860B-5CA83BDADCD7}">
      <dgm:prSet/>
      <dgm:spPr/>
      <dgm:t>
        <a:bodyPr/>
        <a:lstStyle/>
        <a:p>
          <a:endParaRPr lang="en-US"/>
        </a:p>
      </dgm:t>
    </dgm:pt>
    <dgm:pt modelId="{62E9654B-B2AF-4FBF-8559-59CEB3B03DAA}">
      <dgm:prSet/>
      <dgm:spPr>
        <a:solidFill>
          <a:schemeClr val="accent2"/>
        </a:solidFill>
      </dgm:spPr>
      <dgm:t>
        <a:bodyPr/>
        <a:lstStyle/>
        <a:p>
          <a:r>
            <a:rPr lang="en-US" dirty="0"/>
            <a:t>STEM Pathways:  </a:t>
          </a:r>
        </a:p>
        <a:p>
          <a:r>
            <a:rPr lang="en-US" dirty="0"/>
            <a:t>This is </a:t>
          </a:r>
          <a:r>
            <a:rPr lang="en-US" b="1" dirty="0"/>
            <a:t>important </a:t>
          </a:r>
          <a:r>
            <a:rPr lang="en-US" dirty="0"/>
            <a:t>to me </a:t>
          </a:r>
        </a:p>
      </dgm:t>
    </dgm:pt>
    <dgm:pt modelId="{92B6B667-46B0-4F7E-B3D1-9C1A2E1780F0}" type="parTrans" cxnId="{4EF41DED-3314-47B2-BFC2-D4EE5C94BD26}">
      <dgm:prSet/>
      <dgm:spPr/>
      <dgm:t>
        <a:bodyPr/>
        <a:lstStyle/>
        <a:p>
          <a:endParaRPr lang="en-US"/>
        </a:p>
      </dgm:t>
    </dgm:pt>
    <dgm:pt modelId="{C080333D-9F69-4261-A172-1782BA06B39A}" type="sibTrans" cxnId="{4EF41DED-3314-47B2-BFC2-D4EE5C94BD26}">
      <dgm:prSet/>
      <dgm:spPr/>
      <dgm:t>
        <a:bodyPr/>
        <a:lstStyle/>
        <a:p>
          <a:endParaRPr lang="en-US"/>
        </a:p>
      </dgm:t>
    </dgm:pt>
    <dgm:pt modelId="{7BA0A1C0-151F-1847-9A44-5A5C5C6A3F1C}" type="pres">
      <dgm:prSet presAssocID="{3382F348-C021-4ACD-B730-C416FD276A92}" presName="diagram" presStyleCnt="0">
        <dgm:presLayoutVars>
          <dgm:dir/>
          <dgm:resizeHandles val="exact"/>
        </dgm:presLayoutVars>
      </dgm:prSet>
      <dgm:spPr/>
    </dgm:pt>
    <dgm:pt modelId="{F060EF61-C916-1341-9252-B7B0E9FE052B}" type="pres">
      <dgm:prSet presAssocID="{0448B19F-1555-4452-9C31-B115C46F201D}" presName="node" presStyleLbl="node1" presStyleIdx="0" presStyleCnt="3">
        <dgm:presLayoutVars>
          <dgm:bulletEnabled val="1"/>
        </dgm:presLayoutVars>
      </dgm:prSet>
      <dgm:spPr/>
    </dgm:pt>
    <dgm:pt modelId="{84B58C4A-2175-8746-A4E4-6682885CFC11}" type="pres">
      <dgm:prSet presAssocID="{5B21C290-675F-495A-BEC4-1D701CCBCCC2}" presName="sibTrans" presStyleCnt="0"/>
      <dgm:spPr/>
    </dgm:pt>
    <dgm:pt modelId="{CDEEF131-7DE7-FF47-8198-123F6AF25B98}" type="pres">
      <dgm:prSet presAssocID="{A9E4F161-22E8-4638-B6A7-B41D8FB39986}" presName="node" presStyleLbl="node1" presStyleIdx="1" presStyleCnt="3">
        <dgm:presLayoutVars>
          <dgm:bulletEnabled val="1"/>
        </dgm:presLayoutVars>
      </dgm:prSet>
      <dgm:spPr/>
    </dgm:pt>
    <dgm:pt modelId="{73D5225B-D617-0544-92E0-7EB8C9E7AFA6}" type="pres">
      <dgm:prSet presAssocID="{E4EB7E0E-FF5D-44D1-8839-32FEAA57C6EB}" presName="sibTrans" presStyleCnt="0"/>
      <dgm:spPr/>
    </dgm:pt>
    <dgm:pt modelId="{A7968C3F-EC1A-6645-BD47-80446F776664}" type="pres">
      <dgm:prSet presAssocID="{62E9654B-B2AF-4FBF-8559-59CEB3B03DAA}" presName="node" presStyleLbl="node1" presStyleIdx="2" presStyleCnt="3" custScaleX="87535">
        <dgm:presLayoutVars>
          <dgm:bulletEnabled val="1"/>
        </dgm:presLayoutVars>
      </dgm:prSet>
      <dgm:spPr/>
    </dgm:pt>
  </dgm:ptLst>
  <dgm:cxnLst>
    <dgm:cxn modelId="{6EB37F3F-1916-2E42-8918-F196849FA714}" type="presOf" srcId="{0448B19F-1555-4452-9C31-B115C46F201D}" destId="{F060EF61-C916-1341-9252-B7B0E9FE052B}" srcOrd="0" destOrd="0" presId="urn:microsoft.com/office/officeart/2005/8/layout/default"/>
    <dgm:cxn modelId="{A89E344C-0979-D643-A704-EF1948B93192}" type="presOf" srcId="{62E9654B-B2AF-4FBF-8559-59CEB3B03DAA}" destId="{A7968C3F-EC1A-6645-BD47-80446F776664}" srcOrd="0" destOrd="0" presId="urn:microsoft.com/office/officeart/2005/8/layout/default"/>
    <dgm:cxn modelId="{4DDD1654-8E16-411F-B091-1D23E2401C96}" srcId="{3382F348-C021-4ACD-B730-C416FD276A92}" destId="{0448B19F-1555-4452-9C31-B115C46F201D}" srcOrd="0" destOrd="0" parTransId="{00C4EE0E-AF08-4CDB-931B-CF0576C0B2C9}" sibTransId="{5B21C290-675F-495A-BEC4-1D701CCBCCC2}"/>
    <dgm:cxn modelId="{7AC5FE5B-686A-A648-9528-0750EFA4D72C}" type="presOf" srcId="{3382F348-C021-4ACD-B730-C416FD276A92}" destId="{7BA0A1C0-151F-1847-9A44-5A5C5C6A3F1C}" srcOrd="0" destOrd="0" presId="urn:microsoft.com/office/officeart/2005/8/layout/default"/>
    <dgm:cxn modelId="{B5E29563-D845-C641-BC6C-B1C061695C46}" type="presOf" srcId="{A9E4F161-22E8-4638-B6A7-B41D8FB39986}" destId="{CDEEF131-7DE7-FF47-8198-123F6AF25B98}" srcOrd="0" destOrd="0" presId="urn:microsoft.com/office/officeart/2005/8/layout/default"/>
    <dgm:cxn modelId="{1F34BA77-6E27-49C4-860B-5CA83BDADCD7}" srcId="{3382F348-C021-4ACD-B730-C416FD276A92}" destId="{A9E4F161-22E8-4638-B6A7-B41D8FB39986}" srcOrd="1" destOrd="0" parTransId="{38AA260F-2EB8-4FA2-A1B7-135FEE6E3598}" sibTransId="{E4EB7E0E-FF5D-44D1-8839-32FEAA57C6EB}"/>
    <dgm:cxn modelId="{4EF41DED-3314-47B2-BFC2-D4EE5C94BD26}" srcId="{3382F348-C021-4ACD-B730-C416FD276A92}" destId="{62E9654B-B2AF-4FBF-8559-59CEB3B03DAA}" srcOrd="2" destOrd="0" parTransId="{92B6B667-46B0-4F7E-B3D1-9C1A2E1780F0}" sibTransId="{C080333D-9F69-4261-A172-1782BA06B39A}"/>
    <dgm:cxn modelId="{150D0513-203E-F344-B5B2-0C18D2D96BFC}" type="presParOf" srcId="{7BA0A1C0-151F-1847-9A44-5A5C5C6A3F1C}" destId="{F060EF61-C916-1341-9252-B7B0E9FE052B}" srcOrd="0" destOrd="0" presId="urn:microsoft.com/office/officeart/2005/8/layout/default"/>
    <dgm:cxn modelId="{858375EB-A868-7549-BF3F-DB536E0E43B3}" type="presParOf" srcId="{7BA0A1C0-151F-1847-9A44-5A5C5C6A3F1C}" destId="{84B58C4A-2175-8746-A4E4-6682885CFC11}" srcOrd="1" destOrd="0" presId="urn:microsoft.com/office/officeart/2005/8/layout/default"/>
    <dgm:cxn modelId="{E7976143-3483-5B45-8604-C776D4BA0EDA}" type="presParOf" srcId="{7BA0A1C0-151F-1847-9A44-5A5C5C6A3F1C}" destId="{CDEEF131-7DE7-FF47-8198-123F6AF25B98}" srcOrd="2" destOrd="0" presId="urn:microsoft.com/office/officeart/2005/8/layout/default"/>
    <dgm:cxn modelId="{AB3AF40A-0899-A543-8F6C-A8209E4AC63A}" type="presParOf" srcId="{7BA0A1C0-151F-1847-9A44-5A5C5C6A3F1C}" destId="{73D5225B-D617-0544-92E0-7EB8C9E7AFA6}" srcOrd="3" destOrd="0" presId="urn:microsoft.com/office/officeart/2005/8/layout/default"/>
    <dgm:cxn modelId="{2935766C-816E-9241-85B6-67751836D0B1}" type="presParOf" srcId="{7BA0A1C0-151F-1847-9A44-5A5C5C6A3F1C}" destId="{A7968C3F-EC1A-6645-BD47-80446F776664}"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695A77-9239-4C9E-85BE-1965B6E4A4E4}"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B31B0A03-9F07-414C-A4EA-0FAA8933C76E}">
      <dgm:prSet custT="1"/>
      <dgm:spPr/>
      <dgm:t>
        <a:bodyPr/>
        <a:lstStyle/>
        <a:p>
          <a:pPr>
            <a:lnSpc>
              <a:spcPct val="100000"/>
            </a:lnSpc>
          </a:pPr>
          <a:r>
            <a:rPr lang="en-US" sz="2400" dirty="0"/>
            <a:t>measured at three times points (end of Days 2, 3, and 4) for five-day programs and on additional days for programs that extended beyond five days using eight items from the Engagement in Science Learning Activities Survey. </a:t>
          </a:r>
        </a:p>
      </dgm:t>
    </dgm:pt>
    <dgm:pt modelId="{F85C3A0F-1159-42D3-8EC6-904E7A1C4F87}" type="parTrans" cxnId="{5A4EAA2F-C8C1-41ED-B923-4C29CF29C8FF}">
      <dgm:prSet/>
      <dgm:spPr/>
      <dgm:t>
        <a:bodyPr/>
        <a:lstStyle/>
        <a:p>
          <a:endParaRPr lang="en-US"/>
        </a:p>
      </dgm:t>
    </dgm:pt>
    <dgm:pt modelId="{56FD31C6-533F-47D0-A510-D6DFD3FFCDF4}" type="sibTrans" cxnId="{5A4EAA2F-C8C1-41ED-B923-4C29CF29C8FF}">
      <dgm:prSet/>
      <dgm:spPr/>
      <dgm:t>
        <a:bodyPr/>
        <a:lstStyle/>
        <a:p>
          <a:endParaRPr lang="en-US"/>
        </a:p>
      </dgm:t>
    </dgm:pt>
    <dgm:pt modelId="{BCDA2B2A-B649-4764-86B9-DEFC05903A98}">
      <dgm:prSet/>
      <dgm:spPr/>
      <dgm:t>
        <a:bodyPr/>
        <a:lstStyle/>
        <a:p>
          <a:pPr>
            <a:lnSpc>
              <a:spcPct val="100000"/>
            </a:lnSpc>
          </a:pPr>
          <a:r>
            <a:rPr lang="en-US" dirty="0"/>
            <a:t>http://</a:t>
          </a:r>
          <a:r>
            <a:rPr lang="en-US" dirty="0" err="1"/>
            <a:t>activationlab.org</a:t>
          </a:r>
          <a:r>
            <a:rPr lang="en-US" dirty="0"/>
            <a:t>/</a:t>
          </a:r>
          <a:r>
            <a:rPr lang="en-US" dirty="0" err="1"/>
            <a:t>wpcontent</a:t>
          </a:r>
          <a:r>
            <a:rPr lang="en-US" dirty="0"/>
            <a:t>/uploads/2018/03/Engagement-Report-3.2-20160803.pdf</a:t>
          </a:r>
        </a:p>
      </dgm:t>
    </dgm:pt>
    <dgm:pt modelId="{26B51F50-220C-46BA-B428-13BE53C0CACE}" type="parTrans" cxnId="{08AE453F-9D25-4FC7-9AAF-80942210BE60}">
      <dgm:prSet/>
      <dgm:spPr/>
      <dgm:t>
        <a:bodyPr/>
        <a:lstStyle/>
        <a:p>
          <a:endParaRPr lang="en-US"/>
        </a:p>
      </dgm:t>
    </dgm:pt>
    <dgm:pt modelId="{772B09D5-F364-4A99-B7C3-7719E956B35A}" type="sibTrans" cxnId="{08AE453F-9D25-4FC7-9AAF-80942210BE60}">
      <dgm:prSet/>
      <dgm:spPr/>
      <dgm:t>
        <a:bodyPr/>
        <a:lstStyle/>
        <a:p>
          <a:endParaRPr lang="en-US"/>
        </a:p>
      </dgm:t>
    </dgm:pt>
    <dgm:pt modelId="{017DE287-BE12-3D40-970C-8BE504CE8CD4}" type="pres">
      <dgm:prSet presAssocID="{15695A77-9239-4C9E-85BE-1965B6E4A4E4}" presName="vert0" presStyleCnt="0">
        <dgm:presLayoutVars>
          <dgm:dir/>
          <dgm:animOne val="branch"/>
          <dgm:animLvl val="lvl"/>
        </dgm:presLayoutVars>
      </dgm:prSet>
      <dgm:spPr/>
    </dgm:pt>
    <dgm:pt modelId="{B95895AA-CE48-CD4F-9AE8-FAF2D3CEC3BA}" type="pres">
      <dgm:prSet presAssocID="{B31B0A03-9F07-414C-A4EA-0FAA8933C76E}" presName="thickLine" presStyleLbl="alignNode1" presStyleIdx="0" presStyleCnt="2"/>
      <dgm:spPr/>
    </dgm:pt>
    <dgm:pt modelId="{52416241-CB4B-974D-A243-22D9BA6431A9}" type="pres">
      <dgm:prSet presAssocID="{B31B0A03-9F07-414C-A4EA-0FAA8933C76E}" presName="horz1" presStyleCnt="0"/>
      <dgm:spPr/>
    </dgm:pt>
    <dgm:pt modelId="{2B00464A-94C2-434A-9871-E427FBD9628D}" type="pres">
      <dgm:prSet presAssocID="{B31B0A03-9F07-414C-A4EA-0FAA8933C76E}" presName="tx1" presStyleLbl="revTx" presStyleIdx="0" presStyleCnt="2"/>
      <dgm:spPr/>
    </dgm:pt>
    <dgm:pt modelId="{BFF9B0D2-293B-F743-8BDF-D899A6561935}" type="pres">
      <dgm:prSet presAssocID="{B31B0A03-9F07-414C-A4EA-0FAA8933C76E}" presName="vert1" presStyleCnt="0"/>
      <dgm:spPr/>
    </dgm:pt>
    <dgm:pt modelId="{AC8823FC-7D96-5E43-9D95-A432B26A552D}" type="pres">
      <dgm:prSet presAssocID="{BCDA2B2A-B649-4764-86B9-DEFC05903A98}" presName="thickLine" presStyleLbl="alignNode1" presStyleIdx="1" presStyleCnt="2"/>
      <dgm:spPr/>
    </dgm:pt>
    <dgm:pt modelId="{AFF8820C-096A-8745-91B0-AE11BD5427E1}" type="pres">
      <dgm:prSet presAssocID="{BCDA2B2A-B649-4764-86B9-DEFC05903A98}" presName="horz1" presStyleCnt="0"/>
      <dgm:spPr/>
    </dgm:pt>
    <dgm:pt modelId="{70ED6CDC-FCFB-4D45-97B3-29CD35C08748}" type="pres">
      <dgm:prSet presAssocID="{BCDA2B2A-B649-4764-86B9-DEFC05903A98}" presName="tx1" presStyleLbl="revTx" presStyleIdx="1" presStyleCnt="2"/>
      <dgm:spPr/>
    </dgm:pt>
    <dgm:pt modelId="{EEB94831-E18A-6F41-90E8-EC6523018F4C}" type="pres">
      <dgm:prSet presAssocID="{BCDA2B2A-B649-4764-86B9-DEFC05903A98}" presName="vert1" presStyleCnt="0"/>
      <dgm:spPr/>
    </dgm:pt>
  </dgm:ptLst>
  <dgm:cxnLst>
    <dgm:cxn modelId="{D6874501-223F-4844-BDB8-0569155FE6F1}" type="presOf" srcId="{B31B0A03-9F07-414C-A4EA-0FAA8933C76E}" destId="{2B00464A-94C2-434A-9871-E427FBD9628D}" srcOrd="0" destOrd="0" presId="urn:microsoft.com/office/officeart/2008/layout/LinedList"/>
    <dgm:cxn modelId="{5A4EAA2F-C8C1-41ED-B923-4C29CF29C8FF}" srcId="{15695A77-9239-4C9E-85BE-1965B6E4A4E4}" destId="{B31B0A03-9F07-414C-A4EA-0FAA8933C76E}" srcOrd="0" destOrd="0" parTransId="{F85C3A0F-1159-42D3-8EC6-904E7A1C4F87}" sibTransId="{56FD31C6-533F-47D0-A510-D6DFD3FFCDF4}"/>
    <dgm:cxn modelId="{08AE453F-9D25-4FC7-9AAF-80942210BE60}" srcId="{15695A77-9239-4C9E-85BE-1965B6E4A4E4}" destId="{BCDA2B2A-B649-4764-86B9-DEFC05903A98}" srcOrd="1" destOrd="0" parTransId="{26B51F50-220C-46BA-B428-13BE53C0CACE}" sibTransId="{772B09D5-F364-4A99-B7C3-7719E956B35A}"/>
    <dgm:cxn modelId="{9431437E-209A-9847-A5E1-0688C8B1009F}" type="presOf" srcId="{BCDA2B2A-B649-4764-86B9-DEFC05903A98}" destId="{70ED6CDC-FCFB-4D45-97B3-29CD35C08748}" srcOrd="0" destOrd="0" presId="urn:microsoft.com/office/officeart/2008/layout/LinedList"/>
    <dgm:cxn modelId="{EB8A61E0-CB33-CB40-B446-3690E458499A}" type="presOf" srcId="{15695A77-9239-4C9E-85BE-1965B6E4A4E4}" destId="{017DE287-BE12-3D40-970C-8BE504CE8CD4}" srcOrd="0" destOrd="0" presId="urn:microsoft.com/office/officeart/2008/layout/LinedList"/>
    <dgm:cxn modelId="{0C634203-7DCF-5042-92B4-5FEB9114433C}" type="presParOf" srcId="{017DE287-BE12-3D40-970C-8BE504CE8CD4}" destId="{B95895AA-CE48-CD4F-9AE8-FAF2D3CEC3BA}" srcOrd="0" destOrd="0" presId="urn:microsoft.com/office/officeart/2008/layout/LinedList"/>
    <dgm:cxn modelId="{E31121BA-57BB-624D-8DBF-B5BCCADBEAE2}" type="presParOf" srcId="{017DE287-BE12-3D40-970C-8BE504CE8CD4}" destId="{52416241-CB4B-974D-A243-22D9BA6431A9}" srcOrd="1" destOrd="0" presId="urn:microsoft.com/office/officeart/2008/layout/LinedList"/>
    <dgm:cxn modelId="{8D0E5610-BB72-5340-9605-B3E6DCDB8073}" type="presParOf" srcId="{52416241-CB4B-974D-A243-22D9BA6431A9}" destId="{2B00464A-94C2-434A-9871-E427FBD9628D}" srcOrd="0" destOrd="0" presId="urn:microsoft.com/office/officeart/2008/layout/LinedList"/>
    <dgm:cxn modelId="{E6768307-EDD1-9046-ADA3-54D1B837D586}" type="presParOf" srcId="{52416241-CB4B-974D-A243-22D9BA6431A9}" destId="{BFF9B0D2-293B-F743-8BDF-D899A6561935}" srcOrd="1" destOrd="0" presId="urn:microsoft.com/office/officeart/2008/layout/LinedList"/>
    <dgm:cxn modelId="{C8DF8D4D-3A8F-3246-AB2D-BF6B1AE053A2}" type="presParOf" srcId="{017DE287-BE12-3D40-970C-8BE504CE8CD4}" destId="{AC8823FC-7D96-5E43-9D95-A432B26A552D}" srcOrd="2" destOrd="0" presId="urn:microsoft.com/office/officeart/2008/layout/LinedList"/>
    <dgm:cxn modelId="{E7C4D49F-FD26-574B-AE61-518448136EDE}" type="presParOf" srcId="{017DE287-BE12-3D40-970C-8BE504CE8CD4}" destId="{AFF8820C-096A-8745-91B0-AE11BD5427E1}" srcOrd="3" destOrd="0" presId="urn:microsoft.com/office/officeart/2008/layout/LinedList"/>
    <dgm:cxn modelId="{8817E80B-AC45-5746-B988-609AD7787411}" type="presParOf" srcId="{AFF8820C-096A-8745-91B0-AE11BD5427E1}" destId="{70ED6CDC-FCFB-4D45-97B3-29CD35C08748}" srcOrd="0" destOrd="0" presId="urn:microsoft.com/office/officeart/2008/layout/LinedList"/>
    <dgm:cxn modelId="{0CE6C834-66F4-E548-91B7-B4584B89D58B}" type="presParOf" srcId="{AFF8820C-096A-8745-91B0-AE11BD5427E1}" destId="{EEB94831-E18A-6F41-90E8-EC6523018F4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B03EC9-C9E1-43BE-8ACA-DEA6F76547D5}"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7D4DCAB6-3074-433B-92B1-010B5495B408}">
      <dgm:prSet/>
      <dgm:spPr/>
      <dgm:t>
        <a:bodyPr/>
        <a:lstStyle/>
        <a:p>
          <a:r>
            <a:rPr lang="en-US"/>
            <a:t>1. I wonder about how nature works: 4=every day 3=once a week 2= once a month 1=never F02 </a:t>
          </a:r>
          <a:br>
            <a:rPr lang="en-US"/>
          </a:br>
          <a:endParaRPr lang="en-US"/>
        </a:p>
      </dgm:t>
    </dgm:pt>
    <dgm:pt modelId="{FCC3B5F7-3924-453D-A645-3F479F3A2920}" type="parTrans" cxnId="{18298753-6365-4FF5-B694-5540ED98755D}">
      <dgm:prSet/>
      <dgm:spPr/>
      <dgm:t>
        <a:bodyPr/>
        <a:lstStyle/>
        <a:p>
          <a:endParaRPr lang="en-US"/>
        </a:p>
      </dgm:t>
    </dgm:pt>
    <dgm:pt modelId="{803AA315-B6C5-421D-953C-AD4F4D3BBA49}" type="sibTrans" cxnId="{18298753-6365-4FF5-B694-5540ED98755D}">
      <dgm:prSet/>
      <dgm:spPr/>
      <dgm:t>
        <a:bodyPr/>
        <a:lstStyle/>
        <a:p>
          <a:endParaRPr lang="en-US"/>
        </a:p>
      </dgm:t>
    </dgm:pt>
    <dgm:pt modelId="{306E33ED-2676-459C-B9C7-17598F236036}">
      <dgm:prSet/>
      <dgm:spPr/>
      <dgm:t>
        <a:bodyPr/>
        <a:lstStyle/>
        <a:p>
          <a:r>
            <a:rPr lang="en-US" dirty="0"/>
            <a:t>2. In general, when I work on science I: 4=love it 3=like it 2=don't like it 1=hate it </a:t>
          </a:r>
          <a:br>
            <a:rPr lang="en-US" dirty="0"/>
          </a:br>
          <a:endParaRPr lang="en-US" dirty="0"/>
        </a:p>
      </dgm:t>
    </dgm:pt>
    <dgm:pt modelId="{958BF16B-891E-4CB1-9BD3-C7771B9EA45B}" type="parTrans" cxnId="{C5E06BAC-1BF7-48E2-9452-FE6F63BDB735}">
      <dgm:prSet/>
      <dgm:spPr/>
      <dgm:t>
        <a:bodyPr/>
        <a:lstStyle/>
        <a:p>
          <a:endParaRPr lang="en-US"/>
        </a:p>
      </dgm:t>
    </dgm:pt>
    <dgm:pt modelId="{4DF120CF-CD50-4511-B368-6584932FC214}" type="sibTrans" cxnId="{C5E06BAC-1BF7-48E2-9452-FE6F63BDB735}">
      <dgm:prSet/>
      <dgm:spPr/>
      <dgm:t>
        <a:bodyPr/>
        <a:lstStyle/>
        <a:p>
          <a:endParaRPr lang="en-US"/>
        </a:p>
      </dgm:t>
    </dgm:pt>
    <dgm:pt modelId="{FF907C28-817C-4B2B-AE23-75B9BD5CDDA7}">
      <dgm:prSet/>
      <dgm:spPr/>
      <dgm:t>
        <a:bodyPr/>
        <a:lstStyle/>
        <a:p>
          <a:r>
            <a:rPr lang="en-US"/>
            <a:t>3. In general, I find science: 4=very interesting 3=interesting 2=boring 1=very boring </a:t>
          </a:r>
          <a:br>
            <a:rPr lang="en-US"/>
          </a:br>
          <a:endParaRPr lang="en-US"/>
        </a:p>
      </dgm:t>
    </dgm:pt>
    <dgm:pt modelId="{7E409A1D-4CC8-4F7D-93D3-6DD551259351}" type="parTrans" cxnId="{ED4617C9-6ED1-4619-861B-4D2FCF7BD2EE}">
      <dgm:prSet/>
      <dgm:spPr/>
      <dgm:t>
        <a:bodyPr/>
        <a:lstStyle/>
        <a:p>
          <a:endParaRPr lang="en-US"/>
        </a:p>
      </dgm:t>
    </dgm:pt>
    <dgm:pt modelId="{05CFAB2B-A36D-408F-BEE4-579A3A7FD513}" type="sibTrans" cxnId="{ED4617C9-6ED1-4619-861B-4D2FCF7BD2EE}">
      <dgm:prSet/>
      <dgm:spPr/>
      <dgm:t>
        <a:bodyPr/>
        <a:lstStyle/>
        <a:p>
          <a:endParaRPr lang="en-US"/>
        </a:p>
      </dgm:t>
    </dgm:pt>
    <dgm:pt modelId="{2AA8D3AF-3C88-486C-A2E6-1ED6528D4AD1}">
      <dgm:prSet/>
      <dgm:spPr/>
      <dgm:t>
        <a:bodyPr/>
        <a:lstStyle/>
        <a:p>
          <a:r>
            <a:rPr lang="en-US"/>
            <a:t>4. After a really interesting science activity is over, I look for more information about it. 4=YES! 3=yes 2=no 1=NO! </a:t>
          </a:r>
          <a:br>
            <a:rPr lang="en-US"/>
          </a:br>
          <a:endParaRPr lang="en-US"/>
        </a:p>
      </dgm:t>
    </dgm:pt>
    <dgm:pt modelId="{E8B53573-1ABB-494D-B15F-9EA4507F1866}" type="parTrans" cxnId="{025527B3-B3FE-4AB1-8E34-70645AF12748}">
      <dgm:prSet/>
      <dgm:spPr/>
      <dgm:t>
        <a:bodyPr/>
        <a:lstStyle/>
        <a:p>
          <a:endParaRPr lang="en-US"/>
        </a:p>
      </dgm:t>
    </dgm:pt>
    <dgm:pt modelId="{6BEB8F78-3D94-4AD8-9885-3806972F7BD5}" type="sibTrans" cxnId="{025527B3-B3FE-4AB1-8E34-70645AF12748}">
      <dgm:prSet/>
      <dgm:spPr/>
      <dgm:t>
        <a:bodyPr/>
        <a:lstStyle/>
        <a:p>
          <a:endParaRPr lang="en-US"/>
        </a:p>
      </dgm:t>
    </dgm:pt>
    <dgm:pt modelId="{CF3007A0-D2A1-4294-95B5-8E1D35E95F93}">
      <dgm:prSet/>
      <dgm:spPr/>
      <dgm:t>
        <a:bodyPr/>
        <a:lstStyle/>
        <a:p>
          <a:r>
            <a:rPr lang="en-US"/>
            <a:t>5. I need to know how objects work. 4=YES! 3=yes 2=no 1=NO! </a:t>
          </a:r>
          <a:br>
            <a:rPr lang="en-US"/>
          </a:br>
          <a:endParaRPr lang="en-US"/>
        </a:p>
      </dgm:t>
    </dgm:pt>
    <dgm:pt modelId="{43B12FDC-A3F0-4FB1-B906-9116D46E1BED}" type="parTrans" cxnId="{37D4B08A-665A-47A1-8795-70F1980272C4}">
      <dgm:prSet/>
      <dgm:spPr/>
      <dgm:t>
        <a:bodyPr/>
        <a:lstStyle/>
        <a:p>
          <a:endParaRPr lang="en-US"/>
        </a:p>
      </dgm:t>
    </dgm:pt>
    <dgm:pt modelId="{15F082D9-2F20-4D54-95FE-11EA22DC7677}" type="sibTrans" cxnId="{37D4B08A-665A-47A1-8795-70F1980272C4}">
      <dgm:prSet/>
      <dgm:spPr/>
      <dgm:t>
        <a:bodyPr/>
        <a:lstStyle/>
        <a:p>
          <a:endParaRPr lang="en-US"/>
        </a:p>
      </dgm:t>
    </dgm:pt>
    <dgm:pt modelId="{672E4957-B331-4868-A138-C8A0E197A4F0}">
      <dgm:prSet/>
      <dgm:spPr/>
      <dgm:t>
        <a:bodyPr/>
        <a:lstStyle/>
        <a:p>
          <a:r>
            <a:rPr lang="en-US"/>
            <a:t>6. I want to read everything I can find about science. 4=YES! 3=yes 2=no 1=NO! </a:t>
          </a:r>
          <a:br>
            <a:rPr lang="en-US"/>
          </a:br>
          <a:endParaRPr lang="en-US"/>
        </a:p>
      </dgm:t>
    </dgm:pt>
    <dgm:pt modelId="{265B94C9-0F4B-464D-9E81-3696D1BFB49A}" type="parTrans" cxnId="{ACF2D7FE-7E6B-4530-B758-EC1327F837AD}">
      <dgm:prSet/>
      <dgm:spPr/>
      <dgm:t>
        <a:bodyPr/>
        <a:lstStyle/>
        <a:p>
          <a:endParaRPr lang="en-US"/>
        </a:p>
      </dgm:t>
    </dgm:pt>
    <dgm:pt modelId="{840F023E-03C6-4C11-BC57-1FC24CEB9ECE}" type="sibTrans" cxnId="{ACF2D7FE-7E6B-4530-B758-EC1327F837AD}">
      <dgm:prSet/>
      <dgm:spPr/>
      <dgm:t>
        <a:bodyPr/>
        <a:lstStyle/>
        <a:p>
          <a:endParaRPr lang="en-US"/>
        </a:p>
      </dgm:t>
    </dgm:pt>
    <dgm:pt modelId="{8E994857-2A7E-4D2A-BD98-99832F971F53}">
      <dgm:prSet/>
      <dgm:spPr/>
      <dgm:t>
        <a:bodyPr/>
        <a:lstStyle/>
        <a:p>
          <a:r>
            <a:rPr lang="en-US"/>
            <a:t>7. I want to know everything about science. 4=YES! 3=yes 2=no 1=NO! F08 </a:t>
          </a:r>
          <a:br>
            <a:rPr lang="en-US"/>
          </a:br>
          <a:endParaRPr lang="en-US"/>
        </a:p>
      </dgm:t>
    </dgm:pt>
    <dgm:pt modelId="{C4577E71-058F-4E19-8528-119AD9723FFB}" type="parTrans" cxnId="{2A69E811-D1F8-4FB8-B0DE-2263B750537E}">
      <dgm:prSet/>
      <dgm:spPr/>
      <dgm:t>
        <a:bodyPr/>
        <a:lstStyle/>
        <a:p>
          <a:endParaRPr lang="en-US"/>
        </a:p>
      </dgm:t>
    </dgm:pt>
    <dgm:pt modelId="{FFC4BDD1-8B3D-4B68-ABBB-3FEE7BA9C9BE}" type="sibTrans" cxnId="{2A69E811-D1F8-4FB8-B0DE-2263B750537E}">
      <dgm:prSet/>
      <dgm:spPr/>
      <dgm:t>
        <a:bodyPr/>
        <a:lstStyle/>
        <a:p>
          <a:endParaRPr lang="en-US"/>
        </a:p>
      </dgm:t>
    </dgm:pt>
    <dgm:pt modelId="{2EF92177-6929-4F93-A727-8A7AC5045513}">
      <dgm:prSet/>
      <dgm:spPr/>
      <dgm:t>
        <a:bodyPr/>
        <a:lstStyle/>
        <a:p>
          <a:r>
            <a:rPr lang="en-US"/>
            <a:t>8. I want to know how to do everything that scientists do. 4=YES! 3=yes 2=no 1=NO!</a:t>
          </a:r>
          <a:br>
            <a:rPr lang="en-US"/>
          </a:br>
          <a:endParaRPr lang="en-US"/>
        </a:p>
      </dgm:t>
    </dgm:pt>
    <dgm:pt modelId="{94B62327-C763-4486-9678-110C7EB16686}" type="parTrans" cxnId="{BE2114B6-B3E3-4351-9A6A-8B640CAF852F}">
      <dgm:prSet/>
      <dgm:spPr/>
      <dgm:t>
        <a:bodyPr/>
        <a:lstStyle/>
        <a:p>
          <a:endParaRPr lang="en-US"/>
        </a:p>
      </dgm:t>
    </dgm:pt>
    <dgm:pt modelId="{77FC8979-A867-4E01-B37B-289C557D98D5}" type="sibTrans" cxnId="{BE2114B6-B3E3-4351-9A6A-8B640CAF852F}">
      <dgm:prSet/>
      <dgm:spPr/>
      <dgm:t>
        <a:bodyPr/>
        <a:lstStyle/>
        <a:p>
          <a:endParaRPr lang="en-US"/>
        </a:p>
      </dgm:t>
    </dgm:pt>
    <dgm:pt modelId="{377AA77D-C8B5-C448-B673-DB55578316D3}" type="pres">
      <dgm:prSet presAssocID="{68B03EC9-C9E1-43BE-8ACA-DEA6F76547D5}" presName="vert0" presStyleCnt="0">
        <dgm:presLayoutVars>
          <dgm:dir/>
          <dgm:animOne val="branch"/>
          <dgm:animLvl val="lvl"/>
        </dgm:presLayoutVars>
      </dgm:prSet>
      <dgm:spPr/>
    </dgm:pt>
    <dgm:pt modelId="{5F57B173-85DA-9044-A48B-C80E1DC6B8FF}" type="pres">
      <dgm:prSet presAssocID="{7D4DCAB6-3074-433B-92B1-010B5495B408}" presName="thickLine" presStyleLbl="alignNode1" presStyleIdx="0" presStyleCnt="8"/>
      <dgm:spPr/>
    </dgm:pt>
    <dgm:pt modelId="{42870B46-1106-444E-B313-C703807A5A1B}" type="pres">
      <dgm:prSet presAssocID="{7D4DCAB6-3074-433B-92B1-010B5495B408}" presName="horz1" presStyleCnt="0"/>
      <dgm:spPr/>
    </dgm:pt>
    <dgm:pt modelId="{9B363833-7339-0445-A348-492295D5E851}" type="pres">
      <dgm:prSet presAssocID="{7D4DCAB6-3074-433B-92B1-010B5495B408}" presName="tx1" presStyleLbl="revTx" presStyleIdx="0" presStyleCnt="8"/>
      <dgm:spPr/>
    </dgm:pt>
    <dgm:pt modelId="{451953C2-FE3F-3949-ABE3-030339462CBA}" type="pres">
      <dgm:prSet presAssocID="{7D4DCAB6-3074-433B-92B1-010B5495B408}" presName="vert1" presStyleCnt="0"/>
      <dgm:spPr/>
    </dgm:pt>
    <dgm:pt modelId="{43EFCC74-BD07-6446-8657-96D28F73AD48}" type="pres">
      <dgm:prSet presAssocID="{306E33ED-2676-459C-B9C7-17598F236036}" presName="thickLine" presStyleLbl="alignNode1" presStyleIdx="1" presStyleCnt="8"/>
      <dgm:spPr/>
    </dgm:pt>
    <dgm:pt modelId="{2C6BB5FB-C2DE-454F-9952-4C23EABB8FD7}" type="pres">
      <dgm:prSet presAssocID="{306E33ED-2676-459C-B9C7-17598F236036}" presName="horz1" presStyleCnt="0"/>
      <dgm:spPr/>
    </dgm:pt>
    <dgm:pt modelId="{9C03F798-2479-924C-9865-2243D255D471}" type="pres">
      <dgm:prSet presAssocID="{306E33ED-2676-459C-B9C7-17598F236036}" presName="tx1" presStyleLbl="revTx" presStyleIdx="1" presStyleCnt="8"/>
      <dgm:spPr/>
    </dgm:pt>
    <dgm:pt modelId="{DD587D88-5A33-3343-84CA-9B842057EAA2}" type="pres">
      <dgm:prSet presAssocID="{306E33ED-2676-459C-B9C7-17598F236036}" presName="vert1" presStyleCnt="0"/>
      <dgm:spPr/>
    </dgm:pt>
    <dgm:pt modelId="{D2C80AE4-499A-114B-A798-20DD95E249DC}" type="pres">
      <dgm:prSet presAssocID="{FF907C28-817C-4B2B-AE23-75B9BD5CDDA7}" presName="thickLine" presStyleLbl="alignNode1" presStyleIdx="2" presStyleCnt="8"/>
      <dgm:spPr/>
    </dgm:pt>
    <dgm:pt modelId="{BDDA0722-ADE3-2142-B37C-571DCBC4CA20}" type="pres">
      <dgm:prSet presAssocID="{FF907C28-817C-4B2B-AE23-75B9BD5CDDA7}" presName="horz1" presStyleCnt="0"/>
      <dgm:spPr/>
    </dgm:pt>
    <dgm:pt modelId="{8C0572DD-E74C-EA4D-B128-CE02C4628C32}" type="pres">
      <dgm:prSet presAssocID="{FF907C28-817C-4B2B-AE23-75B9BD5CDDA7}" presName="tx1" presStyleLbl="revTx" presStyleIdx="2" presStyleCnt="8"/>
      <dgm:spPr/>
    </dgm:pt>
    <dgm:pt modelId="{4CEAD6BF-EE27-444B-8EA4-05A2D7101D81}" type="pres">
      <dgm:prSet presAssocID="{FF907C28-817C-4B2B-AE23-75B9BD5CDDA7}" presName="vert1" presStyleCnt="0"/>
      <dgm:spPr/>
    </dgm:pt>
    <dgm:pt modelId="{10307733-C10B-7D4B-B06A-CE326757D398}" type="pres">
      <dgm:prSet presAssocID="{2AA8D3AF-3C88-486C-A2E6-1ED6528D4AD1}" presName="thickLine" presStyleLbl="alignNode1" presStyleIdx="3" presStyleCnt="8"/>
      <dgm:spPr/>
    </dgm:pt>
    <dgm:pt modelId="{0BBD6301-D892-0949-8952-F8B457B5F54A}" type="pres">
      <dgm:prSet presAssocID="{2AA8D3AF-3C88-486C-A2E6-1ED6528D4AD1}" presName="horz1" presStyleCnt="0"/>
      <dgm:spPr/>
    </dgm:pt>
    <dgm:pt modelId="{DDCD2FC0-86A1-0D42-B91F-6CDB31BFDCC7}" type="pres">
      <dgm:prSet presAssocID="{2AA8D3AF-3C88-486C-A2E6-1ED6528D4AD1}" presName="tx1" presStyleLbl="revTx" presStyleIdx="3" presStyleCnt="8"/>
      <dgm:spPr/>
    </dgm:pt>
    <dgm:pt modelId="{26912CEC-512A-B643-A7E0-F67FC3E78282}" type="pres">
      <dgm:prSet presAssocID="{2AA8D3AF-3C88-486C-A2E6-1ED6528D4AD1}" presName="vert1" presStyleCnt="0"/>
      <dgm:spPr/>
    </dgm:pt>
    <dgm:pt modelId="{361CDB3B-05E5-F440-946F-F8A5E2D1E493}" type="pres">
      <dgm:prSet presAssocID="{CF3007A0-D2A1-4294-95B5-8E1D35E95F93}" presName="thickLine" presStyleLbl="alignNode1" presStyleIdx="4" presStyleCnt="8"/>
      <dgm:spPr/>
    </dgm:pt>
    <dgm:pt modelId="{65C80138-3A70-8843-840B-566A5E515038}" type="pres">
      <dgm:prSet presAssocID="{CF3007A0-D2A1-4294-95B5-8E1D35E95F93}" presName="horz1" presStyleCnt="0"/>
      <dgm:spPr/>
    </dgm:pt>
    <dgm:pt modelId="{FDD46A59-169C-5B44-AD72-63A3EC65882B}" type="pres">
      <dgm:prSet presAssocID="{CF3007A0-D2A1-4294-95B5-8E1D35E95F93}" presName="tx1" presStyleLbl="revTx" presStyleIdx="4" presStyleCnt="8"/>
      <dgm:spPr/>
    </dgm:pt>
    <dgm:pt modelId="{66183895-FA11-334C-B711-07CA18999900}" type="pres">
      <dgm:prSet presAssocID="{CF3007A0-D2A1-4294-95B5-8E1D35E95F93}" presName="vert1" presStyleCnt="0"/>
      <dgm:spPr/>
    </dgm:pt>
    <dgm:pt modelId="{FB68BDD6-2B7C-3743-A2B5-74369EDD892A}" type="pres">
      <dgm:prSet presAssocID="{672E4957-B331-4868-A138-C8A0E197A4F0}" presName="thickLine" presStyleLbl="alignNode1" presStyleIdx="5" presStyleCnt="8"/>
      <dgm:spPr/>
    </dgm:pt>
    <dgm:pt modelId="{AD522999-8185-2848-B766-C48C36DBFC72}" type="pres">
      <dgm:prSet presAssocID="{672E4957-B331-4868-A138-C8A0E197A4F0}" presName="horz1" presStyleCnt="0"/>
      <dgm:spPr/>
    </dgm:pt>
    <dgm:pt modelId="{07382FB6-BE0C-DD4F-B3AD-F0AA408EA366}" type="pres">
      <dgm:prSet presAssocID="{672E4957-B331-4868-A138-C8A0E197A4F0}" presName="tx1" presStyleLbl="revTx" presStyleIdx="5" presStyleCnt="8"/>
      <dgm:spPr/>
    </dgm:pt>
    <dgm:pt modelId="{42873D25-FB24-E74E-BE7F-CA0EA86433C8}" type="pres">
      <dgm:prSet presAssocID="{672E4957-B331-4868-A138-C8A0E197A4F0}" presName="vert1" presStyleCnt="0"/>
      <dgm:spPr/>
    </dgm:pt>
    <dgm:pt modelId="{2EC3BAE8-25D5-334B-A789-EFA6BD3D2225}" type="pres">
      <dgm:prSet presAssocID="{8E994857-2A7E-4D2A-BD98-99832F971F53}" presName="thickLine" presStyleLbl="alignNode1" presStyleIdx="6" presStyleCnt="8"/>
      <dgm:spPr/>
    </dgm:pt>
    <dgm:pt modelId="{C3C2F9A2-E073-234C-A6CB-1E388038FA4D}" type="pres">
      <dgm:prSet presAssocID="{8E994857-2A7E-4D2A-BD98-99832F971F53}" presName="horz1" presStyleCnt="0"/>
      <dgm:spPr/>
    </dgm:pt>
    <dgm:pt modelId="{221B0F0B-C950-5646-843A-C9E9055E327E}" type="pres">
      <dgm:prSet presAssocID="{8E994857-2A7E-4D2A-BD98-99832F971F53}" presName="tx1" presStyleLbl="revTx" presStyleIdx="6" presStyleCnt="8"/>
      <dgm:spPr/>
    </dgm:pt>
    <dgm:pt modelId="{0E8E763D-EF3E-2E4A-B6AF-891B90FC8CB6}" type="pres">
      <dgm:prSet presAssocID="{8E994857-2A7E-4D2A-BD98-99832F971F53}" presName="vert1" presStyleCnt="0"/>
      <dgm:spPr/>
    </dgm:pt>
    <dgm:pt modelId="{EA1161B9-5C42-2242-A570-7EC659189C3F}" type="pres">
      <dgm:prSet presAssocID="{2EF92177-6929-4F93-A727-8A7AC5045513}" presName="thickLine" presStyleLbl="alignNode1" presStyleIdx="7" presStyleCnt="8"/>
      <dgm:spPr/>
    </dgm:pt>
    <dgm:pt modelId="{EBC07030-288D-2248-BBF6-A286EA04C226}" type="pres">
      <dgm:prSet presAssocID="{2EF92177-6929-4F93-A727-8A7AC5045513}" presName="horz1" presStyleCnt="0"/>
      <dgm:spPr/>
    </dgm:pt>
    <dgm:pt modelId="{8E9AD65E-9AD6-E847-9A32-C55455D1E0AA}" type="pres">
      <dgm:prSet presAssocID="{2EF92177-6929-4F93-A727-8A7AC5045513}" presName="tx1" presStyleLbl="revTx" presStyleIdx="7" presStyleCnt="8"/>
      <dgm:spPr/>
    </dgm:pt>
    <dgm:pt modelId="{9C6CF78C-B9B2-B44F-83D7-3E1330F33834}" type="pres">
      <dgm:prSet presAssocID="{2EF92177-6929-4F93-A727-8A7AC5045513}" presName="vert1" presStyleCnt="0"/>
      <dgm:spPr/>
    </dgm:pt>
  </dgm:ptLst>
  <dgm:cxnLst>
    <dgm:cxn modelId="{8BCE3302-5EF6-A141-8D14-A220588BF124}" type="presOf" srcId="{CF3007A0-D2A1-4294-95B5-8E1D35E95F93}" destId="{FDD46A59-169C-5B44-AD72-63A3EC65882B}" srcOrd="0" destOrd="0" presId="urn:microsoft.com/office/officeart/2008/layout/LinedList"/>
    <dgm:cxn modelId="{97569602-A2E8-A847-8CD8-B0087C360D87}" type="presOf" srcId="{672E4957-B331-4868-A138-C8A0E197A4F0}" destId="{07382FB6-BE0C-DD4F-B3AD-F0AA408EA366}" srcOrd="0" destOrd="0" presId="urn:microsoft.com/office/officeart/2008/layout/LinedList"/>
    <dgm:cxn modelId="{2A69E811-D1F8-4FB8-B0DE-2263B750537E}" srcId="{68B03EC9-C9E1-43BE-8ACA-DEA6F76547D5}" destId="{8E994857-2A7E-4D2A-BD98-99832F971F53}" srcOrd="6" destOrd="0" parTransId="{C4577E71-058F-4E19-8528-119AD9723FFB}" sibTransId="{FFC4BDD1-8B3D-4B68-ABBB-3FEE7BA9C9BE}"/>
    <dgm:cxn modelId="{8DF7E220-829B-2E40-856B-5DE172C5EE5F}" type="presOf" srcId="{2AA8D3AF-3C88-486C-A2E6-1ED6528D4AD1}" destId="{DDCD2FC0-86A1-0D42-B91F-6CDB31BFDCC7}" srcOrd="0" destOrd="0" presId="urn:microsoft.com/office/officeart/2008/layout/LinedList"/>
    <dgm:cxn modelId="{18298753-6365-4FF5-B694-5540ED98755D}" srcId="{68B03EC9-C9E1-43BE-8ACA-DEA6F76547D5}" destId="{7D4DCAB6-3074-433B-92B1-010B5495B408}" srcOrd="0" destOrd="0" parTransId="{FCC3B5F7-3924-453D-A645-3F479F3A2920}" sibTransId="{803AA315-B6C5-421D-953C-AD4F4D3BBA49}"/>
    <dgm:cxn modelId="{8F02C870-2967-3B43-95EB-DD3472A6715F}" type="presOf" srcId="{2EF92177-6929-4F93-A727-8A7AC5045513}" destId="{8E9AD65E-9AD6-E847-9A32-C55455D1E0AA}" srcOrd="0" destOrd="0" presId="urn:microsoft.com/office/officeart/2008/layout/LinedList"/>
    <dgm:cxn modelId="{37D4B08A-665A-47A1-8795-70F1980272C4}" srcId="{68B03EC9-C9E1-43BE-8ACA-DEA6F76547D5}" destId="{CF3007A0-D2A1-4294-95B5-8E1D35E95F93}" srcOrd="4" destOrd="0" parTransId="{43B12FDC-A3F0-4FB1-B906-9116D46E1BED}" sibTransId="{15F082D9-2F20-4D54-95FE-11EA22DC7677}"/>
    <dgm:cxn modelId="{0839E58B-0D28-4D4D-AAC7-91A5EFF45C13}" type="presOf" srcId="{7D4DCAB6-3074-433B-92B1-010B5495B408}" destId="{9B363833-7339-0445-A348-492295D5E851}" srcOrd="0" destOrd="0" presId="urn:microsoft.com/office/officeart/2008/layout/LinedList"/>
    <dgm:cxn modelId="{C5E06BAC-1BF7-48E2-9452-FE6F63BDB735}" srcId="{68B03EC9-C9E1-43BE-8ACA-DEA6F76547D5}" destId="{306E33ED-2676-459C-B9C7-17598F236036}" srcOrd="1" destOrd="0" parTransId="{958BF16B-891E-4CB1-9BD3-C7771B9EA45B}" sibTransId="{4DF120CF-CD50-4511-B368-6584932FC214}"/>
    <dgm:cxn modelId="{025527B3-B3FE-4AB1-8E34-70645AF12748}" srcId="{68B03EC9-C9E1-43BE-8ACA-DEA6F76547D5}" destId="{2AA8D3AF-3C88-486C-A2E6-1ED6528D4AD1}" srcOrd="3" destOrd="0" parTransId="{E8B53573-1ABB-494D-B15F-9EA4507F1866}" sibTransId="{6BEB8F78-3D94-4AD8-9885-3806972F7BD5}"/>
    <dgm:cxn modelId="{BE2114B6-B3E3-4351-9A6A-8B640CAF852F}" srcId="{68B03EC9-C9E1-43BE-8ACA-DEA6F76547D5}" destId="{2EF92177-6929-4F93-A727-8A7AC5045513}" srcOrd="7" destOrd="0" parTransId="{94B62327-C763-4486-9678-110C7EB16686}" sibTransId="{77FC8979-A867-4E01-B37B-289C557D98D5}"/>
    <dgm:cxn modelId="{507D4AC8-7425-854F-B8EA-CFB02F14561A}" type="presOf" srcId="{306E33ED-2676-459C-B9C7-17598F236036}" destId="{9C03F798-2479-924C-9865-2243D255D471}" srcOrd="0" destOrd="0" presId="urn:microsoft.com/office/officeart/2008/layout/LinedList"/>
    <dgm:cxn modelId="{ED4617C9-6ED1-4619-861B-4D2FCF7BD2EE}" srcId="{68B03EC9-C9E1-43BE-8ACA-DEA6F76547D5}" destId="{FF907C28-817C-4B2B-AE23-75B9BD5CDDA7}" srcOrd="2" destOrd="0" parTransId="{7E409A1D-4CC8-4F7D-93D3-6DD551259351}" sibTransId="{05CFAB2B-A36D-408F-BEE4-579A3A7FD513}"/>
    <dgm:cxn modelId="{CCA507CB-033E-7E40-A67B-BAB95BFDEC4E}" type="presOf" srcId="{8E994857-2A7E-4D2A-BD98-99832F971F53}" destId="{221B0F0B-C950-5646-843A-C9E9055E327E}" srcOrd="0" destOrd="0" presId="urn:microsoft.com/office/officeart/2008/layout/LinedList"/>
    <dgm:cxn modelId="{B6DD80E0-21BD-054A-92ED-DD937691C794}" type="presOf" srcId="{FF907C28-817C-4B2B-AE23-75B9BD5CDDA7}" destId="{8C0572DD-E74C-EA4D-B128-CE02C4628C32}" srcOrd="0" destOrd="0" presId="urn:microsoft.com/office/officeart/2008/layout/LinedList"/>
    <dgm:cxn modelId="{E67BA0FB-F1C9-6A46-99FA-3848E50B80A2}" type="presOf" srcId="{68B03EC9-C9E1-43BE-8ACA-DEA6F76547D5}" destId="{377AA77D-C8B5-C448-B673-DB55578316D3}" srcOrd="0" destOrd="0" presId="urn:microsoft.com/office/officeart/2008/layout/LinedList"/>
    <dgm:cxn modelId="{ACF2D7FE-7E6B-4530-B758-EC1327F837AD}" srcId="{68B03EC9-C9E1-43BE-8ACA-DEA6F76547D5}" destId="{672E4957-B331-4868-A138-C8A0E197A4F0}" srcOrd="5" destOrd="0" parTransId="{265B94C9-0F4B-464D-9E81-3696D1BFB49A}" sibTransId="{840F023E-03C6-4C11-BC57-1FC24CEB9ECE}"/>
    <dgm:cxn modelId="{97332860-6A22-914D-918E-D93478C11590}" type="presParOf" srcId="{377AA77D-C8B5-C448-B673-DB55578316D3}" destId="{5F57B173-85DA-9044-A48B-C80E1DC6B8FF}" srcOrd="0" destOrd="0" presId="urn:microsoft.com/office/officeart/2008/layout/LinedList"/>
    <dgm:cxn modelId="{5A362DE5-7B71-4D42-A434-0893597C7B15}" type="presParOf" srcId="{377AA77D-C8B5-C448-B673-DB55578316D3}" destId="{42870B46-1106-444E-B313-C703807A5A1B}" srcOrd="1" destOrd="0" presId="urn:microsoft.com/office/officeart/2008/layout/LinedList"/>
    <dgm:cxn modelId="{3B78BB31-7633-0647-B218-3809ACBC40CE}" type="presParOf" srcId="{42870B46-1106-444E-B313-C703807A5A1B}" destId="{9B363833-7339-0445-A348-492295D5E851}" srcOrd="0" destOrd="0" presId="urn:microsoft.com/office/officeart/2008/layout/LinedList"/>
    <dgm:cxn modelId="{3649E616-AFCB-1246-B3D0-053439A97A17}" type="presParOf" srcId="{42870B46-1106-444E-B313-C703807A5A1B}" destId="{451953C2-FE3F-3949-ABE3-030339462CBA}" srcOrd="1" destOrd="0" presId="urn:microsoft.com/office/officeart/2008/layout/LinedList"/>
    <dgm:cxn modelId="{4F2FBD8F-AC08-7546-96E4-96D520BB5632}" type="presParOf" srcId="{377AA77D-C8B5-C448-B673-DB55578316D3}" destId="{43EFCC74-BD07-6446-8657-96D28F73AD48}" srcOrd="2" destOrd="0" presId="urn:microsoft.com/office/officeart/2008/layout/LinedList"/>
    <dgm:cxn modelId="{32DCD3BE-6BC0-9443-A84D-7DCB2EE13A17}" type="presParOf" srcId="{377AA77D-C8B5-C448-B673-DB55578316D3}" destId="{2C6BB5FB-C2DE-454F-9952-4C23EABB8FD7}" srcOrd="3" destOrd="0" presId="urn:microsoft.com/office/officeart/2008/layout/LinedList"/>
    <dgm:cxn modelId="{BDD67444-E9BC-BF4D-AB1E-52A470859B95}" type="presParOf" srcId="{2C6BB5FB-C2DE-454F-9952-4C23EABB8FD7}" destId="{9C03F798-2479-924C-9865-2243D255D471}" srcOrd="0" destOrd="0" presId="urn:microsoft.com/office/officeart/2008/layout/LinedList"/>
    <dgm:cxn modelId="{72F9EE24-9F0D-674B-AA6A-EE4EF86551BE}" type="presParOf" srcId="{2C6BB5FB-C2DE-454F-9952-4C23EABB8FD7}" destId="{DD587D88-5A33-3343-84CA-9B842057EAA2}" srcOrd="1" destOrd="0" presId="urn:microsoft.com/office/officeart/2008/layout/LinedList"/>
    <dgm:cxn modelId="{0E11DCAE-D2A4-EF43-BA23-BA074973FCDC}" type="presParOf" srcId="{377AA77D-C8B5-C448-B673-DB55578316D3}" destId="{D2C80AE4-499A-114B-A798-20DD95E249DC}" srcOrd="4" destOrd="0" presId="urn:microsoft.com/office/officeart/2008/layout/LinedList"/>
    <dgm:cxn modelId="{1DDD9819-C62C-D841-A604-2E30F2B81AE6}" type="presParOf" srcId="{377AA77D-C8B5-C448-B673-DB55578316D3}" destId="{BDDA0722-ADE3-2142-B37C-571DCBC4CA20}" srcOrd="5" destOrd="0" presId="urn:microsoft.com/office/officeart/2008/layout/LinedList"/>
    <dgm:cxn modelId="{2B4E994D-C9D2-FD4A-8FEC-9585EAAECC14}" type="presParOf" srcId="{BDDA0722-ADE3-2142-B37C-571DCBC4CA20}" destId="{8C0572DD-E74C-EA4D-B128-CE02C4628C32}" srcOrd="0" destOrd="0" presId="urn:microsoft.com/office/officeart/2008/layout/LinedList"/>
    <dgm:cxn modelId="{EE0F1B48-FF9D-B34E-90F1-E38981E12B52}" type="presParOf" srcId="{BDDA0722-ADE3-2142-B37C-571DCBC4CA20}" destId="{4CEAD6BF-EE27-444B-8EA4-05A2D7101D81}" srcOrd="1" destOrd="0" presId="urn:microsoft.com/office/officeart/2008/layout/LinedList"/>
    <dgm:cxn modelId="{55484E75-5177-9B4D-B69D-33BE39700046}" type="presParOf" srcId="{377AA77D-C8B5-C448-B673-DB55578316D3}" destId="{10307733-C10B-7D4B-B06A-CE326757D398}" srcOrd="6" destOrd="0" presId="urn:microsoft.com/office/officeart/2008/layout/LinedList"/>
    <dgm:cxn modelId="{947266B6-E252-7E46-84AB-D810193CD7F5}" type="presParOf" srcId="{377AA77D-C8B5-C448-B673-DB55578316D3}" destId="{0BBD6301-D892-0949-8952-F8B457B5F54A}" srcOrd="7" destOrd="0" presId="urn:microsoft.com/office/officeart/2008/layout/LinedList"/>
    <dgm:cxn modelId="{93D9C5FE-2EA0-7149-9D65-C3A31C3296D7}" type="presParOf" srcId="{0BBD6301-D892-0949-8952-F8B457B5F54A}" destId="{DDCD2FC0-86A1-0D42-B91F-6CDB31BFDCC7}" srcOrd="0" destOrd="0" presId="urn:microsoft.com/office/officeart/2008/layout/LinedList"/>
    <dgm:cxn modelId="{C39BF8C9-9C25-7549-A53E-989E61780424}" type="presParOf" srcId="{0BBD6301-D892-0949-8952-F8B457B5F54A}" destId="{26912CEC-512A-B643-A7E0-F67FC3E78282}" srcOrd="1" destOrd="0" presId="urn:microsoft.com/office/officeart/2008/layout/LinedList"/>
    <dgm:cxn modelId="{8B3D67CB-10D6-FA48-8F0D-0627DE95F65A}" type="presParOf" srcId="{377AA77D-C8B5-C448-B673-DB55578316D3}" destId="{361CDB3B-05E5-F440-946F-F8A5E2D1E493}" srcOrd="8" destOrd="0" presId="urn:microsoft.com/office/officeart/2008/layout/LinedList"/>
    <dgm:cxn modelId="{C4650E4F-A8B9-A146-A000-00266DC4C3B1}" type="presParOf" srcId="{377AA77D-C8B5-C448-B673-DB55578316D3}" destId="{65C80138-3A70-8843-840B-566A5E515038}" srcOrd="9" destOrd="0" presId="urn:microsoft.com/office/officeart/2008/layout/LinedList"/>
    <dgm:cxn modelId="{55922BD4-149F-4041-ADCA-86D30E7594A4}" type="presParOf" srcId="{65C80138-3A70-8843-840B-566A5E515038}" destId="{FDD46A59-169C-5B44-AD72-63A3EC65882B}" srcOrd="0" destOrd="0" presId="urn:microsoft.com/office/officeart/2008/layout/LinedList"/>
    <dgm:cxn modelId="{54BC7824-25B3-504F-8D3B-B08675BCCB15}" type="presParOf" srcId="{65C80138-3A70-8843-840B-566A5E515038}" destId="{66183895-FA11-334C-B711-07CA18999900}" srcOrd="1" destOrd="0" presId="urn:microsoft.com/office/officeart/2008/layout/LinedList"/>
    <dgm:cxn modelId="{AA483892-DD52-984D-B0CD-E73EA9A5EB95}" type="presParOf" srcId="{377AA77D-C8B5-C448-B673-DB55578316D3}" destId="{FB68BDD6-2B7C-3743-A2B5-74369EDD892A}" srcOrd="10" destOrd="0" presId="urn:microsoft.com/office/officeart/2008/layout/LinedList"/>
    <dgm:cxn modelId="{AFC1ECCC-4D02-5A44-86F1-4179BB56BF02}" type="presParOf" srcId="{377AA77D-C8B5-C448-B673-DB55578316D3}" destId="{AD522999-8185-2848-B766-C48C36DBFC72}" srcOrd="11" destOrd="0" presId="urn:microsoft.com/office/officeart/2008/layout/LinedList"/>
    <dgm:cxn modelId="{15A9033F-3B07-7743-A530-3BCFC9EC114A}" type="presParOf" srcId="{AD522999-8185-2848-B766-C48C36DBFC72}" destId="{07382FB6-BE0C-DD4F-B3AD-F0AA408EA366}" srcOrd="0" destOrd="0" presId="urn:microsoft.com/office/officeart/2008/layout/LinedList"/>
    <dgm:cxn modelId="{9D12CF5B-C943-794C-AC4B-1C1BEBDCE3AC}" type="presParOf" srcId="{AD522999-8185-2848-B766-C48C36DBFC72}" destId="{42873D25-FB24-E74E-BE7F-CA0EA86433C8}" srcOrd="1" destOrd="0" presId="urn:microsoft.com/office/officeart/2008/layout/LinedList"/>
    <dgm:cxn modelId="{51ADB5FF-C0A6-7C4A-84F4-20E1DB6690BA}" type="presParOf" srcId="{377AA77D-C8B5-C448-B673-DB55578316D3}" destId="{2EC3BAE8-25D5-334B-A789-EFA6BD3D2225}" srcOrd="12" destOrd="0" presId="urn:microsoft.com/office/officeart/2008/layout/LinedList"/>
    <dgm:cxn modelId="{CC5C7B18-BC56-9D48-9F67-F73A6BBFAC7B}" type="presParOf" srcId="{377AA77D-C8B5-C448-B673-DB55578316D3}" destId="{C3C2F9A2-E073-234C-A6CB-1E388038FA4D}" srcOrd="13" destOrd="0" presId="urn:microsoft.com/office/officeart/2008/layout/LinedList"/>
    <dgm:cxn modelId="{FB3211E4-CD64-FE41-B682-E5B839A8A87E}" type="presParOf" srcId="{C3C2F9A2-E073-234C-A6CB-1E388038FA4D}" destId="{221B0F0B-C950-5646-843A-C9E9055E327E}" srcOrd="0" destOrd="0" presId="urn:microsoft.com/office/officeart/2008/layout/LinedList"/>
    <dgm:cxn modelId="{D3EE2E85-5529-2841-8ED0-750D1258CE30}" type="presParOf" srcId="{C3C2F9A2-E073-234C-A6CB-1E388038FA4D}" destId="{0E8E763D-EF3E-2E4A-B6AF-891B90FC8CB6}" srcOrd="1" destOrd="0" presId="urn:microsoft.com/office/officeart/2008/layout/LinedList"/>
    <dgm:cxn modelId="{46AC160D-0EB2-E844-8AEE-A36DF0FC7BFA}" type="presParOf" srcId="{377AA77D-C8B5-C448-B673-DB55578316D3}" destId="{EA1161B9-5C42-2242-A570-7EC659189C3F}" srcOrd="14" destOrd="0" presId="urn:microsoft.com/office/officeart/2008/layout/LinedList"/>
    <dgm:cxn modelId="{70A40A30-1AEC-8648-894D-F0F66A56205E}" type="presParOf" srcId="{377AA77D-C8B5-C448-B673-DB55578316D3}" destId="{EBC07030-288D-2248-BBF6-A286EA04C226}" srcOrd="15" destOrd="0" presId="urn:microsoft.com/office/officeart/2008/layout/LinedList"/>
    <dgm:cxn modelId="{0E5ECD0E-73AE-AB4F-A64D-5AE5DCB13027}" type="presParOf" srcId="{EBC07030-288D-2248-BBF6-A286EA04C226}" destId="{8E9AD65E-9AD6-E847-9A32-C55455D1E0AA}" srcOrd="0" destOrd="0" presId="urn:microsoft.com/office/officeart/2008/layout/LinedList"/>
    <dgm:cxn modelId="{C6B5B217-2162-2B48-B30F-82897CFEB3D7}" type="presParOf" srcId="{EBC07030-288D-2248-BBF6-A286EA04C226}" destId="{9C6CF78C-B9B2-B44F-83D7-3E1330F3383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78A723-F11D-4457-A264-1F058E390BD8}" type="doc">
      <dgm:prSet loTypeId="urn:microsoft.com/office/officeart/2005/8/layout/default" loCatId="list" qsTypeId="urn:microsoft.com/office/officeart/2005/8/quickstyle/simple4" qsCatId="simple" csTypeId="urn:microsoft.com/office/officeart/2005/8/colors/accent0_3" csCatId="mainScheme" phldr="1"/>
      <dgm:spPr/>
      <dgm:t>
        <a:bodyPr/>
        <a:lstStyle/>
        <a:p>
          <a:endParaRPr lang="en-US"/>
        </a:p>
      </dgm:t>
    </dgm:pt>
    <dgm:pt modelId="{0AE8BC33-B90F-4C75-A8C1-9F63DFDAB3DC}">
      <dgm:prSet/>
      <dgm:spPr/>
      <dgm:t>
        <a:bodyPr/>
        <a:lstStyle/>
        <a:p>
          <a:br>
            <a:rPr lang="en-US"/>
          </a:br>
          <a:br>
            <a:rPr lang="en-US"/>
          </a:br>
          <a:r>
            <a:rPr lang="en-US"/>
            <a:t>1. Knowing science is important for: 4=all jobs 3=most jobs 2=a few jobs 1=no jobs </a:t>
          </a:r>
          <a:br>
            <a:rPr lang="en-US"/>
          </a:br>
          <a:endParaRPr lang="en-US"/>
        </a:p>
      </dgm:t>
    </dgm:pt>
    <dgm:pt modelId="{2840B80E-E0E0-4196-B4A5-B70262D2B609}" type="parTrans" cxnId="{29823AD4-82D3-4F8E-86F2-CF50F0203139}">
      <dgm:prSet/>
      <dgm:spPr/>
      <dgm:t>
        <a:bodyPr/>
        <a:lstStyle/>
        <a:p>
          <a:endParaRPr lang="en-US"/>
        </a:p>
      </dgm:t>
    </dgm:pt>
    <dgm:pt modelId="{7FBC83EE-4EEB-4A6E-9253-F64116CAF60C}" type="sibTrans" cxnId="{29823AD4-82D3-4F8E-86F2-CF50F0203139}">
      <dgm:prSet/>
      <dgm:spPr/>
      <dgm:t>
        <a:bodyPr/>
        <a:lstStyle/>
        <a:p>
          <a:endParaRPr lang="en-US"/>
        </a:p>
      </dgm:t>
    </dgm:pt>
    <dgm:pt modelId="{B972D0C7-D77B-4696-98CE-73CE3EA3CE54}">
      <dgm:prSet/>
      <dgm:spPr/>
      <dgm:t>
        <a:bodyPr/>
        <a:lstStyle/>
        <a:p>
          <a:r>
            <a:rPr lang="en-US"/>
            <a:t>2. Knowing science helps me understand how the world works: 4=all the time 3=most of the time 2=sometimes 1=never </a:t>
          </a:r>
          <a:br>
            <a:rPr lang="en-US"/>
          </a:br>
          <a:endParaRPr lang="en-US"/>
        </a:p>
      </dgm:t>
    </dgm:pt>
    <dgm:pt modelId="{1235545D-9014-48CD-8DC8-71C325743367}" type="parTrans" cxnId="{E7191043-4B24-4A9B-8808-724F30773001}">
      <dgm:prSet/>
      <dgm:spPr/>
      <dgm:t>
        <a:bodyPr/>
        <a:lstStyle/>
        <a:p>
          <a:endParaRPr lang="en-US"/>
        </a:p>
      </dgm:t>
    </dgm:pt>
    <dgm:pt modelId="{7BDCAA7B-026D-482D-A2F0-1BEC1ABEF08C}" type="sibTrans" cxnId="{E7191043-4B24-4A9B-8808-724F30773001}">
      <dgm:prSet/>
      <dgm:spPr/>
      <dgm:t>
        <a:bodyPr/>
        <a:lstStyle/>
        <a:p>
          <a:endParaRPr lang="en-US"/>
        </a:p>
      </dgm:t>
    </dgm:pt>
    <dgm:pt modelId="{FA7CCF95-ACB5-4CAB-84B5-4FE6D4C8788A}">
      <dgm:prSet/>
      <dgm:spPr/>
      <dgm:t>
        <a:bodyPr/>
        <a:lstStyle/>
        <a:p>
          <a:r>
            <a:rPr lang="en-US"/>
            <a:t>3. Thinking like a scientist will help me do well in: 4=all my classes 3=most of my classes 2=a few classes 1=none of my classes</a:t>
          </a:r>
          <a:br>
            <a:rPr lang="en-US"/>
          </a:br>
          <a:endParaRPr lang="en-US"/>
        </a:p>
      </dgm:t>
    </dgm:pt>
    <dgm:pt modelId="{5DCB7770-0D78-4F8F-BAA0-DD2DD865CCED}" type="parTrans" cxnId="{A46CAB25-2664-446E-9922-1A4BC472E47C}">
      <dgm:prSet/>
      <dgm:spPr/>
      <dgm:t>
        <a:bodyPr/>
        <a:lstStyle/>
        <a:p>
          <a:endParaRPr lang="en-US"/>
        </a:p>
      </dgm:t>
    </dgm:pt>
    <dgm:pt modelId="{E257F781-5EC3-4F53-87EE-D3D4FC0A12FC}" type="sibTrans" cxnId="{A46CAB25-2664-446E-9922-1A4BC472E47C}">
      <dgm:prSet/>
      <dgm:spPr/>
      <dgm:t>
        <a:bodyPr/>
        <a:lstStyle/>
        <a:p>
          <a:endParaRPr lang="en-US"/>
        </a:p>
      </dgm:t>
    </dgm:pt>
    <dgm:pt modelId="{2887ABEC-7FCD-4B38-A615-FD31C2D7D158}">
      <dgm:prSet/>
      <dgm:spPr/>
      <dgm:t>
        <a:bodyPr/>
        <a:lstStyle/>
        <a:p>
          <a:r>
            <a:rPr lang="en-US" dirty="0"/>
            <a:t>4. I think scientists are the most important people in the world. 4=YES! 3=yes 2=no 1=NO! </a:t>
          </a:r>
          <a:br>
            <a:rPr lang="en-US" dirty="0"/>
          </a:br>
          <a:endParaRPr lang="en-US" dirty="0"/>
        </a:p>
      </dgm:t>
    </dgm:pt>
    <dgm:pt modelId="{AD0FC952-D9E6-42B8-9260-72713CE42EC0}" type="parTrans" cxnId="{D7C2FF84-ADED-4F18-956A-B720C06D4313}">
      <dgm:prSet/>
      <dgm:spPr/>
      <dgm:t>
        <a:bodyPr/>
        <a:lstStyle/>
        <a:p>
          <a:endParaRPr lang="en-US"/>
        </a:p>
      </dgm:t>
    </dgm:pt>
    <dgm:pt modelId="{54DF3344-56F4-4F9B-BD6A-8E25008976D2}" type="sibTrans" cxnId="{D7C2FF84-ADED-4F18-956A-B720C06D4313}">
      <dgm:prSet/>
      <dgm:spPr/>
      <dgm:t>
        <a:bodyPr/>
        <a:lstStyle/>
        <a:p>
          <a:endParaRPr lang="en-US"/>
        </a:p>
      </dgm:t>
    </dgm:pt>
    <dgm:pt modelId="{B0306198-8C6C-4CD1-BD98-99ADD8E33B7A}">
      <dgm:prSet/>
      <dgm:spPr/>
      <dgm:t>
        <a:bodyPr/>
        <a:lstStyle/>
        <a:p>
          <a:r>
            <a:rPr lang="en-US"/>
            <a:t>5. I think science is more important than anything else. 4=YES! 3=yes 2=no 1=NO!</a:t>
          </a:r>
          <a:br>
            <a:rPr lang="en-US"/>
          </a:br>
          <a:endParaRPr lang="en-US"/>
        </a:p>
      </dgm:t>
    </dgm:pt>
    <dgm:pt modelId="{D9353E1A-5C4A-4B58-895B-ABD8D40B6908}" type="parTrans" cxnId="{C2857729-3D86-446F-B218-D4567EAE9044}">
      <dgm:prSet/>
      <dgm:spPr/>
      <dgm:t>
        <a:bodyPr/>
        <a:lstStyle/>
        <a:p>
          <a:endParaRPr lang="en-US"/>
        </a:p>
      </dgm:t>
    </dgm:pt>
    <dgm:pt modelId="{253B547C-BD2E-45D0-B5C0-2650233F48C0}" type="sibTrans" cxnId="{C2857729-3D86-446F-B218-D4567EAE9044}">
      <dgm:prSet/>
      <dgm:spPr/>
      <dgm:t>
        <a:bodyPr/>
        <a:lstStyle/>
        <a:p>
          <a:endParaRPr lang="en-US"/>
        </a:p>
      </dgm:t>
    </dgm:pt>
    <dgm:pt modelId="{DB1ED739-A120-42CE-A7DD-52A5B9085C84}">
      <dgm:prSet/>
      <dgm:spPr/>
      <dgm:t>
        <a:bodyPr/>
        <a:lstStyle/>
        <a:p>
          <a:r>
            <a:rPr lang="en-US"/>
            <a:t>6. Science makes the world a better place to live. 4=YES! 3=yes 2=no 1=NO! </a:t>
          </a:r>
          <a:br>
            <a:rPr lang="en-US"/>
          </a:br>
          <a:endParaRPr lang="en-US"/>
        </a:p>
      </dgm:t>
    </dgm:pt>
    <dgm:pt modelId="{AA23B6D0-4EFC-4DC6-B26D-06D372BF5BCE}" type="parTrans" cxnId="{12B3CA3B-F139-427E-9D20-4A21E46A05E2}">
      <dgm:prSet/>
      <dgm:spPr/>
      <dgm:t>
        <a:bodyPr/>
        <a:lstStyle/>
        <a:p>
          <a:endParaRPr lang="en-US"/>
        </a:p>
      </dgm:t>
    </dgm:pt>
    <dgm:pt modelId="{80B30885-85E0-4161-BBF5-20F131524FE5}" type="sibTrans" cxnId="{12B3CA3B-F139-427E-9D20-4A21E46A05E2}">
      <dgm:prSet/>
      <dgm:spPr/>
      <dgm:t>
        <a:bodyPr/>
        <a:lstStyle/>
        <a:p>
          <a:endParaRPr lang="en-US"/>
        </a:p>
      </dgm:t>
    </dgm:pt>
    <dgm:pt modelId="{2923781E-41B6-4B14-91F4-00EC3784E387}">
      <dgm:prSet/>
      <dgm:spPr/>
      <dgm:t>
        <a:bodyPr/>
        <a:lstStyle/>
        <a:p>
          <a:r>
            <a:rPr lang="en-US" dirty="0"/>
            <a:t>7. Knowing science is important for being a good citizen. 4=YES! 3=yes 2=no 1=NO! </a:t>
          </a:r>
          <a:br>
            <a:rPr lang="en-US" dirty="0"/>
          </a:br>
          <a:endParaRPr lang="en-US" dirty="0"/>
        </a:p>
      </dgm:t>
    </dgm:pt>
    <dgm:pt modelId="{F1640A25-B078-4FAE-BDD6-3D43FEF73C80}" type="parTrans" cxnId="{A17CF7F8-A62E-43FF-A6D9-E078DD9A43F4}">
      <dgm:prSet/>
      <dgm:spPr/>
      <dgm:t>
        <a:bodyPr/>
        <a:lstStyle/>
        <a:p>
          <a:endParaRPr lang="en-US"/>
        </a:p>
      </dgm:t>
    </dgm:pt>
    <dgm:pt modelId="{74A42935-8DFF-44A0-86E6-B4E2A06921EA}" type="sibTrans" cxnId="{A17CF7F8-A62E-43FF-A6D9-E078DD9A43F4}">
      <dgm:prSet/>
      <dgm:spPr/>
      <dgm:t>
        <a:bodyPr/>
        <a:lstStyle/>
        <a:p>
          <a:endParaRPr lang="en-US"/>
        </a:p>
      </dgm:t>
    </dgm:pt>
    <dgm:pt modelId="{82501D36-01CA-43C1-9742-870A8066814C}">
      <dgm:prSet/>
      <dgm:spPr/>
      <dgm:t>
        <a:bodyPr/>
        <a:lstStyle/>
        <a:p>
          <a:r>
            <a:rPr lang="en-US"/>
            <a:t>8. I think science ideas are valuable. 4=YES! 3=yes 2=no 1=NO!</a:t>
          </a:r>
        </a:p>
      </dgm:t>
    </dgm:pt>
    <dgm:pt modelId="{FBA7D6CA-69CD-4247-AF2E-37E5F376FF7F}" type="parTrans" cxnId="{33DA4578-F096-470B-839D-C45CF8495AB2}">
      <dgm:prSet/>
      <dgm:spPr/>
      <dgm:t>
        <a:bodyPr/>
        <a:lstStyle/>
        <a:p>
          <a:endParaRPr lang="en-US"/>
        </a:p>
      </dgm:t>
    </dgm:pt>
    <dgm:pt modelId="{F72112C2-D13A-41C7-B72A-2A325A8D708A}" type="sibTrans" cxnId="{33DA4578-F096-470B-839D-C45CF8495AB2}">
      <dgm:prSet/>
      <dgm:spPr/>
      <dgm:t>
        <a:bodyPr/>
        <a:lstStyle/>
        <a:p>
          <a:endParaRPr lang="en-US"/>
        </a:p>
      </dgm:t>
    </dgm:pt>
    <dgm:pt modelId="{C81938FF-9193-4E4A-B981-ED975A8CFCC3}" type="pres">
      <dgm:prSet presAssocID="{2D78A723-F11D-4457-A264-1F058E390BD8}" presName="diagram" presStyleCnt="0">
        <dgm:presLayoutVars>
          <dgm:dir/>
          <dgm:resizeHandles val="exact"/>
        </dgm:presLayoutVars>
      </dgm:prSet>
      <dgm:spPr/>
    </dgm:pt>
    <dgm:pt modelId="{7841F3D7-2D9D-8647-9712-91F480FE613E}" type="pres">
      <dgm:prSet presAssocID="{0AE8BC33-B90F-4C75-A8C1-9F63DFDAB3DC}" presName="node" presStyleLbl="node1" presStyleIdx="0" presStyleCnt="8">
        <dgm:presLayoutVars>
          <dgm:bulletEnabled val="1"/>
        </dgm:presLayoutVars>
      </dgm:prSet>
      <dgm:spPr/>
    </dgm:pt>
    <dgm:pt modelId="{DCCBC1DB-5855-AC4F-B437-73669171B6C1}" type="pres">
      <dgm:prSet presAssocID="{7FBC83EE-4EEB-4A6E-9253-F64116CAF60C}" presName="sibTrans" presStyleCnt="0"/>
      <dgm:spPr/>
    </dgm:pt>
    <dgm:pt modelId="{6CD616FA-3BA7-6D4C-9226-B7E7B186DD7C}" type="pres">
      <dgm:prSet presAssocID="{B972D0C7-D77B-4696-98CE-73CE3EA3CE54}" presName="node" presStyleLbl="node1" presStyleIdx="1" presStyleCnt="8">
        <dgm:presLayoutVars>
          <dgm:bulletEnabled val="1"/>
        </dgm:presLayoutVars>
      </dgm:prSet>
      <dgm:spPr/>
    </dgm:pt>
    <dgm:pt modelId="{1D239DBC-4A91-3F4F-B8F7-55515A0E9729}" type="pres">
      <dgm:prSet presAssocID="{7BDCAA7B-026D-482D-A2F0-1BEC1ABEF08C}" presName="sibTrans" presStyleCnt="0"/>
      <dgm:spPr/>
    </dgm:pt>
    <dgm:pt modelId="{8119B84D-A958-D642-9265-D08CCC33D2DF}" type="pres">
      <dgm:prSet presAssocID="{FA7CCF95-ACB5-4CAB-84B5-4FE6D4C8788A}" presName="node" presStyleLbl="node1" presStyleIdx="2" presStyleCnt="8">
        <dgm:presLayoutVars>
          <dgm:bulletEnabled val="1"/>
        </dgm:presLayoutVars>
      </dgm:prSet>
      <dgm:spPr/>
    </dgm:pt>
    <dgm:pt modelId="{D3C31C25-B901-BF4D-B153-A318E80EED58}" type="pres">
      <dgm:prSet presAssocID="{E257F781-5EC3-4F53-87EE-D3D4FC0A12FC}" presName="sibTrans" presStyleCnt="0"/>
      <dgm:spPr/>
    </dgm:pt>
    <dgm:pt modelId="{95D89357-B799-2B4A-A834-A23E792AECCF}" type="pres">
      <dgm:prSet presAssocID="{2887ABEC-7FCD-4B38-A615-FD31C2D7D158}" presName="node" presStyleLbl="node1" presStyleIdx="3" presStyleCnt="8">
        <dgm:presLayoutVars>
          <dgm:bulletEnabled val="1"/>
        </dgm:presLayoutVars>
      </dgm:prSet>
      <dgm:spPr/>
    </dgm:pt>
    <dgm:pt modelId="{D2BEE067-C5A0-DA4C-BF47-A30B15F9C02D}" type="pres">
      <dgm:prSet presAssocID="{54DF3344-56F4-4F9B-BD6A-8E25008976D2}" presName="sibTrans" presStyleCnt="0"/>
      <dgm:spPr/>
    </dgm:pt>
    <dgm:pt modelId="{832AB028-B161-B349-B1B2-E4862E37CFBD}" type="pres">
      <dgm:prSet presAssocID="{B0306198-8C6C-4CD1-BD98-99ADD8E33B7A}" presName="node" presStyleLbl="node1" presStyleIdx="4" presStyleCnt="8">
        <dgm:presLayoutVars>
          <dgm:bulletEnabled val="1"/>
        </dgm:presLayoutVars>
      </dgm:prSet>
      <dgm:spPr/>
    </dgm:pt>
    <dgm:pt modelId="{7DD2965E-D6C3-F24D-8F61-39405085C8F2}" type="pres">
      <dgm:prSet presAssocID="{253B547C-BD2E-45D0-B5C0-2650233F48C0}" presName="sibTrans" presStyleCnt="0"/>
      <dgm:spPr/>
    </dgm:pt>
    <dgm:pt modelId="{A8177601-68ED-F447-A5B6-0EEAA119A3B2}" type="pres">
      <dgm:prSet presAssocID="{DB1ED739-A120-42CE-A7DD-52A5B9085C84}" presName="node" presStyleLbl="node1" presStyleIdx="5" presStyleCnt="8">
        <dgm:presLayoutVars>
          <dgm:bulletEnabled val="1"/>
        </dgm:presLayoutVars>
      </dgm:prSet>
      <dgm:spPr/>
    </dgm:pt>
    <dgm:pt modelId="{DDDBDFFB-59D0-834E-834A-F687ED1308BF}" type="pres">
      <dgm:prSet presAssocID="{80B30885-85E0-4161-BBF5-20F131524FE5}" presName="sibTrans" presStyleCnt="0"/>
      <dgm:spPr/>
    </dgm:pt>
    <dgm:pt modelId="{816A2EB0-2B85-1343-B2F4-89B22CE59D39}" type="pres">
      <dgm:prSet presAssocID="{2923781E-41B6-4B14-91F4-00EC3784E387}" presName="node" presStyleLbl="node1" presStyleIdx="6" presStyleCnt="8">
        <dgm:presLayoutVars>
          <dgm:bulletEnabled val="1"/>
        </dgm:presLayoutVars>
      </dgm:prSet>
      <dgm:spPr/>
    </dgm:pt>
    <dgm:pt modelId="{F671FDCF-1B73-F64E-920A-40DF2A28BCB4}" type="pres">
      <dgm:prSet presAssocID="{74A42935-8DFF-44A0-86E6-B4E2A06921EA}" presName="sibTrans" presStyleCnt="0"/>
      <dgm:spPr/>
    </dgm:pt>
    <dgm:pt modelId="{E3AC5B4B-A630-C745-A796-B8A247A130E9}" type="pres">
      <dgm:prSet presAssocID="{82501D36-01CA-43C1-9742-870A8066814C}" presName="node" presStyleLbl="node1" presStyleIdx="7" presStyleCnt="8">
        <dgm:presLayoutVars>
          <dgm:bulletEnabled val="1"/>
        </dgm:presLayoutVars>
      </dgm:prSet>
      <dgm:spPr/>
    </dgm:pt>
  </dgm:ptLst>
  <dgm:cxnLst>
    <dgm:cxn modelId="{BC18FD11-7E32-CF4E-B9C4-5573A9E9C3E9}" type="presOf" srcId="{2923781E-41B6-4B14-91F4-00EC3784E387}" destId="{816A2EB0-2B85-1343-B2F4-89B22CE59D39}" srcOrd="0" destOrd="0" presId="urn:microsoft.com/office/officeart/2005/8/layout/default"/>
    <dgm:cxn modelId="{A46CAB25-2664-446E-9922-1A4BC472E47C}" srcId="{2D78A723-F11D-4457-A264-1F058E390BD8}" destId="{FA7CCF95-ACB5-4CAB-84B5-4FE6D4C8788A}" srcOrd="2" destOrd="0" parTransId="{5DCB7770-0D78-4F8F-BAA0-DD2DD865CCED}" sibTransId="{E257F781-5EC3-4F53-87EE-D3D4FC0A12FC}"/>
    <dgm:cxn modelId="{C2857729-3D86-446F-B218-D4567EAE9044}" srcId="{2D78A723-F11D-4457-A264-1F058E390BD8}" destId="{B0306198-8C6C-4CD1-BD98-99ADD8E33B7A}" srcOrd="4" destOrd="0" parTransId="{D9353E1A-5C4A-4B58-895B-ABD8D40B6908}" sibTransId="{253B547C-BD2E-45D0-B5C0-2650233F48C0}"/>
    <dgm:cxn modelId="{12B3CA3B-F139-427E-9D20-4A21E46A05E2}" srcId="{2D78A723-F11D-4457-A264-1F058E390BD8}" destId="{DB1ED739-A120-42CE-A7DD-52A5B9085C84}" srcOrd="5" destOrd="0" parTransId="{AA23B6D0-4EFC-4DC6-B26D-06D372BF5BCE}" sibTransId="{80B30885-85E0-4161-BBF5-20F131524FE5}"/>
    <dgm:cxn modelId="{E7191043-4B24-4A9B-8808-724F30773001}" srcId="{2D78A723-F11D-4457-A264-1F058E390BD8}" destId="{B972D0C7-D77B-4696-98CE-73CE3EA3CE54}" srcOrd="1" destOrd="0" parTransId="{1235545D-9014-48CD-8DC8-71C325743367}" sibTransId="{7BDCAA7B-026D-482D-A2F0-1BEC1ABEF08C}"/>
    <dgm:cxn modelId="{D8B7FF44-3FF6-8444-96D1-FF65FAE61B9E}" type="presOf" srcId="{2887ABEC-7FCD-4B38-A615-FD31C2D7D158}" destId="{95D89357-B799-2B4A-A834-A23E792AECCF}" srcOrd="0" destOrd="0" presId="urn:microsoft.com/office/officeart/2005/8/layout/default"/>
    <dgm:cxn modelId="{00D73D51-99DB-5244-A6DD-63BF43340A10}" type="presOf" srcId="{B972D0C7-D77B-4696-98CE-73CE3EA3CE54}" destId="{6CD616FA-3BA7-6D4C-9226-B7E7B186DD7C}" srcOrd="0" destOrd="0" presId="urn:microsoft.com/office/officeart/2005/8/layout/default"/>
    <dgm:cxn modelId="{33DA4578-F096-470B-839D-C45CF8495AB2}" srcId="{2D78A723-F11D-4457-A264-1F058E390BD8}" destId="{82501D36-01CA-43C1-9742-870A8066814C}" srcOrd="7" destOrd="0" parTransId="{FBA7D6CA-69CD-4247-AF2E-37E5F376FF7F}" sibTransId="{F72112C2-D13A-41C7-B72A-2A325A8D708A}"/>
    <dgm:cxn modelId="{D7C2FF84-ADED-4F18-956A-B720C06D4313}" srcId="{2D78A723-F11D-4457-A264-1F058E390BD8}" destId="{2887ABEC-7FCD-4B38-A615-FD31C2D7D158}" srcOrd="3" destOrd="0" parTransId="{AD0FC952-D9E6-42B8-9260-72713CE42EC0}" sibTransId="{54DF3344-56F4-4F9B-BD6A-8E25008976D2}"/>
    <dgm:cxn modelId="{73220687-BB39-F74C-9478-0237792504C4}" type="presOf" srcId="{DB1ED739-A120-42CE-A7DD-52A5B9085C84}" destId="{A8177601-68ED-F447-A5B6-0EEAA119A3B2}" srcOrd="0" destOrd="0" presId="urn:microsoft.com/office/officeart/2005/8/layout/default"/>
    <dgm:cxn modelId="{4A91488D-CA86-5347-9F16-01201132EDF3}" type="presOf" srcId="{2D78A723-F11D-4457-A264-1F058E390BD8}" destId="{C81938FF-9193-4E4A-B981-ED975A8CFCC3}" srcOrd="0" destOrd="0" presId="urn:microsoft.com/office/officeart/2005/8/layout/default"/>
    <dgm:cxn modelId="{1D4B85A6-DD29-1A48-8516-81BCA1339994}" type="presOf" srcId="{0AE8BC33-B90F-4C75-A8C1-9F63DFDAB3DC}" destId="{7841F3D7-2D9D-8647-9712-91F480FE613E}" srcOrd="0" destOrd="0" presId="urn:microsoft.com/office/officeart/2005/8/layout/default"/>
    <dgm:cxn modelId="{AFD87ACA-75C2-2446-9F8F-378BE51C5066}" type="presOf" srcId="{B0306198-8C6C-4CD1-BD98-99ADD8E33B7A}" destId="{832AB028-B161-B349-B1B2-E4862E37CFBD}" srcOrd="0" destOrd="0" presId="urn:microsoft.com/office/officeart/2005/8/layout/default"/>
    <dgm:cxn modelId="{29823AD4-82D3-4F8E-86F2-CF50F0203139}" srcId="{2D78A723-F11D-4457-A264-1F058E390BD8}" destId="{0AE8BC33-B90F-4C75-A8C1-9F63DFDAB3DC}" srcOrd="0" destOrd="0" parTransId="{2840B80E-E0E0-4196-B4A5-B70262D2B609}" sibTransId="{7FBC83EE-4EEB-4A6E-9253-F64116CAF60C}"/>
    <dgm:cxn modelId="{33BB6FD5-5198-3248-B8F9-3BBBA239A677}" type="presOf" srcId="{82501D36-01CA-43C1-9742-870A8066814C}" destId="{E3AC5B4B-A630-C745-A796-B8A247A130E9}" srcOrd="0" destOrd="0" presId="urn:microsoft.com/office/officeart/2005/8/layout/default"/>
    <dgm:cxn modelId="{1F3A9CE4-8690-D74A-95A7-9A33BC2AE802}" type="presOf" srcId="{FA7CCF95-ACB5-4CAB-84B5-4FE6D4C8788A}" destId="{8119B84D-A958-D642-9265-D08CCC33D2DF}" srcOrd="0" destOrd="0" presId="urn:microsoft.com/office/officeart/2005/8/layout/default"/>
    <dgm:cxn modelId="{A17CF7F8-A62E-43FF-A6D9-E078DD9A43F4}" srcId="{2D78A723-F11D-4457-A264-1F058E390BD8}" destId="{2923781E-41B6-4B14-91F4-00EC3784E387}" srcOrd="6" destOrd="0" parTransId="{F1640A25-B078-4FAE-BDD6-3D43FEF73C80}" sibTransId="{74A42935-8DFF-44A0-86E6-B4E2A06921EA}"/>
    <dgm:cxn modelId="{30CBABEC-4773-2249-8B01-9BE2EDA1E0BB}" type="presParOf" srcId="{C81938FF-9193-4E4A-B981-ED975A8CFCC3}" destId="{7841F3D7-2D9D-8647-9712-91F480FE613E}" srcOrd="0" destOrd="0" presId="urn:microsoft.com/office/officeart/2005/8/layout/default"/>
    <dgm:cxn modelId="{5C72C655-32DA-7E41-B95B-C39836EDBB56}" type="presParOf" srcId="{C81938FF-9193-4E4A-B981-ED975A8CFCC3}" destId="{DCCBC1DB-5855-AC4F-B437-73669171B6C1}" srcOrd="1" destOrd="0" presId="urn:microsoft.com/office/officeart/2005/8/layout/default"/>
    <dgm:cxn modelId="{2485E30D-98A1-384D-9AA7-E601030262D4}" type="presParOf" srcId="{C81938FF-9193-4E4A-B981-ED975A8CFCC3}" destId="{6CD616FA-3BA7-6D4C-9226-B7E7B186DD7C}" srcOrd="2" destOrd="0" presId="urn:microsoft.com/office/officeart/2005/8/layout/default"/>
    <dgm:cxn modelId="{D3E75CAA-BCA8-BF47-A0B6-DDC549F19888}" type="presParOf" srcId="{C81938FF-9193-4E4A-B981-ED975A8CFCC3}" destId="{1D239DBC-4A91-3F4F-B8F7-55515A0E9729}" srcOrd="3" destOrd="0" presId="urn:microsoft.com/office/officeart/2005/8/layout/default"/>
    <dgm:cxn modelId="{6DCB4BDC-698B-ED4D-BB4C-3ADA39F2BB40}" type="presParOf" srcId="{C81938FF-9193-4E4A-B981-ED975A8CFCC3}" destId="{8119B84D-A958-D642-9265-D08CCC33D2DF}" srcOrd="4" destOrd="0" presId="urn:microsoft.com/office/officeart/2005/8/layout/default"/>
    <dgm:cxn modelId="{F8C42412-249E-E54A-924A-E0BBB623E386}" type="presParOf" srcId="{C81938FF-9193-4E4A-B981-ED975A8CFCC3}" destId="{D3C31C25-B901-BF4D-B153-A318E80EED58}" srcOrd="5" destOrd="0" presId="urn:microsoft.com/office/officeart/2005/8/layout/default"/>
    <dgm:cxn modelId="{C2F75436-8330-D847-BC3E-BE55FCA53884}" type="presParOf" srcId="{C81938FF-9193-4E4A-B981-ED975A8CFCC3}" destId="{95D89357-B799-2B4A-A834-A23E792AECCF}" srcOrd="6" destOrd="0" presId="urn:microsoft.com/office/officeart/2005/8/layout/default"/>
    <dgm:cxn modelId="{9F3AF0A8-0D7E-9B4F-B98F-DB495E47808E}" type="presParOf" srcId="{C81938FF-9193-4E4A-B981-ED975A8CFCC3}" destId="{D2BEE067-C5A0-DA4C-BF47-A30B15F9C02D}" srcOrd="7" destOrd="0" presId="urn:microsoft.com/office/officeart/2005/8/layout/default"/>
    <dgm:cxn modelId="{F3A07E83-4CAD-6D4C-BC3B-EC670FEFA0A8}" type="presParOf" srcId="{C81938FF-9193-4E4A-B981-ED975A8CFCC3}" destId="{832AB028-B161-B349-B1B2-E4862E37CFBD}" srcOrd="8" destOrd="0" presId="urn:microsoft.com/office/officeart/2005/8/layout/default"/>
    <dgm:cxn modelId="{9DF48DFC-A59D-A448-92BC-B561585DD67F}" type="presParOf" srcId="{C81938FF-9193-4E4A-B981-ED975A8CFCC3}" destId="{7DD2965E-D6C3-F24D-8F61-39405085C8F2}" srcOrd="9" destOrd="0" presId="urn:microsoft.com/office/officeart/2005/8/layout/default"/>
    <dgm:cxn modelId="{70B097C4-C53D-E540-A242-480E51F9FF65}" type="presParOf" srcId="{C81938FF-9193-4E4A-B981-ED975A8CFCC3}" destId="{A8177601-68ED-F447-A5B6-0EEAA119A3B2}" srcOrd="10" destOrd="0" presId="urn:microsoft.com/office/officeart/2005/8/layout/default"/>
    <dgm:cxn modelId="{9281FEF2-1D80-EC45-A192-3E8593D12E12}" type="presParOf" srcId="{C81938FF-9193-4E4A-B981-ED975A8CFCC3}" destId="{DDDBDFFB-59D0-834E-834A-F687ED1308BF}" srcOrd="11" destOrd="0" presId="urn:microsoft.com/office/officeart/2005/8/layout/default"/>
    <dgm:cxn modelId="{EA8E2B11-9072-5F47-B855-23934EBFB2E5}" type="presParOf" srcId="{C81938FF-9193-4E4A-B981-ED975A8CFCC3}" destId="{816A2EB0-2B85-1343-B2F4-89B22CE59D39}" srcOrd="12" destOrd="0" presId="urn:microsoft.com/office/officeart/2005/8/layout/default"/>
    <dgm:cxn modelId="{3E480DC0-558C-5346-8AEF-3D728CCF6910}" type="presParOf" srcId="{C81938FF-9193-4E4A-B981-ED975A8CFCC3}" destId="{F671FDCF-1B73-F64E-920A-40DF2A28BCB4}" srcOrd="13" destOrd="0" presId="urn:microsoft.com/office/officeart/2005/8/layout/default"/>
    <dgm:cxn modelId="{5E002251-AAAC-4A43-B1C8-A27C4A672ECE}" type="presParOf" srcId="{C81938FF-9193-4E4A-B981-ED975A8CFCC3}" destId="{E3AC5B4B-A630-C745-A796-B8A247A130E9}"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0EF61-C916-1341-9252-B7B0E9FE052B}">
      <dsp:nvSpPr>
        <dsp:cNvPr id="0" name=""/>
        <dsp:cNvSpPr/>
      </dsp:nvSpPr>
      <dsp:spPr>
        <a:xfrm>
          <a:off x="1754820" y="432"/>
          <a:ext cx="3428335" cy="2057001"/>
        </a:xfrm>
        <a:prstGeom prst="rect">
          <a:avLst/>
        </a:prstGeom>
        <a:solidFill>
          <a:schemeClr val="accent2">
            <a:alpha val="97246"/>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STEM Interest:  </a:t>
          </a:r>
        </a:p>
        <a:p>
          <a:pPr marL="0" lvl="0" indent="0" algn="ctr" defTabSz="1377950">
            <a:lnSpc>
              <a:spcPct val="90000"/>
            </a:lnSpc>
            <a:spcBef>
              <a:spcPct val="0"/>
            </a:spcBef>
            <a:spcAft>
              <a:spcPct val="35000"/>
            </a:spcAft>
            <a:buNone/>
          </a:pPr>
          <a:r>
            <a:rPr lang="en-US" sz="3100" kern="1200" dirty="0"/>
            <a:t>I </a:t>
          </a:r>
          <a:r>
            <a:rPr lang="en-US" sz="3100" b="1" kern="1200" dirty="0"/>
            <a:t>like</a:t>
          </a:r>
          <a:r>
            <a:rPr lang="en-US" sz="3100" kern="1200" dirty="0"/>
            <a:t> to do this</a:t>
          </a:r>
        </a:p>
      </dsp:txBody>
      <dsp:txXfrm>
        <a:off x="1754820" y="432"/>
        <a:ext cx="3428335" cy="2057001"/>
      </dsp:txXfrm>
    </dsp:sp>
    <dsp:sp modelId="{CDEEF131-7DE7-FF47-8198-123F6AF25B98}">
      <dsp:nvSpPr>
        <dsp:cNvPr id="0" name=""/>
        <dsp:cNvSpPr/>
      </dsp:nvSpPr>
      <dsp:spPr>
        <a:xfrm>
          <a:off x="82906" y="2400267"/>
          <a:ext cx="3428335" cy="2057001"/>
        </a:xfrm>
        <a:prstGeom prst="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STEM Skill Building:  </a:t>
          </a:r>
        </a:p>
        <a:p>
          <a:pPr marL="0" lvl="0" indent="0" algn="ctr" defTabSz="1377950">
            <a:lnSpc>
              <a:spcPct val="90000"/>
            </a:lnSpc>
            <a:spcBef>
              <a:spcPct val="0"/>
            </a:spcBef>
            <a:spcAft>
              <a:spcPct val="35000"/>
            </a:spcAft>
            <a:buNone/>
          </a:pPr>
          <a:r>
            <a:rPr lang="en-US" sz="3100" kern="1200" dirty="0"/>
            <a:t>I </a:t>
          </a:r>
          <a:r>
            <a:rPr lang="en-US" sz="3100" b="1" kern="1200" dirty="0"/>
            <a:t>can</a:t>
          </a:r>
          <a:r>
            <a:rPr lang="en-US" sz="3100" kern="1200" dirty="0"/>
            <a:t> do this</a:t>
          </a:r>
        </a:p>
      </dsp:txBody>
      <dsp:txXfrm>
        <a:off x="82906" y="2400267"/>
        <a:ext cx="3428335" cy="2057001"/>
      </dsp:txXfrm>
    </dsp:sp>
    <dsp:sp modelId="{A7968C3F-EC1A-6645-BD47-80446F776664}">
      <dsp:nvSpPr>
        <dsp:cNvPr id="0" name=""/>
        <dsp:cNvSpPr/>
      </dsp:nvSpPr>
      <dsp:spPr>
        <a:xfrm>
          <a:off x="3854075" y="2400267"/>
          <a:ext cx="3000993" cy="2057001"/>
        </a:xfrm>
        <a:prstGeom prst="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STEM Pathways:  </a:t>
          </a:r>
        </a:p>
        <a:p>
          <a:pPr marL="0" lvl="0" indent="0" algn="ctr" defTabSz="1377950">
            <a:lnSpc>
              <a:spcPct val="90000"/>
            </a:lnSpc>
            <a:spcBef>
              <a:spcPct val="0"/>
            </a:spcBef>
            <a:spcAft>
              <a:spcPct val="35000"/>
            </a:spcAft>
            <a:buNone/>
          </a:pPr>
          <a:r>
            <a:rPr lang="en-US" sz="3100" kern="1200" dirty="0"/>
            <a:t>This is </a:t>
          </a:r>
          <a:r>
            <a:rPr lang="en-US" sz="3100" b="1" kern="1200" dirty="0"/>
            <a:t>important </a:t>
          </a:r>
          <a:r>
            <a:rPr lang="en-US" sz="3100" kern="1200" dirty="0"/>
            <a:t>to me </a:t>
          </a:r>
        </a:p>
      </dsp:txBody>
      <dsp:txXfrm>
        <a:off x="3854075" y="2400267"/>
        <a:ext cx="3000993" cy="2057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5895AA-CE48-CD4F-9AE8-FAF2D3CEC3BA}">
      <dsp:nvSpPr>
        <dsp:cNvPr id="0" name=""/>
        <dsp:cNvSpPr/>
      </dsp:nvSpPr>
      <dsp:spPr>
        <a:xfrm>
          <a:off x="0" y="0"/>
          <a:ext cx="50546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0464A-94C2-434A-9871-E427FBD9628D}">
      <dsp:nvSpPr>
        <dsp:cNvPr id="0" name=""/>
        <dsp:cNvSpPr/>
      </dsp:nvSpPr>
      <dsp:spPr>
        <a:xfrm>
          <a:off x="0" y="0"/>
          <a:ext cx="5054601" cy="2289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kern="1200" dirty="0"/>
            <a:t>measured at three times points (end of Days 2, 3, and 4) for five-day programs and on additional days for programs that extended beyond five days using eight items from the Engagement in Science Learning Activities Survey. </a:t>
          </a:r>
        </a:p>
      </dsp:txBody>
      <dsp:txXfrm>
        <a:off x="0" y="0"/>
        <a:ext cx="5054601" cy="2289175"/>
      </dsp:txXfrm>
    </dsp:sp>
    <dsp:sp modelId="{AC8823FC-7D96-5E43-9D95-A432B26A552D}">
      <dsp:nvSpPr>
        <dsp:cNvPr id="0" name=""/>
        <dsp:cNvSpPr/>
      </dsp:nvSpPr>
      <dsp:spPr>
        <a:xfrm>
          <a:off x="0" y="2289175"/>
          <a:ext cx="505460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ED6CDC-FCFB-4D45-97B3-29CD35C08748}">
      <dsp:nvSpPr>
        <dsp:cNvPr id="0" name=""/>
        <dsp:cNvSpPr/>
      </dsp:nvSpPr>
      <dsp:spPr>
        <a:xfrm>
          <a:off x="0" y="2289175"/>
          <a:ext cx="5054601" cy="2289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US" sz="1400" kern="1200" dirty="0"/>
            <a:t>http://</a:t>
          </a:r>
          <a:r>
            <a:rPr lang="en-US" sz="1400" kern="1200" dirty="0" err="1"/>
            <a:t>activationlab.org</a:t>
          </a:r>
          <a:r>
            <a:rPr lang="en-US" sz="1400" kern="1200" dirty="0"/>
            <a:t>/</a:t>
          </a:r>
          <a:r>
            <a:rPr lang="en-US" sz="1400" kern="1200" dirty="0" err="1"/>
            <a:t>wpcontent</a:t>
          </a:r>
          <a:r>
            <a:rPr lang="en-US" sz="1400" kern="1200" dirty="0"/>
            <a:t>/uploads/2018/03/Engagement-Report-3.2-20160803.pdf</a:t>
          </a:r>
        </a:p>
      </dsp:txBody>
      <dsp:txXfrm>
        <a:off x="0" y="2289175"/>
        <a:ext cx="5054601" cy="22891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7B173-85DA-9044-A48B-C80E1DC6B8FF}">
      <dsp:nvSpPr>
        <dsp:cNvPr id="0" name=""/>
        <dsp:cNvSpPr/>
      </dsp:nvSpPr>
      <dsp:spPr>
        <a:xfrm>
          <a:off x="0" y="0"/>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363833-7339-0445-A348-492295D5E851}">
      <dsp:nvSpPr>
        <dsp:cNvPr id="0" name=""/>
        <dsp:cNvSpPr/>
      </dsp:nvSpPr>
      <dsp:spPr>
        <a:xfrm>
          <a:off x="0" y="0"/>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1. I wonder about how nature works: 4=every day 3=once a week 2= once a month 1=never F02 </a:t>
          </a:r>
          <a:br>
            <a:rPr lang="en-US" sz="1400" kern="1200"/>
          </a:br>
          <a:endParaRPr lang="en-US" sz="1400" kern="1200"/>
        </a:p>
      </dsp:txBody>
      <dsp:txXfrm>
        <a:off x="0" y="0"/>
        <a:ext cx="5992812" cy="692497"/>
      </dsp:txXfrm>
    </dsp:sp>
    <dsp:sp modelId="{43EFCC74-BD07-6446-8657-96D28F73AD48}">
      <dsp:nvSpPr>
        <dsp:cNvPr id="0" name=""/>
        <dsp:cNvSpPr/>
      </dsp:nvSpPr>
      <dsp:spPr>
        <a:xfrm>
          <a:off x="0" y="692497"/>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03F798-2479-924C-9865-2243D255D471}">
      <dsp:nvSpPr>
        <dsp:cNvPr id="0" name=""/>
        <dsp:cNvSpPr/>
      </dsp:nvSpPr>
      <dsp:spPr>
        <a:xfrm>
          <a:off x="0" y="692497"/>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2. In general, when I work on science I: 4=love it 3=like it 2=don't like it 1=hate it </a:t>
          </a:r>
          <a:br>
            <a:rPr lang="en-US" sz="1400" kern="1200" dirty="0"/>
          </a:br>
          <a:endParaRPr lang="en-US" sz="1400" kern="1200" dirty="0"/>
        </a:p>
      </dsp:txBody>
      <dsp:txXfrm>
        <a:off x="0" y="692497"/>
        <a:ext cx="5992812" cy="692497"/>
      </dsp:txXfrm>
    </dsp:sp>
    <dsp:sp modelId="{D2C80AE4-499A-114B-A798-20DD95E249DC}">
      <dsp:nvSpPr>
        <dsp:cNvPr id="0" name=""/>
        <dsp:cNvSpPr/>
      </dsp:nvSpPr>
      <dsp:spPr>
        <a:xfrm>
          <a:off x="0" y="1384994"/>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0572DD-E74C-EA4D-B128-CE02C4628C32}">
      <dsp:nvSpPr>
        <dsp:cNvPr id="0" name=""/>
        <dsp:cNvSpPr/>
      </dsp:nvSpPr>
      <dsp:spPr>
        <a:xfrm>
          <a:off x="0" y="1384994"/>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3. In general, I find science: 4=very interesting 3=interesting 2=boring 1=very boring </a:t>
          </a:r>
          <a:br>
            <a:rPr lang="en-US" sz="1400" kern="1200"/>
          </a:br>
          <a:endParaRPr lang="en-US" sz="1400" kern="1200"/>
        </a:p>
      </dsp:txBody>
      <dsp:txXfrm>
        <a:off x="0" y="1384994"/>
        <a:ext cx="5992812" cy="692497"/>
      </dsp:txXfrm>
    </dsp:sp>
    <dsp:sp modelId="{10307733-C10B-7D4B-B06A-CE326757D398}">
      <dsp:nvSpPr>
        <dsp:cNvPr id="0" name=""/>
        <dsp:cNvSpPr/>
      </dsp:nvSpPr>
      <dsp:spPr>
        <a:xfrm>
          <a:off x="0" y="2077491"/>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CD2FC0-86A1-0D42-B91F-6CDB31BFDCC7}">
      <dsp:nvSpPr>
        <dsp:cNvPr id="0" name=""/>
        <dsp:cNvSpPr/>
      </dsp:nvSpPr>
      <dsp:spPr>
        <a:xfrm>
          <a:off x="0" y="2077491"/>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4. After a really interesting science activity is over, I look for more information about it. 4=YES! 3=yes 2=no 1=NO! </a:t>
          </a:r>
          <a:br>
            <a:rPr lang="en-US" sz="1400" kern="1200"/>
          </a:br>
          <a:endParaRPr lang="en-US" sz="1400" kern="1200"/>
        </a:p>
      </dsp:txBody>
      <dsp:txXfrm>
        <a:off x="0" y="2077491"/>
        <a:ext cx="5992812" cy="692497"/>
      </dsp:txXfrm>
    </dsp:sp>
    <dsp:sp modelId="{361CDB3B-05E5-F440-946F-F8A5E2D1E493}">
      <dsp:nvSpPr>
        <dsp:cNvPr id="0" name=""/>
        <dsp:cNvSpPr/>
      </dsp:nvSpPr>
      <dsp:spPr>
        <a:xfrm>
          <a:off x="0" y="2769989"/>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D46A59-169C-5B44-AD72-63A3EC65882B}">
      <dsp:nvSpPr>
        <dsp:cNvPr id="0" name=""/>
        <dsp:cNvSpPr/>
      </dsp:nvSpPr>
      <dsp:spPr>
        <a:xfrm>
          <a:off x="0" y="2769989"/>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5. I need to know how objects work. 4=YES! 3=yes 2=no 1=NO! </a:t>
          </a:r>
          <a:br>
            <a:rPr lang="en-US" sz="1400" kern="1200"/>
          </a:br>
          <a:endParaRPr lang="en-US" sz="1400" kern="1200"/>
        </a:p>
      </dsp:txBody>
      <dsp:txXfrm>
        <a:off x="0" y="2769989"/>
        <a:ext cx="5992812" cy="692497"/>
      </dsp:txXfrm>
    </dsp:sp>
    <dsp:sp modelId="{FB68BDD6-2B7C-3743-A2B5-74369EDD892A}">
      <dsp:nvSpPr>
        <dsp:cNvPr id="0" name=""/>
        <dsp:cNvSpPr/>
      </dsp:nvSpPr>
      <dsp:spPr>
        <a:xfrm>
          <a:off x="0" y="3462486"/>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382FB6-BE0C-DD4F-B3AD-F0AA408EA366}">
      <dsp:nvSpPr>
        <dsp:cNvPr id="0" name=""/>
        <dsp:cNvSpPr/>
      </dsp:nvSpPr>
      <dsp:spPr>
        <a:xfrm>
          <a:off x="0" y="3462486"/>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6. I want to read everything I can find about science. 4=YES! 3=yes 2=no 1=NO! </a:t>
          </a:r>
          <a:br>
            <a:rPr lang="en-US" sz="1400" kern="1200"/>
          </a:br>
          <a:endParaRPr lang="en-US" sz="1400" kern="1200"/>
        </a:p>
      </dsp:txBody>
      <dsp:txXfrm>
        <a:off x="0" y="3462486"/>
        <a:ext cx="5992812" cy="692497"/>
      </dsp:txXfrm>
    </dsp:sp>
    <dsp:sp modelId="{2EC3BAE8-25D5-334B-A789-EFA6BD3D2225}">
      <dsp:nvSpPr>
        <dsp:cNvPr id="0" name=""/>
        <dsp:cNvSpPr/>
      </dsp:nvSpPr>
      <dsp:spPr>
        <a:xfrm>
          <a:off x="0" y="4154983"/>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B0F0B-C950-5646-843A-C9E9055E327E}">
      <dsp:nvSpPr>
        <dsp:cNvPr id="0" name=""/>
        <dsp:cNvSpPr/>
      </dsp:nvSpPr>
      <dsp:spPr>
        <a:xfrm>
          <a:off x="0" y="4154983"/>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7. I want to know everything about science. 4=YES! 3=yes 2=no 1=NO! F08 </a:t>
          </a:r>
          <a:br>
            <a:rPr lang="en-US" sz="1400" kern="1200"/>
          </a:br>
          <a:endParaRPr lang="en-US" sz="1400" kern="1200"/>
        </a:p>
      </dsp:txBody>
      <dsp:txXfrm>
        <a:off x="0" y="4154983"/>
        <a:ext cx="5992812" cy="692497"/>
      </dsp:txXfrm>
    </dsp:sp>
    <dsp:sp modelId="{EA1161B9-5C42-2242-A570-7EC659189C3F}">
      <dsp:nvSpPr>
        <dsp:cNvPr id="0" name=""/>
        <dsp:cNvSpPr/>
      </dsp:nvSpPr>
      <dsp:spPr>
        <a:xfrm>
          <a:off x="0" y="4847480"/>
          <a:ext cx="59928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9AD65E-9AD6-E847-9A32-C55455D1E0AA}">
      <dsp:nvSpPr>
        <dsp:cNvPr id="0" name=""/>
        <dsp:cNvSpPr/>
      </dsp:nvSpPr>
      <dsp:spPr>
        <a:xfrm>
          <a:off x="0" y="4847480"/>
          <a:ext cx="599281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8. I want to know how to do everything that scientists do. 4=YES! 3=yes 2=no 1=NO!</a:t>
          </a:r>
          <a:br>
            <a:rPr lang="en-US" sz="1400" kern="1200"/>
          </a:br>
          <a:endParaRPr lang="en-US" sz="1400" kern="1200"/>
        </a:p>
      </dsp:txBody>
      <dsp:txXfrm>
        <a:off x="0" y="4847480"/>
        <a:ext cx="5992812" cy="6924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1F3D7-2D9D-8647-9712-91F480FE613E}">
      <dsp:nvSpPr>
        <dsp:cNvPr id="0" name=""/>
        <dsp:cNvSpPr/>
      </dsp:nvSpPr>
      <dsp:spPr>
        <a:xfrm>
          <a:off x="195227" y="106"/>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br>
            <a:rPr lang="en-US" sz="1500" kern="1200"/>
          </a:br>
          <a:br>
            <a:rPr lang="en-US" sz="1500" kern="1200"/>
          </a:br>
          <a:r>
            <a:rPr lang="en-US" sz="1500" kern="1200"/>
            <a:t>1. Knowing science is important for: 4=all jobs 3=most jobs 2=a few jobs 1=no jobs </a:t>
          </a:r>
          <a:br>
            <a:rPr lang="en-US" sz="1500" kern="1200"/>
          </a:br>
          <a:endParaRPr lang="en-US" sz="1500" kern="1200"/>
        </a:p>
      </dsp:txBody>
      <dsp:txXfrm>
        <a:off x="195227" y="106"/>
        <a:ext cx="2650033" cy="1590020"/>
      </dsp:txXfrm>
    </dsp:sp>
    <dsp:sp modelId="{6CD616FA-3BA7-6D4C-9226-B7E7B186DD7C}">
      <dsp:nvSpPr>
        <dsp:cNvPr id="0" name=""/>
        <dsp:cNvSpPr/>
      </dsp:nvSpPr>
      <dsp:spPr>
        <a:xfrm>
          <a:off x="3110264" y="106"/>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2. Knowing science helps me understand how the world works: 4=all the time 3=most of the time 2=sometimes 1=never </a:t>
          </a:r>
          <a:br>
            <a:rPr lang="en-US" sz="1500" kern="1200"/>
          </a:br>
          <a:endParaRPr lang="en-US" sz="1500" kern="1200"/>
        </a:p>
      </dsp:txBody>
      <dsp:txXfrm>
        <a:off x="3110264" y="106"/>
        <a:ext cx="2650033" cy="1590020"/>
      </dsp:txXfrm>
    </dsp:sp>
    <dsp:sp modelId="{8119B84D-A958-D642-9265-D08CCC33D2DF}">
      <dsp:nvSpPr>
        <dsp:cNvPr id="0" name=""/>
        <dsp:cNvSpPr/>
      </dsp:nvSpPr>
      <dsp:spPr>
        <a:xfrm>
          <a:off x="6025301" y="106"/>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3. Thinking like a scientist will help me do well in: 4=all my classes 3=most of my classes 2=a few classes 1=none of my classes</a:t>
          </a:r>
          <a:br>
            <a:rPr lang="en-US" sz="1500" kern="1200"/>
          </a:br>
          <a:endParaRPr lang="en-US" sz="1500" kern="1200"/>
        </a:p>
      </dsp:txBody>
      <dsp:txXfrm>
        <a:off x="6025301" y="106"/>
        <a:ext cx="2650033" cy="1590020"/>
      </dsp:txXfrm>
    </dsp:sp>
    <dsp:sp modelId="{95D89357-B799-2B4A-A834-A23E792AECCF}">
      <dsp:nvSpPr>
        <dsp:cNvPr id="0" name=""/>
        <dsp:cNvSpPr/>
      </dsp:nvSpPr>
      <dsp:spPr>
        <a:xfrm>
          <a:off x="8940338" y="106"/>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4. I think scientists are the most important people in the world. 4=YES! 3=yes 2=no 1=NO! </a:t>
          </a:r>
          <a:br>
            <a:rPr lang="en-US" sz="1500" kern="1200" dirty="0"/>
          </a:br>
          <a:endParaRPr lang="en-US" sz="1500" kern="1200" dirty="0"/>
        </a:p>
      </dsp:txBody>
      <dsp:txXfrm>
        <a:off x="8940338" y="106"/>
        <a:ext cx="2650033" cy="1590020"/>
      </dsp:txXfrm>
    </dsp:sp>
    <dsp:sp modelId="{832AB028-B161-B349-B1B2-E4862E37CFBD}">
      <dsp:nvSpPr>
        <dsp:cNvPr id="0" name=""/>
        <dsp:cNvSpPr/>
      </dsp:nvSpPr>
      <dsp:spPr>
        <a:xfrm>
          <a:off x="195227" y="1855129"/>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5. I think science is more important than anything else. 4=YES! 3=yes 2=no 1=NO!</a:t>
          </a:r>
          <a:br>
            <a:rPr lang="en-US" sz="1500" kern="1200"/>
          </a:br>
          <a:endParaRPr lang="en-US" sz="1500" kern="1200"/>
        </a:p>
      </dsp:txBody>
      <dsp:txXfrm>
        <a:off x="195227" y="1855129"/>
        <a:ext cx="2650033" cy="1590020"/>
      </dsp:txXfrm>
    </dsp:sp>
    <dsp:sp modelId="{A8177601-68ED-F447-A5B6-0EEAA119A3B2}">
      <dsp:nvSpPr>
        <dsp:cNvPr id="0" name=""/>
        <dsp:cNvSpPr/>
      </dsp:nvSpPr>
      <dsp:spPr>
        <a:xfrm>
          <a:off x="3110264" y="1855129"/>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6. Science makes the world a better place to live. 4=YES! 3=yes 2=no 1=NO! </a:t>
          </a:r>
          <a:br>
            <a:rPr lang="en-US" sz="1500" kern="1200"/>
          </a:br>
          <a:endParaRPr lang="en-US" sz="1500" kern="1200"/>
        </a:p>
      </dsp:txBody>
      <dsp:txXfrm>
        <a:off x="3110264" y="1855129"/>
        <a:ext cx="2650033" cy="1590020"/>
      </dsp:txXfrm>
    </dsp:sp>
    <dsp:sp modelId="{816A2EB0-2B85-1343-B2F4-89B22CE59D39}">
      <dsp:nvSpPr>
        <dsp:cNvPr id="0" name=""/>
        <dsp:cNvSpPr/>
      </dsp:nvSpPr>
      <dsp:spPr>
        <a:xfrm>
          <a:off x="6025301" y="1855129"/>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7. Knowing science is important for being a good citizen. 4=YES! 3=yes 2=no 1=NO! </a:t>
          </a:r>
          <a:br>
            <a:rPr lang="en-US" sz="1500" kern="1200" dirty="0"/>
          </a:br>
          <a:endParaRPr lang="en-US" sz="1500" kern="1200" dirty="0"/>
        </a:p>
      </dsp:txBody>
      <dsp:txXfrm>
        <a:off x="6025301" y="1855129"/>
        <a:ext cx="2650033" cy="1590020"/>
      </dsp:txXfrm>
    </dsp:sp>
    <dsp:sp modelId="{E3AC5B4B-A630-C745-A796-B8A247A130E9}">
      <dsp:nvSpPr>
        <dsp:cNvPr id="0" name=""/>
        <dsp:cNvSpPr/>
      </dsp:nvSpPr>
      <dsp:spPr>
        <a:xfrm>
          <a:off x="8940338" y="1855129"/>
          <a:ext cx="2650033" cy="1590020"/>
        </a:xfrm>
        <a:prstGeom prst="rect">
          <a:avLst/>
        </a:prstGeom>
        <a:gradFill rotWithShape="0">
          <a:gsLst>
            <a:gs pos="0">
              <a:schemeClr val="dk2">
                <a:hueOff val="0"/>
                <a:satOff val="0"/>
                <a:lumOff val="0"/>
                <a:alphaOff val="0"/>
                <a:tint val="97000"/>
                <a:satMod val="100000"/>
                <a:lumMod val="102000"/>
              </a:schemeClr>
            </a:gs>
            <a:gs pos="50000">
              <a:schemeClr val="dk2">
                <a:hueOff val="0"/>
                <a:satOff val="0"/>
                <a:lumOff val="0"/>
                <a:alphaOff val="0"/>
                <a:shade val="100000"/>
                <a:satMod val="103000"/>
                <a:lumMod val="100000"/>
              </a:schemeClr>
            </a:gs>
            <a:gs pos="100000">
              <a:schemeClr val="dk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8. I think science ideas are valuable. 4=YES! 3=yes 2=no 1=NO!</a:t>
          </a:r>
        </a:p>
      </dsp:txBody>
      <dsp:txXfrm>
        <a:off x="8940338" y="1855129"/>
        <a:ext cx="2650033" cy="15900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5A3AF-47AE-FB40-B7D7-DF7EA86E7C14}" type="datetimeFigureOut">
              <a:rPr lang="en-US" smtClean="0"/>
              <a:t>10/24/24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CFE1F-3BFE-9C4D-93F9-A0E86E117B5E}" type="slidenum">
              <a:rPr lang="en-US" smtClean="0"/>
              <a:t>‹#›</a:t>
            </a:fld>
            <a:endParaRPr lang="en-US"/>
          </a:p>
        </p:txBody>
      </p:sp>
    </p:spTree>
    <p:extLst>
      <p:ext uri="{BB962C8B-B14F-4D97-AF65-F5344CB8AC3E}">
        <p14:creationId xmlns:p14="http://schemas.microsoft.com/office/powerpoint/2010/main" val="348875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google.com/url?sa=i&amp;url=https%3A%2F%2Fwww.un.org%2Fyouthenvoy%2F2017%2F04%2Fun-secretary-general-designate-malala-yousafzai-messenger-peace%2F&amp;psig=AOvVaw30KulTVtq-AM9paeoe7X-x&amp;ust=1617332121560000&amp;source=images&amp;cd=vfe&amp;ved=0CAIQjRxqFwoTCJDCjfiF3O8CFQAAAAAdAAAAABAD"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www.google.com/url?sa=i&amp;url=https%3A%2F%2Fen.wikipedia.org%2Fwiki%2FIqbal_Masih&amp;psig=AOvVaw3Uem-WHOjeqdy8PXFd4T0r&amp;ust=1617337116910000&amp;source=images&amp;cd=vfe&amp;ved=0CAIQjRxqFwoTCIDHjMSY3O8CFQAAAAAdAAAAABAi" TargetMode="External"/><Relationship Id="rId5" Type="http://schemas.openxmlformats.org/officeDocument/2006/relationships/hyperlink" Target="https://www.google.com/url?sa=i&amp;url=http%3A%2F%2Fwww.pakistanchristianpost.com%2Fopinion-details%2F2685&amp;psig=AOvVaw2r56nPMSQwaEewfl-x3KfO&amp;ust=1617338067524000&amp;source=images&amp;cd=vfe&amp;ved=0CAIQjRxqFwoTCKj5pvqb3O8CFQAAAAAdAAAAABAD" TargetMode="External"/><Relationship Id="rId4" Type="http://schemas.openxmlformats.org/officeDocument/2006/relationships/hyperlink" Target="https://www.google.com/url?sa=i&amp;url=https%3A%2F%2Fwww.dol.gov%2Fagencies%2Filab%2Fissues%2Fchild-labor%2Fiqbal&amp;psig=AOvVaw3Uem-WHOjeqdy8PXFd4T0r&amp;ust=1617337116910000&amp;source=images&amp;cd=vfe&amp;ved=0CAIQjRxqFwoTCIDHjMSY3O8CFQAAAAAdAAAAABAJ"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1</a:t>
            </a:fld>
            <a:endParaRPr lang="en-US"/>
          </a:p>
        </p:txBody>
      </p:sp>
    </p:spTree>
    <p:extLst>
      <p:ext uri="{BB962C8B-B14F-4D97-AF65-F5344CB8AC3E}">
        <p14:creationId xmlns:p14="http://schemas.microsoft.com/office/powerpoint/2010/main" val="3846288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2017- present serving as education coordinator </a:t>
            </a:r>
          </a:p>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2</a:t>
            </a:fld>
            <a:endParaRPr lang="en-US"/>
          </a:p>
        </p:txBody>
      </p:sp>
    </p:spTree>
    <p:extLst>
      <p:ext uri="{BB962C8B-B14F-4D97-AF65-F5344CB8AC3E}">
        <p14:creationId xmlns:p14="http://schemas.microsoft.com/office/powerpoint/2010/main" val="4224299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dirty="0">
                <a:solidFill>
                  <a:srgbClr val="696969"/>
                </a:solidFill>
                <a:effectLst/>
                <a:latin typeface="PT Sans" panose="020B0503020203020204" pitchFamily="34" charset="77"/>
              </a:rPr>
              <a:t>Since its inception in 1990, the PAL LTER education and outreach program focuses on increasing the publics’ knowledge and excitement for science conducted along the western Antarctic peninsula (WAP) through partnerships with a wide variety of informal science centers, universities, science museums, aquariums, nonprofit organizations, corporations, broadcast media, community and </a:t>
            </a:r>
            <a:r>
              <a:rPr lang="en-US" b="1" i="0" u="none" strike="noStrike" dirty="0" err="1">
                <a:solidFill>
                  <a:srgbClr val="696969"/>
                </a:solidFill>
                <a:effectLst/>
                <a:latin typeface="PT Sans" panose="020B0503020203020204" pitchFamily="34" charset="77"/>
              </a:rPr>
              <a:t>govenment</a:t>
            </a:r>
            <a:r>
              <a:rPr lang="en-US" b="1" i="0" u="none" strike="noStrike" dirty="0">
                <a:solidFill>
                  <a:srgbClr val="696969"/>
                </a:solidFill>
                <a:effectLst/>
                <a:latin typeface="PT Sans" panose="020B0503020203020204" pitchFamily="34" charset="77"/>
              </a:rPr>
              <a:t> leaders.</a:t>
            </a:r>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3</a:t>
            </a:fld>
            <a:endParaRPr lang="en-US"/>
          </a:p>
        </p:txBody>
      </p:sp>
    </p:spTree>
    <p:extLst>
      <p:ext uri="{BB962C8B-B14F-4D97-AF65-F5344CB8AC3E}">
        <p14:creationId xmlns:p14="http://schemas.microsoft.com/office/powerpoint/2010/main" val="4033865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role do polar scientists play in an informal  learners' appreciation and understanding of polar systems? How best can polar data be incorporated in informal learning environments? What is the impact of the delivery mode on an learners’ understanding and appreciation for polar 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4</a:t>
            </a:fld>
            <a:endParaRPr lang="en-US"/>
          </a:p>
        </p:txBody>
      </p:sp>
    </p:spTree>
    <p:extLst>
      <p:ext uri="{BB962C8B-B14F-4D97-AF65-F5344CB8AC3E}">
        <p14:creationId xmlns:p14="http://schemas.microsoft.com/office/powerpoint/2010/main" val="2582548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plan for today was to introduce you to our research questions and logic model of how we set up our project.  Walk you through our pilot implementations and what the data is telling us so far.  Lori will give you some insight in how her district took this program on and what STEM teaching has been like through the pandemic (opportunities and challenges).  We will have time for questions and of course share our next steps. </a:t>
            </a:r>
          </a:p>
        </p:txBody>
      </p:sp>
      <p:sp>
        <p:nvSpPr>
          <p:cNvPr id="4" name="Slide Number Placeholder 3"/>
          <p:cNvSpPr>
            <a:spLocks noGrp="1"/>
          </p:cNvSpPr>
          <p:nvPr>
            <p:ph type="sldNum" sz="quarter" idx="5"/>
          </p:nvPr>
        </p:nvSpPr>
        <p:spPr/>
        <p:txBody>
          <a:bodyPr/>
          <a:lstStyle/>
          <a:p>
            <a:fld id="{7C1473D9-8ABF-0445-A6F3-CD076092E925}" type="slidenum">
              <a:rPr lang="en-US" smtClean="0"/>
              <a:t>5</a:t>
            </a:fld>
            <a:endParaRPr lang="en-US"/>
          </a:p>
        </p:txBody>
      </p:sp>
    </p:spTree>
    <p:extLst>
      <p:ext uri="{BB962C8B-B14F-4D97-AF65-F5344CB8AC3E}">
        <p14:creationId xmlns:p14="http://schemas.microsoft.com/office/powerpoint/2010/main" val="2546717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7</a:t>
            </a:fld>
            <a:endParaRPr lang="en-US"/>
          </a:p>
        </p:txBody>
      </p:sp>
    </p:spTree>
    <p:extLst>
      <p:ext uri="{BB962C8B-B14F-4D97-AF65-F5344CB8AC3E}">
        <p14:creationId xmlns:p14="http://schemas.microsoft.com/office/powerpoint/2010/main" val="3551119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8</a:t>
            </a:fld>
            <a:endParaRPr lang="en-US"/>
          </a:p>
        </p:txBody>
      </p:sp>
    </p:spTree>
    <p:extLst>
      <p:ext uri="{BB962C8B-B14F-4D97-AF65-F5344CB8AC3E}">
        <p14:creationId xmlns:p14="http://schemas.microsoft.com/office/powerpoint/2010/main" val="24408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10</a:t>
            </a:fld>
            <a:endParaRPr lang="en-US"/>
          </a:p>
        </p:txBody>
      </p:sp>
    </p:spTree>
    <p:extLst>
      <p:ext uri="{BB962C8B-B14F-4D97-AF65-F5344CB8AC3E}">
        <p14:creationId xmlns:p14="http://schemas.microsoft.com/office/powerpoint/2010/main" val="322298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4CFE1F-3BFE-9C4D-93F9-A0E86E117B5E}" type="slidenum">
              <a:rPr lang="en-US" smtClean="0"/>
              <a:t>14</a:t>
            </a:fld>
            <a:endParaRPr lang="en-US"/>
          </a:p>
        </p:txBody>
      </p:sp>
    </p:spTree>
    <p:extLst>
      <p:ext uri="{BB962C8B-B14F-4D97-AF65-F5344CB8AC3E}">
        <p14:creationId xmlns:p14="http://schemas.microsoft.com/office/powerpoint/2010/main" val="763118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200" dirty="0">
                <a:latin typeface="Avenir"/>
                <a:ea typeface="Avenir"/>
                <a:cs typeface="Avenir"/>
                <a:sym typeface="Avenir"/>
              </a:rPr>
              <a:t>Y</a:t>
            </a:r>
            <a:r>
              <a:rPr lang="en-US" sz="1200" b="0" i="0" u="none" strike="noStrike" cap="none" dirty="0">
                <a:solidFill>
                  <a:srgbClr val="000000"/>
                </a:solidFill>
                <a:latin typeface="Avenir"/>
                <a:ea typeface="Avenir"/>
                <a:cs typeface="Avenir"/>
                <a:sym typeface="Avenir"/>
              </a:rPr>
              <a:t>outh prepare their ocean robot for a research mission. Participants “ballast” their ocean robot by adding weights to create the sinking and floating behavior of a real ocean robot. Finally, they investigate data collected by ocean robots and learn about the value of ocean exploration.</a:t>
            </a:r>
            <a:endParaRPr lang="en-US" sz="1200" dirty="0"/>
          </a:p>
          <a:p>
            <a:pPr marL="0" lvl="0" indent="0" algn="l" rtl="0">
              <a:lnSpc>
                <a:spcPct val="100000"/>
              </a:lnSpc>
              <a:spcBef>
                <a:spcPts val="0"/>
              </a:spcBef>
              <a:spcAft>
                <a:spcPts val="0"/>
              </a:spcAft>
              <a:buSzPts val="1400"/>
              <a:buNone/>
            </a:pPr>
            <a:endParaRPr dirty="0"/>
          </a:p>
        </p:txBody>
      </p:sp>
      <p:sp>
        <p:nvSpPr>
          <p:cNvPr id="237" name="Google Shape;23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a:ea typeface="Avenir"/>
                <a:cs typeface="Avenir"/>
                <a:sym typeface="Avenir"/>
              </a:rPr>
              <a:t>Y</a:t>
            </a:r>
            <a:r>
              <a:rPr lang="en-US" sz="1200" b="0" i="0" u="none" strike="noStrike" cap="none" dirty="0">
                <a:solidFill>
                  <a:srgbClr val="000000"/>
                </a:solidFill>
                <a:latin typeface="Avenir"/>
                <a:ea typeface="Avenir"/>
                <a:cs typeface="Avenir"/>
                <a:sym typeface="Avenir"/>
              </a:rPr>
              <a:t>outh play a board game to navigate their ocean robot around the world while learning key ocean concepts. Topics include aquaculture, climate change, innovation, human impact and the ocean ecosystem. </a:t>
            </a:r>
            <a:endParaRPr lang="en-US" dirty="0"/>
          </a:p>
          <a:p>
            <a:pPr marL="0" lvl="0" indent="0" algn="l" rtl="0">
              <a:spcBef>
                <a:spcPts val="0"/>
              </a:spcBef>
              <a:spcAft>
                <a:spcPts val="0"/>
              </a:spcAft>
              <a:buNone/>
            </a:pPr>
            <a:endParaRPr dirty="0"/>
          </a:p>
        </p:txBody>
      </p:sp>
      <p:sp>
        <p:nvSpPr>
          <p:cNvPr id="436" name="Google Shape;436;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f82595e23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200" dirty="0">
                <a:latin typeface="Avenir"/>
                <a:ea typeface="Avenir"/>
                <a:cs typeface="Avenir"/>
                <a:sym typeface="Avenir"/>
              </a:rPr>
              <a:t>Y</a:t>
            </a:r>
            <a:r>
              <a:rPr lang="en-US" sz="1200" b="0" i="0" u="none" strike="noStrike" cap="none" dirty="0">
                <a:solidFill>
                  <a:srgbClr val="000000"/>
                </a:solidFill>
                <a:latin typeface="Avenir"/>
                <a:ea typeface="Avenir"/>
                <a:cs typeface="Avenir"/>
                <a:sym typeface="Avenir"/>
              </a:rPr>
              <a:t>outh investigate challenges that ocean scientists, engineers and technologists are currently addressing. Each challenge requires innovations and technical solutions that inspire public action. </a:t>
            </a:r>
            <a:endParaRPr lang="en-US" dirty="0"/>
          </a:p>
          <a:p>
            <a:pPr marL="0" lvl="0" indent="0" algn="l" rtl="0">
              <a:lnSpc>
                <a:spcPct val="100000"/>
              </a:lnSpc>
              <a:spcBef>
                <a:spcPts val="0"/>
              </a:spcBef>
              <a:spcAft>
                <a:spcPts val="0"/>
              </a:spcAft>
              <a:buSzPts val="1400"/>
              <a:buNone/>
            </a:pPr>
            <a:endParaRPr dirty="0"/>
          </a:p>
        </p:txBody>
      </p:sp>
      <p:sp>
        <p:nvSpPr>
          <p:cNvPr id="382" name="Google Shape;382;gf82595e2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If you are not familiar with AISL – it is a program within the National Science Foundation’s (NSF) that seeks to advance new approaches to and evidence-based understanding of the design and development of STEM learning opportunities for the public in informal environments; provide multiple pathways for broadening access to and engagement in STEM learning experiences; advance innovative research on and assessment of STEM learning in informal environments; and engage the public of all ages in learning STEM in informal environments. The Center for Advancement of Informal Science Education (CAISE) is an NSF-funded resource center which supports the AISL program. CAISE works in partnership with NSF Program Directors to plan resources that can help teams develop their proposals.</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23</a:t>
            </a:fld>
            <a:endParaRPr lang="en-US"/>
          </a:p>
        </p:txBody>
      </p:sp>
    </p:spTree>
    <p:extLst>
      <p:ext uri="{BB962C8B-B14F-4D97-AF65-F5344CB8AC3E}">
        <p14:creationId xmlns:p14="http://schemas.microsoft.com/office/powerpoint/2010/main" val="410578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Our end goals are on the far right bottom with the youth being the focal audience</a:t>
            </a:r>
          </a:p>
          <a:p>
            <a:r>
              <a:rPr lang="en-US" dirty="0"/>
              <a:t>Informal and formal educators  and our scientists collaborators were also important to the implementation </a:t>
            </a:r>
          </a:p>
          <a:p>
            <a:r>
              <a:rPr lang="en-US" dirty="0"/>
              <a:t>Our key tasks are (review list) </a:t>
            </a:r>
          </a:p>
        </p:txBody>
      </p:sp>
      <p:sp>
        <p:nvSpPr>
          <p:cNvPr id="4" name="Slide Number Placeholder 3"/>
          <p:cNvSpPr>
            <a:spLocks noGrp="1"/>
          </p:cNvSpPr>
          <p:nvPr>
            <p:ph type="sldNum" sz="quarter" idx="5"/>
          </p:nvPr>
        </p:nvSpPr>
        <p:spPr/>
        <p:txBody>
          <a:bodyPr/>
          <a:lstStyle/>
          <a:p>
            <a:fld id="{7C1473D9-8ABF-0445-A6F3-CD076092E925}" type="slidenum">
              <a:rPr lang="en-US" smtClean="0"/>
              <a:t>24</a:t>
            </a:fld>
            <a:endParaRPr lang="en-US"/>
          </a:p>
        </p:txBody>
      </p:sp>
    </p:spTree>
    <p:extLst>
      <p:ext uri="{BB962C8B-B14F-4D97-AF65-F5344CB8AC3E}">
        <p14:creationId xmlns:p14="http://schemas.microsoft.com/office/powerpoint/2010/main" val="1278144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1473D9-8ABF-0445-A6F3-CD076092E925}" type="slidenum">
              <a:rPr lang="en-US" smtClean="0"/>
              <a:t>25</a:t>
            </a:fld>
            <a:endParaRPr lang="en-US"/>
          </a:p>
        </p:txBody>
      </p:sp>
    </p:spTree>
    <p:extLst>
      <p:ext uri="{BB962C8B-B14F-4D97-AF65-F5344CB8AC3E}">
        <p14:creationId xmlns:p14="http://schemas.microsoft.com/office/powerpoint/2010/main" val="4264976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our key learning objectives </a:t>
            </a:r>
          </a:p>
        </p:txBody>
      </p:sp>
      <p:sp>
        <p:nvSpPr>
          <p:cNvPr id="4" name="Slide Number Placeholder 3"/>
          <p:cNvSpPr>
            <a:spLocks noGrp="1"/>
          </p:cNvSpPr>
          <p:nvPr>
            <p:ph type="sldNum" sz="quarter" idx="5"/>
          </p:nvPr>
        </p:nvSpPr>
        <p:spPr/>
        <p:txBody>
          <a:bodyPr/>
          <a:lstStyle/>
          <a:p>
            <a:fld id="{7C1473D9-8ABF-0445-A6F3-CD076092E925}" type="slidenum">
              <a:rPr lang="en-US" smtClean="0"/>
              <a:t>26</a:t>
            </a:fld>
            <a:endParaRPr lang="en-US"/>
          </a:p>
        </p:txBody>
      </p:sp>
    </p:spTree>
    <p:extLst>
      <p:ext uri="{BB962C8B-B14F-4D97-AF65-F5344CB8AC3E}">
        <p14:creationId xmlns:p14="http://schemas.microsoft.com/office/powerpoint/2010/main" val="2445051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and Do goals </a:t>
            </a:r>
          </a:p>
        </p:txBody>
      </p:sp>
      <p:sp>
        <p:nvSpPr>
          <p:cNvPr id="4" name="Slide Number Placeholder 3"/>
          <p:cNvSpPr>
            <a:spLocks noGrp="1"/>
          </p:cNvSpPr>
          <p:nvPr>
            <p:ph type="sldNum" sz="quarter" idx="5"/>
          </p:nvPr>
        </p:nvSpPr>
        <p:spPr/>
        <p:txBody>
          <a:bodyPr/>
          <a:lstStyle/>
          <a:p>
            <a:fld id="{7C1473D9-8ABF-0445-A6F3-CD076092E925}" type="slidenum">
              <a:rPr lang="en-US" smtClean="0"/>
              <a:t>27</a:t>
            </a:fld>
            <a:endParaRPr lang="en-US"/>
          </a:p>
        </p:txBody>
      </p:sp>
    </p:spTree>
    <p:extLst>
      <p:ext uri="{BB962C8B-B14F-4D97-AF65-F5344CB8AC3E}">
        <p14:creationId xmlns:p14="http://schemas.microsoft.com/office/powerpoint/2010/main" val="2963113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Four youth surveys at multiple time points. The surveys were designed to assess engagement and changes in science identity, fascination in science, and valuing of science.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Youth were asked to respond to each item (e.g., “During this activity, I felt excited”) on a four-point scale that ranged from 1 (e.g., “NO!”) to 4 (“YES!”). Prior</a:t>
            </a:r>
          </a:p>
          <a:p>
            <a:r>
              <a:rPr lang="en-US" sz="1200" kern="1200" dirty="0">
                <a:solidFill>
                  <a:schemeClr val="tx1"/>
                </a:solidFill>
                <a:effectLst/>
                <a:latin typeface="+mn-lt"/>
                <a:ea typeface="+mn-ea"/>
                <a:cs typeface="+mn-cs"/>
              </a:rPr>
              <a:t>to averaging youths’ responses across the eight items, four items were reverse scored so that higher scores always</a:t>
            </a:r>
          </a:p>
          <a:p>
            <a:r>
              <a:rPr lang="en-US" sz="1200" kern="1200" dirty="0">
                <a:solidFill>
                  <a:schemeClr val="tx1"/>
                </a:solidFill>
                <a:effectLst/>
                <a:latin typeface="+mn-lt"/>
                <a:ea typeface="+mn-ea"/>
                <a:cs typeface="+mn-cs"/>
              </a:rPr>
              <a:t>indicated higher engagement. The eight items formed a reliable scale with Cronbach’s alphas (as) ranging from .80</a:t>
            </a:r>
          </a:p>
          <a:p>
            <a:r>
              <a:rPr lang="en-US" sz="1200" kern="1200" dirty="0">
                <a:solidFill>
                  <a:schemeClr val="tx1"/>
                </a:solidFill>
                <a:effectLst/>
                <a:latin typeface="+mn-lt"/>
                <a:ea typeface="+mn-ea"/>
                <a:cs typeface="+mn-cs"/>
              </a:rPr>
              <a:t>to .85 across all five-day programs. Programs lasting more than five days were not included in reliability analyses</a:t>
            </a:r>
          </a:p>
          <a:p>
            <a:r>
              <a:rPr lang="en-US" sz="1200" kern="1200" dirty="0">
                <a:solidFill>
                  <a:schemeClr val="tx1"/>
                </a:solidFill>
                <a:effectLst/>
                <a:latin typeface="+mn-lt"/>
                <a:ea typeface="+mn-ea"/>
                <a:cs typeface="+mn-cs"/>
              </a:rPr>
              <a:t>because of small ns.</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28</a:t>
            </a:fld>
            <a:endParaRPr lang="en-US"/>
          </a:p>
        </p:txBody>
      </p:sp>
    </p:spTree>
    <p:extLst>
      <p:ext uri="{BB962C8B-B14F-4D97-AF65-F5344CB8AC3E}">
        <p14:creationId xmlns:p14="http://schemas.microsoft.com/office/powerpoint/2010/main" val="767327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were asked to respond to each item (e.g., “I am interested in pursuing a career in a scientific field”)</a:t>
            </a:r>
          </a:p>
          <a:p>
            <a:r>
              <a:rPr lang="en-US" dirty="0"/>
              <a:t>on a five-point scale that ranged from 1 (“not at all true”) to 5 (“really true”). Prior to averaging youths’ responses</a:t>
            </a:r>
          </a:p>
          <a:p>
            <a:r>
              <a:rPr lang="en-US" dirty="0"/>
              <a:t>across the four items, one item was reverse scored so that higher scores always indicated stronger science</a:t>
            </a:r>
          </a:p>
          <a:p>
            <a:r>
              <a:rPr lang="en-US" dirty="0"/>
              <a:t>identity. The four items formed a reliable scale with Cronbach’s alphas (as) ranging from .70 to .83 across the two</a:t>
            </a:r>
          </a:p>
          <a:p>
            <a:r>
              <a:rPr lang="en-US" dirty="0"/>
              <a:t>time points.</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29</a:t>
            </a:fld>
            <a:endParaRPr lang="en-US"/>
          </a:p>
        </p:txBody>
      </p:sp>
    </p:spTree>
    <p:extLst>
      <p:ext uri="{BB962C8B-B14F-4D97-AF65-F5344CB8AC3E}">
        <p14:creationId xmlns:p14="http://schemas.microsoft.com/office/powerpoint/2010/main" val="2439766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were asked to respond to each item (e.g., “I want to read everything I can find about</a:t>
            </a:r>
          </a:p>
          <a:p>
            <a:r>
              <a:rPr lang="en-US" dirty="0"/>
              <a:t>science”) on a four-point scale that ranged from 1 (e.g., “NO!”) to 4 (“YES!”). Youths’ responses were averaged</a:t>
            </a:r>
          </a:p>
          <a:p>
            <a:r>
              <a:rPr lang="en-US" dirty="0"/>
              <a:t>across the eight items so that higher scores always indicated greater fascination in science. The eight items formed</a:t>
            </a:r>
          </a:p>
          <a:p>
            <a:r>
              <a:rPr lang="en-US" dirty="0"/>
              <a:t>a reliable scale with Cronbach’s alphas (as) ranging from .86 to .88 across the two time points.</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30</a:t>
            </a:fld>
            <a:endParaRPr lang="en-US"/>
          </a:p>
        </p:txBody>
      </p:sp>
    </p:spTree>
    <p:extLst>
      <p:ext uri="{BB962C8B-B14F-4D97-AF65-F5344CB8AC3E}">
        <p14:creationId xmlns:p14="http://schemas.microsoft.com/office/powerpoint/2010/main" val="3993569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were asked to respond to each item (e.g., “Science makes the world a better place to live”) on a</a:t>
            </a:r>
          </a:p>
          <a:p>
            <a:r>
              <a:rPr lang="en-US" dirty="0"/>
              <a:t>four-point scale that ranged from 1 (e.g., “NO!”) to 4 (e.g., “YES!”). Youths’ responses were averaged across the</a:t>
            </a:r>
          </a:p>
          <a:p>
            <a:r>
              <a:rPr lang="en-US" dirty="0"/>
              <a:t>eight items so that higher scores always indicated greater valuing of science. The eight items formed marginally</a:t>
            </a:r>
          </a:p>
          <a:p>
            <a:r>
              <a:rPr lang="en-US" dirty="0"/>
              <a:t>reliable scale with Cronbach’s alphas (as) ranging from .78 to .84 across the two time points.</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31</a:t>
            </a:fld>
            <a:endParaRPr lang="en-US"/>
          </a:p>
        </p:txBody>
      </p:sp>
    </p:spTree>
    <p:extLst>
      <p:ext uri="{BB962C8B-B14F-4D97-AF65-F5344CB8AC3E}">
        <p14:creationId xmlns:p14="http://schemas.microsoft.com/office/powerpoint/2010/main" val="15506036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worked with a Data Literacy consultant – Kristin Hunter Thomson of </a:t>
            </a:r>
            <a:r>
              <a:rPr lang="en-US" dirty="0" err="1"/>
              <a:t>Dataspire</a:t>
            </a:r>
            <a:r>
              <a:rPr lang="en-US" dirty="0"/>
              <a:t> to hone in on the data skills we really wanted to teach in this program. This is a subset of skills she has identified over the K-12 continuum </a:t>
            </a: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32</a:t>
            </a:fld>
            <a:endParaRPr lang="en-US"/>
          </a:p>
        </p:txBody>
      </p:sp>
    </p:spTree>
    <p:extLst>
      <p:ext uri="{BB962C8B-B14F-4D97-AF65-F5344CB8AC3E}">
        <p14:creationId xmlns:p14="http://schemas.microsoft.com/office/powerpoint/2010/main" val="4168543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33</a:t>
            </a:fld>
            <a:endParaRPr lang="en-US"/>
          </a:p>
        </p:txBody>
      </p:sp>
    </p:spTree>
    <p:extLst>
      <p:ext uri="{BB962C8B-B14F-4D97-AF65-F5344CB8AC3E}">
        <p14:creationId xmlns:p14="http://schemas.microsoft.com/office/powerpoint/2010/main" val="265974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mbria" panose="02040503050406030204" pitchFamily="18" charset="0"/>
                <a:ea typeface="Aptos" panose="020B0004020202020204" pitchFamily="34" charset="0"/>
                <a:cs typeface="Times New Roman" panose="02020603050405020304" pitchFamily="18" charset="0"/>
              </a:rPr>
              <a:t>Janice describes how youth are introduced to the curriculum at the first club meeting.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35</a:t>
            </a:fld>
            <a:endParaRPr lang="en-US"/>
          </a:p>
        </p:txBody>
      </p:sp>
    </p:spTree>
    <p:extLst>
      <p:ext uri="{BB962C8B-B14F-4D97-AF65-F5344CB8AC3E}">
        <p14:creationId xmlns:p14="http://schemas.microsoft.com/office/powerpoint/2010/main" val="2892776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 would like to quickly walk you through the club meetings sessions to give you a feel for the program. </a:t>
            </a:r>
          </a:p>
          <a:p>
            <a:pPr marL="0" indent="0">
              <a:buFont typeface="Arial" panose="020B0604020202020204" pitchFamily="34" charset="0"/>
              <a:buNone/>
            </a:pPr>
            <a:r>
              <a:rPr lang="en-US" dirty="0"/>
              <a:t>Club meeting 1 and 2 are all about packing our bags and going on an adventure. Youth receive a research journal to keep track of their work and reflections.  The first post card pictured here – invited young explorers to use a drag and drop online interactive to chose personal items, science research equipment and field gear needed to work at Palmer Station. They watch short engaging videos about the tools needed to do polar research and information about the location. </a:t>
            </a:r>
          </a:p>
        </p:txBody>
      </p:sp>
      <p:sp>
        <p:nvSpPr>
          <p:cNvPr id="4" name="Slide Number Placeholder 3"/>
          <p:cNvSpPr>
            <a:spLocks noGrp="1"/>
          </p:cNvSpPr>
          <p:nvPr>
            <p:ph type="sldNum" sz="quarter" idx="5"/>
          </p:nvPr>
        </p:nvSpPr>
        <p:spPr/>
        <p:txBody>
          <a:bodyPr/>
          <a:lstStyle/>
          <a:p>
            <a:fld id="{7C1473D9-8ABF-0445-A6F3-CD076092E925}" type="slidenum">
              <a:rPr lang="en-US" smtClean="0"/>
              <a:t>36</a:t>
            </a:fld>
            <a:endParaRPr lang="en-US"/>
          </a:p>
        </p:txBody>
      </p:sp>
    </p:spTree>
    <p:extLst>
      <p:ext uri="{BB962C8B-B14F-4D97-AF65-F5344CB8AC3E}">
        <p14:creationId xmlns:p14="http://schemas.microsoft.com/office/powerpoint/2010/main" val="295104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club meeting 3- youth dig into data.  They explore data collection using a small bag of M&amp;Ms, and the relationships between X and Y axis variables in an online game.   In club meeting 4 – they learn how to identify the three species of penguins at Palmer Station – </a:t>
            </a:r>
            <a:r>
              <a:rPr lang="en-US" dirty="0" err="1"/>
              <a:t>adelie</a:t>
            </a:r>
            <a:r>
              <a:rPr lang="en-US" dirty="0"/>
              <a:t>, gentoo, and chinstrap. Youth also learn about the habitat and behaviors of the penguin species. </a:t>
            </a:r>
          </a:p>
        </p:txBody>
      </p:sp>
      <p:sp>
        <p:nvSpPr>
          <p:cNvPr id="4" name="Slide Number Placeholder 3"/>
          <p:cNvSpPr>
            <a:spLocks noGrp="1"/>
          </p:cNvSpPr>
          <p:nvPr>
            <p:ph type="sldNum" sz="quarter" idx="5"/>
          </p:nvPr>
        </p:nvSpPr>
        <p:spPr/>
        <p:txBody>
          <a:bodyPr/>
          <a:lstStyle/>
          <a:p>
            <a:fld id="{7C1473D9-8ABF-0445-A6F3-CD076092E925}" type="slidenum">
              <a:rPr lang="en-US" smtClean="0"/>
              <a:t>37</a:t>
            </a:fld>
            <a:endParaRPr lang="en-US"/>
          </a:p>
        </p:txBody>
      </p:sp>
    </p:spTree>
    <p:extLst>
      <p:ext uri="{BB962C8B-B14F-4D97-AF65-F5344CB8AC3E}">
        <p14:creationId xmlns:p14="http://schemas.microsoft.com/office/powerpoint/2010/main" val="2124433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1473D9-8ABF-0445-A6F3-CD076092E925}" type="slidenum">
              <a:rPr lang="en-US" smtClean="0"/>
              <a:t>38</a:t>
            </a:fld>
            <a:endParaRPr lang="en-US"/>
          </a:p>
        </p:txBody>
      </p:sp>
    </p:spTree>
    <p:extLst>
      <p:ext uri="{BB962C8B-B14F-4D97-AF65-F5344CB8AC3E}">
        <p14:creationId xmlns:p14="http://schemas.microsoft.com/office/powerpoint/2010/main" val="1447794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club meeting has a community exploration and climate connection piece where club leaders can talk about the impacts of climate change locally and things we can do at the community level to help reduce our impact on the environment. </a:t>
            </a:r>
          </a:p>
        </p:txBody>
      </p:sp>
      <p:sp>
        <p:nvSpPr>
          <p:cNvPr id="4" name="Slide Number Placeholder 3"/>
          <p:cNvSpPr>
            <a:spLocks noGrp="1"/>
          </p:cNvSpPr>
          <p:nvPr>
            <p:ph type="sldNum" sz="quarter" idx="5"/>
          </p:nvPr>
        </p:nvSpPr>
        <p:spPr/>
        <p:txBody>
          <a:bodyPr/>
          <a:lstStyle/>
          <a:p>
            <a:fld id="{7C1473D9-8ABF-0445-A6F3-CD076092E925}" type="slidenum">
              <a:rPr lang="en-US" smtClean="0"/>
              <a:t>39</a:t>
            </a:fld>
            <a:endParaRPr lang="en-US"/>
          </a:p>
        </p:txBody>
      </p:sp>
    </p:spTree>
    <p:extLst>
      <p:ext uri="{BB962C8B-B14F-4D97-AF65-F5344CB8AC3E}">
        <p14:creationId xmlns:p14="http://schemas.microsoft.com/office/powerpoint/2010/main" val="1139801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9cbff1df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9cbff1d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800" u="sng" dirty="0">
                <a:solidFill>
                  <a:schemeClr val="hlink"/>
                </a:solidFill>
                <a:hlinkClick r:id="rId3"/>
              </a:rPr>
              <a:t>A Credit</a:t>
            </a:r>
            <a:endParaRPr sz="800" dirty="0"/>
          </a:p>
          <a:p>
            <a:pPr marL="0" lvl="0" indent="0" algn="l" rtl="0">
              <a:spcBef>
                <a:spcPts val="0"/>
              </a:spcBef>
              <a:spcAft>
                <a:spcPts val="0"/>
              </a:spcAft>
              <a:buNone/>
            </a:pPr>
            <a:r>
              <a:rPr lang="en" sz="800" u="sng" dirty="0">
                <a:solidFill>
                  <a:schemeClr val="hlink"/>
                </a:solidFill>
                <a:hlinkClick r:id="rId4"/>
              </a:rPr>
              <a:t>B Credit</a:t>
            </a:r>
            <a:endParaRPr sz="800" dirty="0"/>
          </a:p>
          <a:p>
            <a:pPr marL="0" lvl="0" indent="0" algn="l" rtl="0">
              <a:spcBef>
                <a:spcPts val="0"/>
              </a:spcBef>
              <a:spcAft>
                <a:spcPts val="0"/>
              </a:spcAft>
              <a:buNone/>
            </a:pPr>
            <a:r>
              <a:rPr lang="en" sz="800" u="sng" dirty="0">
                <a:solidFill>
                  <a:schemeClr val="hlink"/>
                </a:solidFill>
                <a:hlinkClick r:id="rId5"/>
              </a:rPr>
              <a:t>C Credit</a:t>
            </a:r>
            <a:endParaRPr sz="800" dirty="0"/>
          </a:p>
          <a:p>
            <a:pPr marL="0" lvl="0" indent="0" algn="l" rtl="0">
              <a:spcBef>
                <a:spcPts val="0"/>
              </a:spcBef>
              <a:spcAft>
                <a:spcPts val="0"/>
              </a:spcAft>
              <a:buNone/>
            </a:pPr>
            <a:r>
              <a:rPr lang="en" sz="800" u="sng" dirty="0">
                <a:solidFill>
                  <a:schemeClr val="hlink"/>
                </a:solidFill>
                <a:hlinkClick r:id="rId6"/>
              </a:rPr>
              <a:t>D Credit</a:t>
            </a:r>
            <a:endParaRPr sz="800" dirty="0"/>
          </a:p>
        </p:txBody>
      </p:sp>
    </p:spTree>
    <p:extLst>
      <p:ext uri="{BB962C8B-B14F-4D97-AF65-F5344CB8AC3E}">
        <p14:creationId xmlns:p14="http://schemas.microsoft.com/office/powerpoint/2010/main" val="3241326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club meeting 5 – they learn how to analyze a time series data set of the penguin species collected by Dr. Cimino and other scientists.  They use an online tool called CODAP to manipulate and make a graph of the time series data.  CODAP is a free online tool developed by the Concord Consortium.</a:t>
            </a:r>
          </a:p>
        </p:txBody>
      </p:sp>
      <p:sp>
        <p:nvSpPr>
          <p:cNvPr id="4" name="Slide Number Placeholder 3"/>
          <p:cNvSpPr>
            <a:spLocks noGrp="1"/>
          </p:cNvSpPr>
          <p:nvPr>
            <p:ph type="sldNum" sz="quarter" idx="5"/>
          </p:nvPr>
        </p:nvSpPr>
        <p:spPr/>
        <p:txBody>
          <a:bodyPr/>
          <a:lstStyle/>
          <a:p>
            <a:fld id="{7C1473D9-8ABF-0445-A6F3-CD076092E925}" type="slidenum">
              <a:rPr lang="en-US" smtClean="0"/>
              <a:t>41</a:t>
            </a:fld>
            <a:endParaRPr lang="en-US"/>
          </a:p>
        </p:txBody>
      </p:sp>
    </p:spTree>
    <p:extLst>
      <p:ext uri="{BB962C8B-B14F-4D97-AF65-F5344CB8AC3E}">
        <p14:creationId xmlns:p14="http://schemas.microsoft.com/office/powerpoint/2010/main" val="280022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session 6- youth engage in asking questions about the data.  They hypothesize why the penguin populations are changing.  We use the Question Formulation Technique or QFT to generate a list of questions about the penguin population dynamics. Finally, youth watch a call to action video from Dr. Cimino where they get their instructions on how to communicate their knowledge to others in their community about the penguins and climate change.  </a:t>
            </a:r>
          </a:p>
          <a:p>
            <a:endParaRPr lang="en-US" dirty="0"/>
          </a:p>
          <a:p>
            <a:r>
              <a:rPr lang="en-US" dirty="0"/>
              <a:t> It is worth noting here that we have a strong partnership with the Click to Computer Science Program with a series of professional development videos that demonstrate the key objectives and implementation of the club meetings. </a:t>
            </a:r>
          </a:p>
        </p:txBody>
      </p:sp>
      <p:sp>
        <p:nvSpPr>
          <p:cNvPr id="4" name="Slide Number Placeholder 3"/>
          <p:cNvSpPr>
            <a:spLocks noGrp="1"/>
          </p:cNvSpPr>
          <p:nvPr>
            <p:ph type="sldNum" sz="quarter" idx="5"/>
          </p:nvPr>
        </p:nvSpPr>
        <p:spPr/>
        <p:txBody>
          <a:bodyPr/>
          <a:lstStyle/>
          <a:p>
            <a:fld id="{7C1473D9-8ABF-0445-A6F3-CD076092E925}" type="slidenum">
              <a:rPr lang="en-US" smtClean="0"/>
              <a:t>42</a:t>
            </a:fld>
            <a:endParaRPr lang="en-US"/>
          </a:p>
        </p:txBody>
      </p:sp>
    </p:spTree>
    <p:extLst>
      <p:ext uri="{BB962C8B-B14F-4D97-AF65-F5344CB8AC3E}">
        <p14:creationId xmlns:p14="http://schemas.microsoft.com/office/powerpoint/2010/main" val="4056843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club meeting 7 – youth learn about ice as a habitat and most importantly practice their skills at doing a Data Jam – a data jam is an expressive art project that communicates the data in a public friendly way – through art projects, culinary displays, music, dance and more!  The most important aspect of the meeting is engaging the youth in sharing what they have learned with others in a creative way.</a:t>
            </a:r>
          </a:p>
        </p:txBody>
      </p:sp>
      <p:sp>
        <p:nvSpPr>
          <p:cNvPr id="4" name="Slide Number Placeholder 3"/>
          <p:cNvSpPr>
            <a:spLocks noGrp="1"/>
          </p:cNvSpPr>
          <p:nvPr>
            <p:ph type="sldNum" sz="quarter" idx="5"/>
          </p:nvPr>
        </p:nvSpPr>
        <p:spPr/>
        <p:txBody>
          <a:bodyPr/>
          <a:lstStyle/>
          <a:p>
            <a:fld id="{7C1473D9-8ABF-0445-A6F3-CD076092E925}" type="slidenum">
              <a:rPr lang="en-US" smtClean="0"/>
              <a:t>43</a:t>
            </a:fld>
            <a:endParaRPr lang="en-US"/>
          </a:p>
        </p:txBody>
      </p:sp>
    </p:spTree>
    <p:extLst>
      <p:ext uri="{BB962C8B-B14F-4D97-AF65-F5344CB8AC3E}">
        <p14:creationId xmlns:p14="http://schemas.microsoft.com/office/powerpoint/2010/main" val="1537549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Club meeting 8 is about building and sharing the Data Jam – it can be a group project like this wall mural pictured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What does your community need to know about what is happening to the penguins in Antarctica?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44</a:t>
            </a:fld>
            <a:endParaRPr lang="en-US"/>
          </a:p>
        </p:txBody>
      </p:sp>
    </p:spTree>
    <p:extLst>
      <p:ext uri="{BB962C8B-B14F-4D97-AF65-F5344CB8AC3E}">
        <p14:creationId xmlns:p14="http://schemas.microsoft.com/office/powerpoint/2010/main" val="1686569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project that show the changes in the population dynamics of the penguins. </a:t>
            </a:r>
          </a:p>
        </p:txBody>
      </p:sp>
      <p:sp>
        <p:nvSpPr>
          <p:cNvPr id="4" name="Slide Number Placeholder 3"/>
          <p:cNvSpPr>
            <a:spLocks noGrp="1"/>
          </p:cNvSpPr>
          <p:nvPr>
            <p:ph type="sldNum" sz="quarter" idx="5"/>
          </p:nvPr>
        </p:nvSpPr>
        <p:spPr/>
        <p:txBody>
          <a:bodyPr/>
          <a:lstStyle/>
          <a:p>
            <a:fld id="{7C1473D9-8ABF-0445-A6F3-CD076092E925}" type="slidenum">
              <a:rPr lang="en-US" smtClean="0"/>
              <a:t>45</a:t>
            </a:fld>
            <a:endParaRPr lang="en-US"/>
          </a:p>
        </p:txBody>
      </p:sp>
    </p:spTree>
    <p:extLst>
      <p:ext uri="{BB962C8B-B14F-4D97-AF65-F5344CB8AC3E}">
        <p14:creationId xmlns:p14="http://schemas.microsoft.com/office/powerpoint/2010/main" val="1478153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1473D9-8ABF-0445-A6F3-CD076092E925}" type="slidenum">
              <a:rPr lang="en-US" smtClean="0"/>
              <a:t>46</a:t>
            </a:fld>
            <a:endParaRPr lang="en-US"/>
          </a:p>
        </p:txBody>
      </p:sp>
    </p:spTree>
    <p:extLst>
      <p:ext uri="{BB962C8B-B14F-4D97-AF65-F5344CB8AC3E}">
        <p14:creationId xmlns:p14="http://schemas.microsoft.com/office/powerpoint/2010/main" val="147815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throughout the club meetings youth are introduced to local climate connections </a:t>
            </a:r>
          </a:p>
        </p:txBody>
      </p:sp>
      <p:sp>
        <p:nvSpPr>
          <p:cNvPr id="4" name="Slide Number Placeholder 3"/>
          <p:cNvSpPr>
            <a:spLocks noGrp="1"/>
          </p:cNvSpPr>
          <p:nvPr>
            <p:ph type="sldNum" sz="quarter" idx="5"/>
          </p:nvPr>
        </p:nvSpPr>
        <p:spPr/>
        <p:txBody>
          <a:bodyPr/>
          <a:lstStyle/>
          <a:p>
            <a:fld id="{7C1473D9-8ABF-0445-A6F3-CD076092E925}" type="slidenum">
              <a:rPr lang="en-US" smtClean="0"/>
              <a:t>47</a:t>
            </a:fld>
            <a:endParaRPr lang="en-US"/>
          </a:p>
        </p:txBody>
      </p:sp>
    </p:spTree>
    <p:extLst>
      <p:ext uri="{BB962C8B-B14F-4D97-AF65-F5344CB8AC3E}">
        <p14:creationId xmlns:p14="http://schemas.microsoft.com/office/powerpoint/2010/main" val="15072041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48</a:t>
            </a:fld>
            <a:endParaRPr lang="en-US"/>
          </a:p>
        </p:txBody>
      </p:sp>
    </p:spTree>
    <p:extLst>
      <p:ext uri="{BB962C8B-B14F-4D97-AF65-F5344CB8AC3E}">
        <p14:creationId xmlns:p14="http://schemas.microsoft.com/office/powerpoint/2010/main" val="3486929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49</a:t>
            </a:fld>
            <a:endParaRPr lang="en-US"/>
          </a:p>
        </p:txBody>
      </p:sp>
    </p:spTree>
    <p:extLst>
      <p:ext uri="{BB962C8B-B14F-4D97-AF65-F5344CB8AC3E}">
        <p14:creationId xmlns:p14="http://schemas.microsoft.com/office/powerpoint/2010/main" val="23956505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50</a:t>
            </a:fld>
            <a:endParaRPr lang="en-US"/>
          </a:p>
        </p:txBody>
      </p:sp>
    </p:spTree>
    <p:extLst>
      <p:ext uri="{BB962C8B-B14F-4D97-AF65-F5344CB8AC3E}">
        <p14:creationId xmlns:p14="http://schemas.microsoft.com/office/powerpoint/2010/main" val="28249946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473D9-8ABF-0445-A6F3-CD076092E925}" type="slidenum">
              <a:rPr lang="en-US" smtClean="0"/>
              <a:t>55</a:t>
            </a:fld>
            <a:endParaRPr lang="en-US"/>
          </a:p>
        </p:txBody>
      </p:sp>
    </p:spTree>
    <p:extLst>
      <p:ext uri="{BB962C8B-B14F-4D97-AF65-F5344CB8AC3E}">
        <p14:creationId xmlns:p14="http://schemas.microsoft.com/office/powerpoint/2010/main" val="1190031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listening – You can access the curriculum through </a:t>
            </a:r>
            <a:r>
              <a:rPr lang="en-US" dirty="0" err="1"/>
              <a:t>STEMfinity</a:t>
            </a:r>
            <a:r>
              <a:rPr lang="en-US" dirty="0"/>
              <a:t> – discount codes are available – reach out to me for more information.  Also there is a series of professional development videos available through Click to Computer Science – to help you implement the sessions and get the most out of the program. </a:t>
            </a:r>
          </a:p>
        </p:txBody>
      </p:sp>
      <p:sp>
        <p:nvSpPr>
          <p:cNvPr id="4" name="Slide Number Placeholder 3"/>
          <p:cNvSpPr>
            <a:spLocks noGrp="1"/>
          </p:cNvSpPr>
          <p:nvPr>
            <p:ph type="sldNum" sz="quarter" idx="5"/>
          </p:nvPr>
        </p:nvSpPr>
        <p:spPr/>
        <p:txBody>
          <a:bodyPr/>
          <a:lstStyle/>
          <a:p>
            <a:fld id="{7C1473D9-8ABF-0445-A6F3-CD076092E925}" type="slidenum">
              <a:rPr lang="en-US" smtClean="0"/>
              <a:t>56</a:t>
            </a:fld>
            <a:endParaRPr lang="en-US"/>
          </a:p>
        </p:txBody>
      </p:sp>
    </p:spTree>
    <p:extLst>
      <p:ext uri="{BB962C8B-B14F-4D97-AF65-F5344CB8AC3E}">
        <p14:creationId xmlns:p14="http://schemas.microsoft.com/office/powerpoint/2010/main" val="2583289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144098"/>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3543651"/>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10/24/24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04360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smtClean="0"/>
              <a:t>10/24/24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6391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1214436"/>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3180157"/>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114008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50986" y="1992923"/>
            <a:ext cx="5302698" cy="37471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338315" y="1992923"/>
            <a:ext cx="5302698" cy="37471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AB134690-1557-4C89-A502-4959FE7FAD70}" type="datetimeFigureOut">
              <a:rPr lang="en-US" smtClean="0"/>
              <a:t>10/24/24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279219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10/24/24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27863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10/24/24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45541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10/24/24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817107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smtClean="0"/>
              <a:t>10/24/24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73143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smtClean="0"/>
              <a:t>10/24/24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98416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10/24/24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15971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10/24/24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862206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5754C3-632D-E540-AD32-E46790105717}"/>
              </a:ext>
            </a:extLst>
          </p:cNvPr>
          <p:cNvSpPr/>
          <p:nvPr userDrawn="1"/>
        </p:nvSpPr>
        <p:spPr>
          <a:xfrm>
            <a:off x="0" y="6031524"/>
            <a:ext cx="12192000" cy="826476"/>
          </a:xfrm>
          <a:prstGeom prst="rect">
            <a:avLst/>
          </a:prstGeom>
          <a:solidFill>
            <a:srgbClr val="CF10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5934067B-9124-6242-A77E-4B690775600D}"/>
              </a:ext>
            </a:extLst>
          </p:cNvPr>
          <p:cNvSpPr>
            <a:spLocks noGrp="1"/>
          </p:cNvSpPr>
          <p:nvPr>
            <p:ph type="title" hasCustomPrompt="1"/>
          </p:nvPr>
        </p:nvSpPr>
        <p:spPr>
          <a:xfrm>
            <a:off x="838200" y="1127430"/>
            <a:ext cx="10515600" cy="679986"/>
          </a:xfrm>
          <a:prstGeom prst="rect">
            <a:avLst/>
          </a:prstGeom>
        </p:spPr>
        <p:txBody>
          <a:bodyPr/>
          <a:lstStyle>
            <a:lvl1pPr algn="l">
              <a:defRPr/>
            </a:lvl1pPr>
          </a:lstStyle>
          <a:p>
            <a:r>
              <a:rPr lang="en-US" dirty="0"/>
              <a:t>Click here to edit title style</a:t>
            </a:r>
          </a:p>
        </p:txBody>
      </p:sp>
      <p:sp>
        <p:nvSpPr>
          <p:cNvPr id="12" name="Content Placeholder 2">
            <a:extLst>
              <a:ext uri="{FF2B5EF4-FFF2-40B4-BE49-F238E27FC236}">
                <a16:creationId xmlns:a16="http://schemas.microsoft.com/office/drawing/2014/main" id="{4BACE5F0-1008-9847-9305-5F153549BAF1}"/>
              </a:ext>
            </a:extLst>
          </p:cNvPr>
          <p:cNvSpPr>
            <a:spLocks noGrp="1"/>
          </p:cNvSpPr>
          <p:nvPr>
            <p:ph sz="half" idx="1" hasCustomPrompt="1"/>
          </p:nvPr>
        </p:nvSpPr>
        <p:spPr>
          <a:xfrm>
            <a:off x="838200" y="2027312"/>
            <a:ext cx="10515600" cy="3788629"/>
          </a:xfrm>
          <a:prstGeom prst="rect">
            <a:avLst/>
          </a:prstGeom>
        </p:spPr>
        <p:txBody>
          <a:bodyPr/>
          <a:lstStyle>
            <a:lvl1pPr>
              <a:defRPr baseline="0">
                <a:latin typeface="Avenir LT Std 65 Medium" panose="020B0503020203020204" pitchFamily="34" charset="77"/>
              </a:defRPr>
            </a:lvl1pPr>
            <a:lvl2pPr>
              <a:defRPr baseline="0">
                <a:latin typeface="Avenir LT Std 65 Medium" panose="020B0503020203020204" pitchFamily="34" charset="77"/>
              </a:defRPr>
            </a:lvl2pPr>
            <a:lvl3pPr>
              <a:defRPr baseline="0">
                <a:latin typeface="Avenir LT Std 65 Medium" panose="020B0503020203020204" pitchFamily="34" charset="77"/>
              </a:defRPr>
            </a:lvl3pPr>
          </a:lstStyle>
          <a:p>
            <a:pPr lvl="0"/>
            <a:r>
              <a:rPr lang="en-US" dirty="0"/>
              <a:t>Click to edit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C8229271-5543-5D4B-A5F7-65DA7F91312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4018" y="6184742"/>
            <a:ext cx="2683964" cy="520040"/>
          </a:xfrm>
          <a:prstGeom prst="rect">
            <a:avLst/>
          </a:prstGeom>
        </p:spPr>
      </p:pic>
      <p:pic>
        <p:nvPicPr>
          <p:cNvPr id="8" name="Picture 7">
            <a:extLst>
              <a:ext uri="{FF2B5EF4-FFF2-40B4-BE49-F238E27FC236}">
                <a16:creationId xmlns:a16="http://schemas.microsoft.com/office/drawing/2014/main" id="{61BBC0EC-F856-6C41-B145-649B511CFE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8200" y="250826"/>
            <a:ext cx="1825755" cy="677526"/>
          </a:xfrm>
          <a:prstGeom prst="rect">
            <a:avLst/>
          </a:prstGeom>
        </p:spPr>
      </p:pic>
    </p:spTree>
    <p:extLst>
      <p:ext uri="{BB962C8B-B14F-4D97-AF65-F5344CB8AC3E}">
        <p14:creationId xmlns:p14="http://schemas.microsoft.com/office/powerpoint/2010/main" val="34851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9"/>
        <p:cNvGrpSpPr/>
        <p:nvPr/>
      </p:nvGrpSpPr>
      <p:grpSpPr>
        <a:xfrm>
          <a:off x="0" y="0"/>
          <a:ext cx="0" cy="0"/>
          <a:chOff x="0" y="0"/>
          <a:chExt cx="0" cy="0"/>
        </a:xfrm>
      </p:grpSpPr>
      <p:sp>
        <p:nvSpPr>
          <p:cNvPr id="20" name="Google Shape;20;p24"/>
          <p:cNvSpPr/>
          <p:nvPr/>
        </p:nvSpPr>
        <p:spPr>
          <a:xfrm>
            <a:off x="0" y="6031524"/>
            <a:ext cx="12192000" cy="826476"/>
          </a:xfrm>
          <a:prstGeom prst="rect">
            <a:avLst/>
          </a:prstGeom>
          <a:solidFill>
            <a:srgbClr val="CF102D"/>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 name="Google Shape;21;p24"/>
          <p:cNvSpPr txBox="1">
            <a:spLocks noGrp="1"/>
          </p:cNvSpPr>
          <p:nvPr>
            <p:ph type="title"/>
          </p:nvPr>
        </p:nvSpPr>
        <p:spPr>
          <a:xfrm>
            <a:off x="838199" y="656355"/>
            <a:ext cx="10515600" cy="67998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4"/>
          <p:cNvSpPr txBox="1">
            <a:spLocks noGrp="1"/>
          </p:cNvSpPr>
          <p:nvPr>
            <p:ph type="body" idx="1"/>
          </p:nvPr>
        </p:nvSpPr>
        <p:spPr>
          <a:xfrm>
            <a:off x="838200" y="1595690"/>
            <a:ext cx="10515600" cy="421918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3" name="Google Shape;23;p24"/>
          <p:cNvPicPr preferRelativeResize="0"/>
          <p:nvPr/>
        </p:nvPicPr>
        <p:blipFill rotWithShape="1">
          <a:blip r:embed="rId2">
            <a:alphaModFix/>
          </a:blip>
          <a:srcRect/>
          <a:stretch/>
        </p:blipFill>
        <p:spPr>
          <a:xfrm>
            <a:off x="4896438" y="6126262"/>
            <a:ext cx="1698668" cy="637000"/>
          </a:xfrm>
          <a:prstGeom prst="rect">
            <a:avLst/>
          </a:prstGeom>
          <a:noFill/>
          <a:ln>
            <a:noFill/>
          </a:ln>
        </p:spPr>
      </p:pic>
    </p:spTree>
    <p:extLst>
      <p:ext uri="{BB962C8B-B14F-4D97-AF65-F5344CB8AC3E}">
        <p14:creationId xmlns:p14="http://schemas.microsoft.com/office/powerpoint/2010/main" val="4043554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7C479F-C38B-294B-B7DD-A5EFDF7B39F9}"/>
              </a:ext>
            </a:extLst>
          </p:cNvPr>
          <p:cNvSpPr/>
          <p:nvPr userDrawn="1"/>
        </p:nvSpPr>
        <p:spPr>
          <a:xfrm>
            <a:off x="0" y="6031524"/>
            <a:ext cx="12192000" cy="826476"/>
          </a:xfrm>
          <a:prstGeom prst="rect">
            <a:avLst/>
          </a:prstGeom>
          <a:solidFill>
            <a:srgbClr val="CF10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26AA5682-8FAF-D446-96D9-8D2280C250BA}"/>
              </a:ext>
            </a:extLst>
          </p:cNvPr>
          <p:cNvSpPr>
            <a:spLocks noGrp="1"/>
          </p:cNvSpPr>
          <p:nvPr>
            <p:ph type="title" hasCustomPrompt="1"/>
          </p:nvPr>
        </p:nvSpPr>
        <p:spPr>
          <a:xfrm>
            <a:off x="838199" y="656355"/>
            <a:ext cx="10515600" cy="679986"/>
          </a:xfrm>
          <a:prstGeom prst="rect">
            <a:avLst/>
          </a:prstGeom>
        </p:spPr>
        <p:txBody>
          <a:bodyPr/>
          <a:lstStyle>
            <a:lvl1pPr algn="l">
              <a:defRPr/>
            </a:lvl1pPr>
          </a:lstStyle>
          <a:p>
            <a:r>
              <a:rPr lang="en-US" dirty="0"/>
              <a:t>Click here to edit title style</a:t>
            </a:r>
          </a:p>
        </p:txBody>
      </p:sp>
      <p:sp>
        <p:nvSpPr>
          <p:cNvPr id="5" name="Content Placeholder 2">
            <a:extLst>
              <a:ext uri="{FF2B5EF4-FFF2-40B4-BE49-F238E27FC236}">
                <a16:creationId xmlns:a16="http://schemas.microsoft.com/office/drawing/2014/main" id="{CCB9E212-8D18-D04F-9554-1599D0C7AF55}"/>
              </a:ext>
            </a:extLst>
          </p:cNvPr>
          <p:cNvSpPr>
            <a:spLocks noGrp="1"/>
          </p:cNvSpPr>
          <p:nvPr>
            <p:ph sz="half" idx="1" hasCustomPrompt="1"/>
          </p:nvPr>
        </p:nvSpPr>
        <p:spPr>
          <a:xfrm>
            <a:off x="838200" y="1595690"/>
            <a:ext cx="10515600" cy="4219183"/>
          </a:xfrm>
          <a:prstGeom prst="rect">
            <a:avLst/>
          </a:prstGeom>
        </p:spPr>
        <p:txBody>
          <a:bodyPr/>
          <a:lstStyle>
            <a:lvl1pPr>
              <a:defRPr baseline="0">
                <a:latin typeface="Avenir Medium" panose="02000503020000020003" pitchFamily="2" charset="0"/>
              </a:defRPr>
            </a:lvl1pPr>
            <a:lvl2pPr>
              <a:defRPr baseline="0">
                <a:latin typeface="Avenir Medium" panose="02000503020000020003" pitchFamily="2" charset="0"/>
              </a:defRPr>
            </a:lvl2pPr>
            <a:lvl3pPr>
              <a:defRPr baseline="0">
                <a:latin typeface="Avenir Medium" panose="02000503020000020003" pitchFamily="2" charset="0"/>
              </a:defRPr>
            </a:lvl3pPr>
          </a:lstStyle>
          <a:p>
            <a:pPr lvl="0"/>
            <a:r>
              <a:rPr lang="en-US" dirty="0"/>
              <a:t>Click to edit text styles</a:t>
            </a:r>
          </a:p>
          <a:p>
            <a:pPr lvl="1"/>
            <a:r>
              <a:rPr lang="en-US" dirty="0"/>
              <a:t>Second level</a:t>
            </a:r>
          </a:p>
          <a:p>
            <a:pPr lvl="2"/>
            <a:r>
              <a:rPr lang="en-US" dirty="0"/>
              <a:t>Third level</a:t>
            </a:r>
          </a:p>
        </p:txBody>
      </p:sp>
      <p:pic>
        <p:nvPicPr>
          <p:cNvPr id="6" name="Picture 5">
            <a:extLst>
              <a:ext uri="{FF2B5EF4-FFF2-40B4-BE49-F238E27FC236}">
                <a16:creationId xmlns:a16="http://schemas.microsoft.com/office/drawing/2014/main" id="{876B7780-AE8C-8C47-961F-31FBCD1B528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96438" y="6126262"/>
            <a:ext cx="1698668" cy="637000"/>
          </a:xfrm>
          <a:prstGeom prst="rect">
            <a:avLst/>
          </a:prstGeom>
        </p:spPr>
      </p:pic>
    </p:spTree>
    <p:extLst>
      <p:ext uri="{BB962C8B-B14F-4D97-AF65-F5344CB8AC3E}">
        <p14:creationId xmlns:p14="http://schemas.microsoft.com/office/powerpoint/2010/main" val="1596526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CDF2A8D-8C59-2544-9446-4100C82CCF75}"/>
              </a:ext>
            </a:extLst>
          </p:cNvPr>
          <p:cNvSpPr>
            <a:spLocks noGrp="1"/>
          </p:cNvSpPr>
          <p:nvPr>
            <p:ph type="title" hasCustomPrompt="1"/>
          </p:nvPr>
        </p:nvSpPr>
        <p:spPr>
          <a:xfrm>
            <a:off x="838201" y="508081"/>
            <a:ext cx="10756036" cy="679986"/>
          </a:xfrm>
          <a:prstGeom prst="rect">
            <a:avLst/>
          </a:prstGeom>
        </p:spPr>
        <p:txBody>
          <a:bodyPr/>
          <a:lstStyle>
            <a:lvl1pPr algn="l">
              <a:defRPr/>
            </a:lvl1pPr>
          </a:lstStyle>
          <a:p>
            <a:r>
              <a:rPr lang="en-US" dirty="0"/>
              <a:t>Click here to edit title style</a:t>
            </a:r>
          </a:p>
        </p:txBody>
      </p:sp>
      <p:sp>
        <p:nvSpPr>
          <p:cNvPr id="11" name="Content Placeholder 2">
            <a:extLst>
              <a:ext uri="{FF2B5EF4-FFF2-40B4-BE49-F238E27FC236}">
                <a16:creationId xmlns:a16="http://schemas.microsoft.com/office/drawing/2014/main" id="{EDEC300D-385F-0940-804B-370022111D8F}"/>
              </a:ext>
            </a:extLst>
          </p:cNvPr>
          <p:cNvSpPr>
            <a:spLocks noGrp="1"/>
          </p:cNvSpPr>
          <p:nvPr>
            <p:ph sz="half" idx="1" hasCustomPrompt="1"/>
          </p:nvPr>
        </p:nvSpPr>
        <p:spPr>
          <a:xfrm>
            <a:off x="838201" y="1407963"/>
            <a:ext cx="10756036" cy="4542782"/>
          </a:xfrm>
          <a:prstGeom prst="rect">
            <a:avLst/>
          </a:prstGeom>
        </p:spPr>
        <p:txBody>
          <a:bodyPr/>
          <a:lstStyle>
            <a:lvl1pPr>
              <a:defRPr baseline="0">
                <a:latin typeface="Avenir LT Std 65 Medium" panose="020B0503020203020204" pitchFamily="34" charset="77"/>
              </a:defRPr>
            </a:lvl1pPr>
            <a:lvl2pPr>
              <a:defRPr baseline="0">
                <a:latin typeface="Avenir LT Std 65 Medium" panose="020B0503020203020204" pitchFamily="34" charset="77"/>
              </a:defRPr>
            </a:lvl2pPr>
            <a:lvl3pPr>
              <a:defRPr baseline="0">
                <a:latin typeface="Avenir LT Std 65 Medium" panose="020B0503020203020204" pitchFamily="34" charset="77"/>
              </a:defRPr>
            </a:lvl3pPr>
          </a:lstStyle>
          <a:p>
            <a:pPr lvl="0"/>
            <a:r>
              <a:rPr lang="en-US" dirty="0"/>
              <a:t>Click to edit text styles</a:t>
            </a:r>
          </a:p>
          <a:p>
            <a:pPr lvl="1"/>
            <a:r>
              <a:rPr lang="en-US" dirty="0"/>
              <a:t>Second level</a:t>
            </a:r>
          </a:p>
          <a:p>
            <a:pPr lvl="2"/>
            <a:r>
              <a:rPr lang="en-US" dirty="0"/>
              <a:t>Third level</a:t>
            </a:r>
          </a:p>
        </p:txBody>
      </p:sp>
      <p:pic>
        <p:nvPicPr>
          <p:cNvPr id="5" name="Picture 4">
            <a:extLst>
              <a:ext uri="{FF2B5EF4-FFF2-40B4-BE49-F238E27FC236}">
                <a16:creationId xmlns:a16="http://schemas.microsoft.com/office/drawing/2014/main" id="{E1FBE5B9-4409-A548-9D3A-13E73F4765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8200" y="6158447"/>
            <a:ext cx="1755601" cy="474086"/>
          </a:xfrm>
          <a:prstGeom prst="rect">
            <a:avLst/>
          </a:prstGeom>
        </p:spPr>
      </p:pic>
    </p:spTree>
    <p:extLst>
      <p:ext uri="{BB962C8B-B14F-4D97-AF65-F5344CB8AC3E}">
        <p14:creationId xmlns:p14="http://schemas.microsoft.com/office/powerpoint/2010/main" val="3717534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523613"/>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533400" y="2016369"/>
            <a:ext cx="11125200" cy="396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smtClean="0"/>
              <a:t>10/24/24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4669171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hf sldNum="0" hdr="0" ftr="0" dt="0"/>
  <p:txStyles>
    <p:titleStyle>
      <a:lvl1pPr algn="ctr" defTabSz="914400" rtl="0" eaLnBrk="1" latinLnBrk="0" hangingPunct="1">
        <a:lnSpc>
          <a:spcPct val="90000"/>
        </a:lnSpc>
        <a:spcBef>
          <a:spcPct val="0"/>
        </a:spcBef>
        <a:buNone/>
        <a:defRPr sz="2800" kern="1200" cap="none"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2.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ideo" Target="https://www.youtube.com/embed/WPvd3ChClLM?start=38&amp;feature=oembed" TargetMode="External"/><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1.emf"/></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jpe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15.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hyperlink" Target="https://click2computerscience.org/" TargetMode="External"/><Relationship Id="rId5" Type="http://schemas.openxmlformats.org/officeDocument/2006/relationships/image" Target="../media/image107.png"/><Relationship Id="rId4" Type="http://schemas.openxmlformats.org/officeDocument/2006/relationships/hyperlink" Target="https://stemfinity.com/"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D41EE-8C2B-167C-F57C-054C1A2D1664}"/>
              </a:ext>
            </a:extLst>
          </p:cNvPr>
          <p:cNvSpPr>
            <a:spLocks noGrp="1"/>
          </p:cNvSpPr>
          <p:nvPr>
            <p:ph type="ctrTitle"/>
          </p:nvPr>
        </p:nvSpPr>
        <p:spPr>
          <a:xfrm>
            <a:off x="2002146" y="417136"/>
            <a:ext cx="8187707" cy="1084923"/>
          </a:xfrm>
          <a:solidFill>
            <a:schemeClr val="accent2">
              <a:lumMod val="20000"/>
              <a:lumOff val="80000"/>
            </a:schemeClr>
          </a:solidFill>
        </p:spPr>
        <p:txBody>
          <a:bodyPr>
            <a:normAutofit/>
          </a:bodyPr>
          <a:lstStyle/>
          <a:p>
            <a:r>
              <a:rPr lang="en-US" dirty="0">
                <a:solidFill>
                  <a:srgbClr val="002060"/>
                </a:solidFill>
              </a:rPr>
              <a:t>Education and Outreach at PAL </a:t>
            </a:r>
          </a:p>
        </p:txBody>
      </p:sp>
      <p:sp>
        <p:nvSpPr>
          <p:cNvPr id="3" name="Subtitle 2">
            <a:extLst>
              <a:ext uri="{FF2B5EF4-FFF2-40B4-BE49-F238E27FC236}">
                <a16:creationId xmlns:a16="http://schemas.microsoft.com/office/drawing/2014/main" id="{68D5CC76-A7FF-1474-5067-AB4068BFA2B4}"/>
              </a:ext>
            </a:extLst>
          </p:cNvPr>
          <p:cNvSpPr>
            <a:spLocks noGrp="1"/>
          </p:cNvSpPr>
          <p:nvPr>
            <p:ph type="subTitle" idx="1"/>
          </p:nvPr>
        </p:nvSpPr>
        <p:spPr>
          <a:xfrm>
            <a:off x="2684135" y="5667074"/>
            <a:ext cx="6218577" cy="1667525"/>
          </a:xfrm>
          <a:noFill/>
        </p:spPr>
        <p:txBody>
          <a:bodyPr>
            <a:normAutofit/>
          </a:bodyPr>
          <a:lstStyle/>
          <a:p>
            <a:r>
              <a:rPr lang="en-US" dirty="0"/>
              <a:t>Janice McDonnell</a:t>
            </a:r>
          </a:p>
          <a:p>
            <a:r>
              <a:rPr lang="en-US" dirty="0"/>
              <a:t>Palmer LTER , Mid-Term Review 2024</a:t>
            </a:r>
          </a:p>
        </p:txBody>
      </p:sp>
      <p:pic>
        <p:nvPicPr>
          <p:cNvPr id="4" name="Picture 5">
            <a:extLst>
              <a:ext uri="{FF2B5EF4-FFF2-40B4-BE49-F238E27FC236}">
                <a16:creationId xmlns:a16="http://schemas.microsoft.com/office/drawing/2014/main" id="{713943B6-2027-6EB5-5F95-D24E5C3DB54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859022" y="5554984"/>
            <a:ext cx="1132750" cy="1132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A logo of a globe with a gold ring&#10;&#10;Description automatically generated">
            <a:extLst>
              <a:ext uri="{FF2B5EF4-FFF2-40B4-BE49-F238E27FC236}">
                <a16:creationId xmlns:a16="http://schemas.microsoft.com/office/drawing/2014/main" id="{75505E7D-818D-ACCF-7FF6-0363C87AC9C3}"/>
              </a:ext>
            </a:extLst>
          </p:cNvPr>
          <p:cNvPicPr>
            <a:picLocks noChangeAspect="1"/>
          </p:cNvPicPr>
          <p:nvPr/>
        </p:nvPicPr>
        <p:blipFill>
          <a:blip r:embed="rId4"/>
          <a:stretch>
            <a:fillRect/>
          </a:stretch>
        </p:blipFill>
        <p:spPr>
          <a:xfrm>
            <a:off x="200228" y="5407766"/>
            <a:ext cx="1152054" cy="1155920"/>
          </a:xfrm>
          <a:prstGeom prst="rect">
            <a:avLst/>
          </a:prstGeom>
        </p:spPr>
      </p:pic>
      <p:pic>
        <p:nvPicPr>
          <p:cNvPr id="10" name="Picture 9">
            <a:extLst>
              <a:ext uri="{FF2B5EF4-FFF2-40B4-BE49-F238E27FC236}">
                <a16:creationId xmlns:a16="http://schemas.microsoft.com/office/drawing/2014/main" id="{286F8795-77FF-2310-201E-F335CB37C4E7}"/>
              </a:ext>
            </a:extLst>
          </p:cNvPr>
          <p:cNvPicPr>
            <a:picLocks noChangeAspect="1"/>
          </p:cNvPicPr>
          <p:nvPr/>
        </p:nvPicPr>
        <p:blipFill>
          <a:blip r:embed="rId5"/>
          <a:srcRect t="15879" b="13100"/>
          <a:stretch/>
        </p:blipFill>
        <p:spPr>
          <a:xfrm>
            <a:off x="1704193" y="1593104"/>
            <a:ext cx="8599084" cy="4073970"/>
          </a:xfrm>
          <a:prstGeom prst="rect">
            <a:avLst/>
          </a:prstGeom>
          <a:effectLst>
            <a:softEdge rad="207296"/>
          </a:effectLst>
        </p:spPr>
      </p:pic>
    </p:spTree>
    <p:extLst>
      <p:ext uri="{BB962C8B-B14F-4D97-AF65-F5344CB8AC3E}">
        <p14:creationId xmlns:p14="http://schemas.microsoft.com/office/powerpoint/2010/main" val="111681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cebergs in the water with a boat in the background&#10;&#10;Description automatically generated">
            <a:extLst>
              <a:ext uri="{FF2B5EF4-FFF2-40B4-BE49-F238E27FC236}">
                <a16:creationId xmlns:a16="http://schemas.microsoft.com/office/drawing/2014/main" id="{82B09D76-3BCE-5D26-8E41-F84997A29307}"/>
              </a:ext>
            </a:extLst>
          </p:cNvPr>
          <p:cNvPicPr>
            <a:picLocks noChangeAspect="1"/>
          </p:cNvPicPr>
          <p:nvPr/>
        </p:nvPicPr>
        <p:blipFill>
          <a:blip r:embed="rId3">
            <a:alphaModFix amt="85000"/>
          </a:blip>
          <a:stretch>
            <a:fillRect/>
          </a:stretch>
        </p:blipFill>
        <p:spPr>
          <a:xfrm>
            <a:off x="0" y="0"/>
            <a:ext cx="12192000" cy="6844927"/>
          </a:xfrm>
          <a:prstGeom prst="rect">
            <a:avLst/>
          </a:prstGeom>
        </p:spPr>
      </p:pic>
      <p:sp>
        <p:nvSpPr>
          <p:cNvPr id="2" name="Title 1">
            <a:extLst>
              <a:ext uri="{FF2B5EF4-FFF2-40B4-BE49-F238E27FC236}">
                <a16:creationId xmlns:a16="http://schemas.microsoft.com/office/drawing/2014/main" id="{FA4CD0C1-BD4D-9CC0-D6E0-798C50190EF8}"/>
              </a:ext>
            </a:extLst>
          </p:cNvPr>
          <p:cNvSpPr>
            <a:spLocks noGrp="1"/>
          </p:cNvSpPr>
          <p:nvPr>
            <p:ph type="title"/>
          </p:nvPr>
        </p:nvSpPr>
        <p:spPr>
          <a:xfrm>
            <a:off x="3020881" y="523614"/>
            <a:ext cx="5665606" cy="1188720"/>
          </a:xfrm>
          <a:solidFill>
            <a:schemeClr val="accent2">
              <a:lumMod val="40000"/>
              <a:lumOff val="60000"/>
            </a:schemeClr>
          </a:solidFill>
        </p:spPr>
        <p:txBody>
          <a:bodyPr/>
          <a:lstStyle/>
          <a:p>
            <a:r>
              <a:rPr lang="en-US" cap="none" dirty="0"/>
              <a:t>Background and Context</a:t>
            </a:r>
          </a:p>
        </p:txBody>
      </p:sp>
      <p:sp>
        <p:nvSpPr>
          <p:cNvPr id="4" name="Content Placeholder 3">
            <a:extLst>
              <a:ext uri="{FF2B5EF4-FFF2-40B4-BE49-F238E27FC236}">
                <a16:creationId xmlns:a16="http://schemas.microsoft.com/office/drawing/2014/main" id="{B4B34F00-FBBB-4939-598A-C645DFB32DEE}"/>
              </a:ext>
            </a:extLst>
          </p:cNvPr>
          <p:cNvSpPr>
            <a:spLocks noGrp="1"/>
          </p:cNvSpPr>
          <p:nvPr>
            <p:ph sz="half" idx="1"/>
          </p:nvPr>
        </p:nvSpPr>
        <p:spPr>
          <a:xfrm>
            <a:off x="550986" y="1992923"/>
            <a:ext cx="4135314" cy="4141177"/>
          </a:xfrm>
          <a:solidFill>
            <a:schemeClr val="accent2"/>
          </a:solidFill>
        </p:spPr>
        <p:txBody>
          <a:bodyPr>
            <a:normAutofit fontScale="92500" lnSpcReduction="20000"/>
          </a:bodyPr>
          <a:lstStyle/>
          <a:p>
            <a:pPr marL="0" indent="0">
              <a:buNone/>
            </a:pPr>
            <a:r>
              <a:rPr lang="en-US" sz="3200" dirty="0"/>
              <a:t>Challenges</a:t>
            </a:r>
          </a:p>
          <a:p>
            <a:pPr>
              <a:buFont typeface="Wingdings" pitchFamily="2" charset="2"/>
              <a:buChar char="Ø"/>
            </a:pPr>
            <a:r>
              <a:rPr lang="en-US" sz="2400" dirty="0"/>
              <a:t>Distant and remote </a:t>
            </a:r>
          </a:p>
          <a:p>
            <a:pPr>
              <a:buFont typeface="Wingdings" pitchFamily="2" charset="2"/>
              <a:buChar char="Ø"/>
            </a:pPr>
            <a:endParaRPr lang="en-US" sz="2400" dirty="0"/>
          </a:p>
          <a:p>
            <a:pPr>
              <a:buFont typeface="Wingdings" pitchFamily="2" charset="2"/>
              <a:buChar char="Ø"/>
            </a:pPr>
            <a:r>
              <a:rPr lang="en-US" sz="2400" dirty="0"/>
              <a:t>Connecting local to global relevance in climate change concepts</a:t>
            </a:r>
          </a:p>
          <a:p>
            <a:pPr>
              <a:buFont typeface="Wingdings" pitchFamily="2" charset="2"/>
              <a:buChar char="Ø"/>
            </a:pPr>
            <a:endParaRPr lang="en-US" sz="2400" dirty="0"/>
          </a:p>
          <a:p>
            <a:pPr>
              <a:buFont typeface="Wingdings" pitchFamily="2" charset="2"/>
              <a:buChar char="Ø"/>
            </a:pPr>
            <a:r>
              <a:rPr lang="en-US" sz="2400" dirty="0"/>
              <a:t>Cannot bring (most) people directly to the Antarctic habitats to build connection and sense of place</a:t>
            </a:r>
          </a:p>
        </p:txBody>
      </p:sp>
      <p:sp>
        <p:nvSpPr>
          <p:cNvPr id="5" name="Content Placeholder 4">
            <a:extLst>
              <a:ext uri="{FF2B5EF4-FFF2-40B4-BE49-F238E27FC236}">
                <a16:creationId xmlns:a16="http://schemas.microsoft.com/office/drawing/2014/main" id="{A40E214E-9A2F-7481-6715-1FD1B62D695B}"/>
              </a:ext>
            </a:extLst>
          </p:cNvPr>
          <p:cNvSpPr>
            <a:spLocks noGrp="1"/>
          </p:cNvSpPr>
          <p:nvPr>
            <p:ph sz="half" idx="2"/>
          </p:nvPr>
        </p:nvSpPr>
        <p:spPr>
          <a:xfrm>
            <a:off x="8089900" y="2189959"/>
            <a:ext cx="3678112" cy="3747103"/>
          </a:xfrm>
          <a:solidFill>
            <a:schemeClr val="accent2"/>
          </a:solidFill>
        </p:spPr>
        <p:txBody>
          <a:bodyPr>
            <a:normAutofit fontScale="92500" lnSpcReduction="20000"/>
          </a:bodyPr>
          <a:lstStyle/>
          <a:p>
            <a:pPr marL="0" indent="0">
              <a:buNone/>
            </a:pPr>
            <a:r>
              <a:rPr lang="en-US" sz="3200" dirty="0"/>
              <a:t>Opportunities</a:t>
            </a:r>
          </a:p>
          <a:p>
            <a:pPr marL="0" indent="0">
              <a:buNone/>
            </a:pPr>
            <a:r>
              <a:rPr lang="en-US" sz="2400" dirty="0"/>
              <a:t>Engenders a sense of exploration and adventure </a:t>
            </a:r>
          </a:p>
          <a:p>
            <a:pPr marL="0" indent="0">
              <a:buNone/>
            </a:pPr>
            <a:endParaRPr lang="en-US" sz="2400" dirty="0"/>
          </a:p>
          <a:p>
            <a:pPr marL="0" indent="0">
              <a:buNone/>
            </a:pPr>
            <a:r>
              <a:rPr lang="en-US" sz="2400" dirty="0"/>
              <a:t>Charismatic organisms</a:t>
            </a:r>
          </a:p>
          <a:p>
            <a:pPr marL="0" indent="0">
              <a:buNone/>
            </a:pPr>
            <a:endParaRPr lang="en-US" sz="2400" dirty="0"/>
          </a:p>
          <a:p>
            <a:pPr marL="0" indent="0">
              <a:buNone/>
            </a:pPr>
            <a:r>
              <a:rPr lang="en-US" sz="2400" dirty="0"/>
              <a:t>Fun and excitement to learn about a far-away place</a:t>
            </a:r>
          </a:p>
          <a:p>
            <a:endParaRPr lang="en-US" sz="3200" dirty="0"/>
          </a:p>
        </p:txBody>
      </p:sp>
    </p:spTree>
    <p:extLst>
      <p:ext uri="{BB962C8B-B14F-4D97-AF65-F5344CB8AC3E}">
        <p14:creationId xmlns:p14="http://schemas.microsoft.com/office/powerpoint/2010/main" val="349533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D8DEF9-FBA0-42F0-8E9C-17200031C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D81FB9-3ABF-2C13-A2FE-4CB9D291F07C}"/>
              </a:ext>
            </a:extLst>
          </p:cNvPr>
          <p:cNvSpPr>
            <a:spLocks noGrp="1"/>
          </p:cNvSpPr>
          <p:nvPr>
            <p:ph type="title"/>
          </p:nvPr>
        </p:nvSpPr>
        <p:spPr>
          <a:xfrm>
            <a:off x="1617472" y="211997"/>
            <a:ext cx="3239294" cy="1188720"/>
          </a:xfrm>
          <a:solidFill>
            <a:schemeClr val="accent2">
              <a:lumMod val="40000"/>
              <a:lumOff val="60000"/>
            </a:schemeClr>
          </a:solidFill>
          <a:ln>
            <a:solidFill>
              <a:srgbClr val="404040"/>
            </a:solidFill>
          </a:ln>
        </p:spPr>
        <p:txBody>
          <a:bodyPr>
            <a:normAutofit/>
          </a:bodyPr>
          <a:lstStyle/>
          <a:p>
            <a:r>
              <a:rPr lang="en-US" dirty="0">
                <a:solidFill>
                  <a:srgbClr val="262626"/>
                </a:solidFill>
              </a:rPr>
              <a:t>Mission</a:t>
            </a:r>
          </a:p>
        </p:txBody>
      </p:sp>
      <p:sp>
        <p:nvSpPr>
          <p:cNvPr id="3" name="Content Placeholder 2">
            <a:extLst>
              <a:ext uri="{FF2B5EF4-FFF2-40B4-BE49-F238E27FC236}">
                <a16:creationId xmlns:a16="http://schemas.microsoft.com/office/drawing/2014/main" id="{8236B45B-6C57-D271-BA00-CA681BF8AE8A}"/>
              </a:ext>
            </a:extLst>
          </p:cNvPr>
          <p:cNvSpPr>
            <a:spLocks noGrp="1"/>
          </p:cNvSpPr>
          <p:nvPr>
            <p:ph idx="1"/>
          </p:nvPr>
        </p:nvSpPr>
        <p:spPr>
          <a:xfrm>
            <a:off x="795573" y="1612716"/>
            <a:ext cx="5285791" cy="4711700"/>
          </a:xfrm>
        </p:spPr>
        <p:txBody>
          <a:bodyPr>
            <a:normAutofit fontScale="92500" lnSpcReduction="10000"/>
          </a:bodyPr>
          <a:lstStyle/>
          <a:p>
            <a:pPr marL="0" indent="0" fontAlgn="base">
              <a:buNone/>
            </a:pPr>
            <a:r>
              <a:rPr lang="en-US" sz="2400" b="0" i="0" u="none" strike="noStrike" dirty="0">
                <a:solidFill>
                  <a:srgbClr val="FFFFFF"/>
                </a:solidFill>
                <a:effectLst/>
                <a:latin typeface="PT Sans" panose="020B0503020203020204" pitchFamily="34" charset="77"/>
              </a:rPr>
              <a:t>We strive to:</a:t>
            </a:r>
          </a:p>
          <a:p>
            <a:pPr fontAlgn="base"/>
            <a:r>
              <a:rPr lang="en-US" sz="2400" b="0" i="0" u="none" strike="noStrike" dirty="0">
                <a:solidFill>
                  <a:srgbClr val="FFFFFF"/>
                </a:solidFill>
                <a:effectLst/>
                <a:latin typeface="inherit"/>
              </a:rPr>
              <a:t>Promote understanding of the polar ocean environment though our Polar Literacy Initiative</a:t>
            </a:r>
          </a:p>
          <a:p>
            <a:pPr fontAlgn="base"/>
            <a:r>
              <a:rPr lang="en-US" sz="2400" b="0" i="0" u="none" strike="noStrike" dirty="0">
                <a:solidFill>
                  <a:srgbClr val="FFFFFF"/>
                </a:solidFill>
                <a:effectLst/>
                <a:latin typeface="inherit"/>
              </a:rPr>
              <a:t>Support the next generation of young scientists through innovative field and classroom experiences for K-12 students; and</a:t>
            </a:r>
          </a:p>
          <a:p>
            <a:pPr fontAlgn="base"/>
            <a:r>
              <a:rPr lang="en-US" sz="2400" b="0" i="0" u="none" strike="noStrike" dirty="0">
                <a:solidFill>
                  <a:srgbClr val="FFFFFF"/>
                </a:solidFill>
                <a:effectLst/>
                <a:latin typeface="inherit"/>
              </a:rPr>
              <a:t>Provide opportunities to pursue lifelong learning through public outreach initiatives, events, and meetings.</a:t>
            </a:r>
          </a:p>
          <a:p>
            <a:pPr fontAlgn="base"/>
            <a:r>
              <a:rPr lang="en-US" sz="2400" dirty="0">
                <a:solidFill>
                  <a:srgbClr val="FFFFFF"/>
                </a:solidFill>
                <a:latin typeface="inherit"/>
              </a:rPr>
              <a:t>Support the PAL team in building BI capacity</a:t>
            </a:r>
            <a:endParaRPr lang="en-US" sz="2400" b="0" i="0" u="none" strike="noStrike" dirty="0">
              <a:solidFill>
                <a:srgbClr val="FFFFFF"/>
              </a:solidFill>
              <a:effectLst/>
              <a:latin typeface="inherit"/>
            </a:endParaRPr>
          </a:p>
          <a:p>
            <a:endParaRPr lang="en-US" dirty="0">
              <a:solidFill>
                <a:srgbClr val="FFFFFF"/>
              </a:solidFill>
            </a:endParaRPr>
          </a:p>
        </p:txBody>
      </p:sp>
      <p:sp>
        <p:nvSpPr>
          <p:cNvPr id="13" name="Rectangle 12">
            <a:extLst>
              <a:ext uri="{FF2B5EF4-FFF2-40B4-BE49-F238E27FC236}">
                <a16:creationId xmlns:a16="http://schemas.microsoft.com/office/drawing/2014/main" id="{4EFDA57A-AFFB-4BD9-A793-5064CE948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640080"/>
            <a:ext cx="4017264"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89DF61A-0CE4-406A-8326-3BB4A7156E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0772" y="806357"/>
            <a:ext cx="3685032"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book&#10;&#10;Description automatically generated">
            <a:extLst>
              <a:ext uri="{FF2B5EF4-FFF2-40B4-BE49-F238E27FC236}">
                <a16:creationId xmlns:a16="http://schemas.microsoft.com/office/drawing/2014/main" id="{A161B991-2645-79F0-38DB-E448142A4CFA}"/>
              </a:ext>
            </a:extLst>
          </p:cNvPr>
          <p:cNvPicPr>
            <a:picLocks noChangeAspect="1"/>
          </p:cNvPicPr>
          <p:nvPr/>
        </p:nvPicPr>
        <p:blipFill>
          <a:blip r:embed="rId3"/>
          <a:stretch>
            <a:fillRect/>
          </a:stretch>
        </p:blipFill>
        <p:spPr>
          <a:xfrm>
            <a:off x="8013977" y="970949"/>
            <a:ext cx="3058622" cy="4599432"/>
          </a:xfrm>
          <a:prstGeom prst="rect">
            <a:avLst/>
          </a:prstGeom>
        </p:spPr>
      </p:pic>
    </p:spTree>
    <p:extLst>
      <p:ext uri="{BB962C8B-B14F-4D97-AF65-F5344CB8AC3E}">
        <p14:creationId xmlns:p14="http://schemas.microsoft.com/office/powerpoint/2010/main" val="3921617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5BC8163-5586-3D11-650A-AEB9DBE02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57914-608D-4975-1D3E-3ACE21B2BB44}"/>
              </a:ext>
            </a:extLst>
          </p:cNvPr>
          <p:cNvSpPr>
            <a:spLocks noGrp="1"/>
          </p:cNvSpPr>
          <p:nvPr>
            <p:ph type="title"/>
          </p:nvPr>
        </p:nvSpPr>
        <p:spPr>
          <a:xfrm>
            <a:off x="976006" y="758631"/>
            <a:ext cx="3066937" cy="1188720"/>
          </a:xfrm>
        </p:spPr>
        <p:txBody>
          <a:bodyPr>
            <a:normAutofit fontScale="90000"/>
          </a:bodyPr>
          <a:lstStyle/>
          <a:p>
            <a:r>
              <a:rPr lang="en-US" dirty="0"/>
              <a:t>Research &amp; Evaluation  Questions</a:t>
            </a:r>
            <a:endParaRPr lang="en-US" cap="none" dirty="0"/>
          </a:p>
        </p:txBody>
      </p:sp>
      <p:sp>
        <p:nvSpPr>
          <p:cNvPr id="3" name="Content Placeholder 2">
            <a:extLst>
              <a:ext uri="{FF2B5EF4-FFF2-40B4-BE49-F238E27FC236}">
                <a16:creationId xmlns:a16="http://schemas.microsoft.com/office/drawing/2014/main" id="{EAD83B4A-F102-A534-5145-DEBA0FA5F97E}"/>
              </a:ext>
            </a:extLst>
          </p:cNvPr>
          <p:cNvSpPr>
            <a:spLocks noGrp="1"/>
          </p:cNvSpPr>
          <p:nvPr>
            <p:ph idx="1"/>
          </p:nvPr>
        </p:nvSpPr>
        <p:spPr>
          <a:xfrm>
            <a:off x="657522" y="2474053"/>
            <a:ext cx="3525374" cy="3263206"/>
          </a:xfrm>
        </p:spPr>
        <p:txBody>
          <a:bodyPr>
            <a:normAutofit/>
          </a:bodyPr>
          <a:lstStyle/>
          <a:p>
            <a:pPr marL="0" indent="0" algn="ctr">
              <a:buNone/>
            </a:pPr>
            <a:r>
              <a:rPr lang="en-US" sz="2400" dirty="0">
                <a:solidFill>
                  <a:srgbClr val="002060"/>
                </a:solidFill>
              </a:rPr>
              <a:t>How does engagement with polar data and polar scientists influence informal/formal learners’ understanding and appreciation of polar systems?</a:t>
            </a:r>
          </a:p>
          <a:p>
            <a:pPr marL="0" indent="0" algn="ctr">
              <a:buNone/>
            </a:pPr>
            <a:endParaRPr lang="en-US" dirty="0"/>
          </a:p>
        </p:txBody>
      </p:sp>
      <p:sp>
        <p:nvSpPr>
          <p:cNvPr id="9" name="Rectangle 8">
            <a:extLst>
              <a:ext uri="{FF2B5EF4-FFF2-40B4-BE49-F238E27FC236}">
                <a16:creationId xmlns:a16="http://schemas.microsoft.com/office/drawing/2014/main" id="{3BBEBD03-E4CE-4B72-8DF2-6E737BDDF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7221359-7E5B-428B-8817-A7C510427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C0C4BCED-03EE-23A7-739B-D0E8462B65D4}"/>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823366" y="1481824"/>
            <a:ext cx="6227064" cy="3902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078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00B0-8034-E141-9346-DB538EA1BD43}"/>
              </a:ext>
            </a:extLst>
          </p:cNvPr>
          <p:cNvSpPr>
            <a:spLocks noGrp="1"/>
          </p:cNvSpPr>
          <p:nvPr>
            <p:ph type="title"/>
          </p:nvPr>
        </p:nvSpPr>
        <p:spPr>
          <a:xfrm>
            <a:off x="533400" y="622778"/>
            <a:ext cx="3987800" cy="1645920"/>
          </a:xfrm>
          <a:solidFill>
            <a:schemeClr val="accent2">
              <a:lumMod val="40000"/>
              <a:lumOff val="60000"/>
            </a:schemeClr>
          </a:solidFill>
        </p:spPr>
        <p:txBody>
          <a:bodyPr>
            <a:normAutofit/>
          </a:bodyPr>
          <a:lstStyle/>
          <a:p>
            <a:r>
              <a:rPr lang="en-US" dirty="0"/>
              <a:t>Program overview:</a:t>
            </a:r>
          </a:p>
        </p:txBody>
      </p:sp>
      <p:sp>
        <p:nvSpPr>
          <p:cNvPr id="3" name="Content Placeholder 2">
            <a:extLst>
              <a:ext uri="{FF2B5EF4-FFF2-40B4-BE49-F238E27FC236}">
                <a16:creationId xmlns:a16="http://schemas.microsoft.com/office/drawing/2014/main" id="{1132BAC1-CD27-D94B-B71A-9B827260B323}"/>
              </a:ext>
            </a:extLst>
          </p:cNvPr>
          <p:cNvSpPr>
            <a:spLocks noGrp="1"/>
          </p:cNvSpPr>
          <p:nvPr>
            <p:ph type="body" idx="1"/>
          </p:nvPr>
        </p:nvSpPr>
        <p:spPr>
          <a:xfrm>
            <a:off x="266700" y="2557857"/>
            <a:ext cx="5689600" cy="1265082"/>
          </a:xfrm>
        </p:spPr>
        <p:txBody>
          <a:bodyPr>
            <a:noAutofit/>
          </a:bodyPr>
          <a:lstStyle/>
          <a:p>
            <a:pPr marL="342900" indent="-342900">
              <a:buFont typeface="Arial" panose="020B0604020202020204" pitchFamily="34" charset="0"/>
              <a:buChar char="•"/>
            </a:pPr>
            <a:r>
              <a:rPr lang="en-US" sz="2400" dirty="0"/>
              <a:t>Schoolyard LTER program </a:t>
            </a:r>
          </a:p>
          <a:p>
            <a:pPr marL="342900" indent="-342900">
              <a:buFont typeface="Arial" panose="020B0604020202020204" pitchFamily="34" charset="0"/>
              <a:buChar char="•"/>
            </a:pPr>
            <a:r>
              <a:rPr lang="en-US" sz="2400" i="1" dirty="0"/>
              <a:t>4-H Explorers of the Deep </a:t>
            </a:r>
            <a:endParaRPr lang="en-US" sz="2400" dirty="0"/>
          </a:p>
          <a:p>
            <a:pPr marL="342900" indent="-342900">
              <a:buFont typeface="Arial" panose="020B0604020202020204" pitchFamily="34" charset="0"/>
              <a:buChar char="•"/>
            </a:pPr>
            <a:r>
              <a:rPr lang="en-US" sz="2400" i="1" dirty="0"/>
              <a:t>Data to the Rescue: Penguins Need Our Help! </a:t>
            </a:r>
          </a:p>
          <a:p>
            <a:pPr marL="800100" lvl="1" indent="-342900">
              <a:buFont typeface="Courier New" panose="02070309020205020404" pitchFamily="49" charset="0"/>
              <a:buChar char="o"/>
            </a:pPr>
            <a:r>
              <a:rPr lang="en-US" sz="2400" i="1" dirty="0">
                <a:solidFill>
                  <a:schemeClr val="tx1"/>
                </a:solidFill>
              </a:rPr>
              <a:t>Program Implementation</a:t>
            </a:r>
          </a:p>
          <a:p>
            <a:pPr marL="800100" lvl="1" indent="-342900">
              <a:buFont typeface="Courier New" panose="02070309020205020404" pitchFamily="49" charset="0"/>
              <a:buChar char="o"/>
            </a:pPr>
            <a:r>
              <a:rPr lang="en-US" sz="2400" i="1" dirty="0">
                <a:solidFill>
                  <a:schemeClr val="tx1"/>
                </a:solidFill>
              </a:rPr>
              <a:t>What the evaluation data tells us </a:t>
            </a:r>
          </a:p>
          <a:p>
            <a:pPr marL="800100" lvl="1" indent="-342900">
              <a:buFont typeface="Courier New" panose="02070309020205020404" pitchFamily="49" charset="0"/>
              <a:buChar char="o"/>
            </a:pPr>
            <a:r>
              <a:rPr lang="en-US" sz="2400" i="1" dirty="0">
                <a:solidFill>
                  <a:schemeClr val="tx1"/>
                </a:solidFill>
              </a:rPr>
              <a:t>Questions and next steps</a:t>
            </a:r>
          </a:p>
        </p:txBody>
      </p:sp>
      <p:pic>
        <p:nvPicPr>
          <p:cNvPr id="5" name="Google Shape;196;p33" descr="Graphical user interface, website&#10;&#10;Description automatically generated">
            <a:extLst>
              <a:ext uri="{FF2B5EF4-FFF2-40B4-BE49-F238E27FC236}">
                <a16:creationId xmlns:a16="http://schemas.microsoft.com/office/drawing/2014/main" id="{415E2735-C48F-A012-03FA-FA0B12B4509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14099" y="3822939"/>
            <a:ext cx="3974601" cy="2921986"/>
          </a:xfrm>
          <a:prstGeom prst="rect">
            <a:avLst/>
          </a:prstGeom>
          <a:noFill/>
          <a:ln>
            <a:noFill/>
          </a:ln>
          <a:effectLst>
            <a:softEdge rad="210941"/>
          </a:effectLst>
        </p:spPr>
      </p:pic>
      <p:pic>
        <p:nvPicPr>
          <p:cNvPr id="6" name="Picture 5" descr="Graphical user interface&#10;&#10;Description automatically generated with low confidence">
            <a:extLst>
              <a:ext uri="{FF2B5EF4-FFF2-40B4-BE49-F238E27FC236}">
                <a16:creationId xmlns:a16="http://schemas.microsoft.com/office/drawing/2014/main" id="{D604DD3F-1594-6625-6712-2BC9D486533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6136" b="4178"/>
          <a:stretch/>
        </p:blipFill>
        <p:spPr>
          <a:xfrm>
            <a:off x="5523595" y="113075"/>
            <a:ext cx="6528705" cy="4000739"/>
          </a:xfrm>
          <a:prstGeom prst="rect">
            <a:avLst/>
          </a:prstGeom>
          <a:effectLst>
            <a:softEdge rad="187553"/>
          </a:effectLst>
        </p:spPr>
      </p:pic>
    </p:spTree>
    <p:extLst>
      <p:ext uri="{BB962C8B-B14F-4D97-AF65-F5344CB8AC3E}">
        <p14:creationId xmlns:p14="http://schemas.microsoft.com/office/powerpoint/2010/main" val="792135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CD5BDD-7A56-8B38-7D75-06AD604E97D9}"/>
              </a:ext>
            </a:extLst>
          </p:cNvPr>
          <p:cNvSpPr>
            <a:spLocks noGrp="1"/>
          </p:cNvSpPr>
          <p:nvPr>
            <p:ph type="title"/>
          </p:nvPr>
        </p:nvSpPr>
        <p:spPr>
          <a:xfrm>
            <a:off x="1291336" y="388155"/>
            <a:ext cx="8944864" cy="1188720"/>
          </a:xfrm>
          <a:solidFill>
            <a:schemeClr val="bg1"/>
          </a:solidFill>
        </p:spPr>
        <p:txBody>
          <a:bodyPr>
            <a:normAutofit/>
          </a:bodyPr>
          <a:lstStyle/>
          <a:p>
            <a:r>
              <a:rPr lang="en-US" dirty="0"/>
              <a:t>Schoolyard Program: Video Teleconferences (VTCs) </a:t>
            </a:r>
            <a:br>
              <a:rPr lang="en-US" dirty="0"/>
            </a:br>
            <a:r>
              <a:rPr lang="en-US" dirty="0"/>
              <a:t>2017-present</a:t>
            </a:r>
          </a:p>
        </p:txBody>
      </p:sp>
      <p:sp>
        <p:nvSpPr>
          <p:cNvPr id="6" name="Content Placeholder 5">
            <a:extLst>
              <a:ext uri="{FF2B5EF4-FFF2-40B4-BE49-F238E27FC236}">
                <a16:creationId xmlns:a16="http://schemas.microsoft.com/office/drawing/2014/main" id="{2C2C98EC-81A4-24A7-ED9D-114BD274E14C}"/>
              </a:ext>
            </a:extLst>
          </p:cNvPr>
          <p:cNvSpPr>
            <a:spLocks noGrp="1"/>
          </p:cNvSpPr>
          <p:nvPr>
            <p:ph sz="half" idx="2"/>
          </p:nvPr>
        </p:nvSpPr>
        <p:spPr/>
        <p:txBody>
          <a:bodyPr/>
          <a:lstStyle/>
          <a:p>
            <a:endParaRPr lang="en-US"/>
          </a:p>
        </p:txBody>
      </p:sp>
      <p:pic>
        <p:nvPicPr>
          <p:cNvPr id="7" name="Content Placeholder 4" descr="Graphical user interface, text, application&#10;&#10;Description automatically generated">
            <a:extLst>
              <a:ext uri="{FF2B5EF4-FFF2-40B4-BE49-F238E27FC236}">
                <a16:creationId xmlns:a16="http://schemas.microsoft.com/office/drawing/2014/main" id="{B159E2A2-1936-29F3-BCBB-AD7C694F34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94640" y="2129338"/>
            <a:ext cx="6840801" cy="4423862"/>
          </a:xfrm>
          <a:prstGeom prst="rect">
            <a:avLst/>
          </a:prstGeom>
          <a:ln w="28575">
            <a:solidFill>
              <a:schemeClr val="tx1"/>
            </a:solidFill>
          </a:ln>
        </p:spPr>
      </p:pic>
      <p:pic>
        <p:nvPicPr>
          <p:cNvPr id="8" name="Picture 2">
            <a:extLst>
              <a:ext uri="{FF2B5EF4-FFF2-40B4-BE49-F238E27FC236}">
                <a16:creationId xmlns:a16="http://schemas.microsoft.com/office/drawing/2014/main" id="{1A2C997A-2010-A0E6-3B3D-19C294393E9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56559" y="1874096"/>
            <a:ext cx="3345161" cy="2497036"/>
          </a:xfrm>
          <a:prstGeom prst="rect">
            <a:avLst/>
          </a:prstGeom>
          <a:noFill/>
          <a:effectLst>
            <a:softEdge rad="99269"/>
          </a:effectLst>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CBA1384D-5EA3-819F-5A26-8ACB42709CE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22029" y="2662145"/>
            <a:ext cx="2530793" cy="2286287"/>
          </a:xfrm>
          <a:prstGeom prst="rect">
            <a:avLst/>
          </a:prstGeom>
          <a:noFill/>
          <a:effectLst>
            <a:softEdge rad="90359"/>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5FC66A3-FEB7-630D-A79E-76A5DF75189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1231" y="4164774"/>
            <a:ext cx="2407676" cy="2169613"/>
          </a:xfrm>
          <a:prstGeom prst="rect">
            <a:avLst/>
          </a:prstGeom>
        </p:spPr>
      </p:pic>
    </p:spTree>
    <p:extLst>
      <p:ext uri="{BB962C8B-B14F-4D97-AF65-F5344CB8AC3E}">
        <p14:creationId xmlns:p14="http://schemas.microsoft.com/office/powerpoint/2010/main" val="960197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C842EF3-9F9E-C759-D510-76E2D6F53B78}"/>
              </a:ext>
            </a:extLst>
          </p:cNvPr>
          <p:cNvSpPr txBox="1">
            <a:spLocks/>
          </p:cNvSpPr>
          <p:nvPr/>
        </p:nvSpPr>
        <p:spPr>
          <a:xfrm>
            <a:off x="989584" y="5303525"/>
            <a:ext cx="3568700" cy="1081777"/>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Font typeface="Arial" panose="020B0604020202020204" pitchFamily="34" charset="0"/>
              <a:buNone/>
            </a:pPr>
            <a:r>
              <a:rPr lang="en-US" sz="2400" dirty="0"/>
              <a:t>November 2022</a:t>
            </a:r>
          </a:p>
          <a:p>
            <a:pPr marL="0" indent="0">
              <a:buFont typeface="Arial" panose="020B0604020202020204" pitchFamily="34" charset="0"/>
              <a:buNone/>
            </a:pPr>
            <a:r>
              <a:rPr lang="en-US" dirty="0"/>
              <a:t>Announcement to schools</a:t>
            </a:r>
            <a:endParaRPr lang="en-US" sz="2400" dirty="0"/>
          </a:p>
        </p:txBody>
      </p:sp>
      <p:sp>
        <p:nvSpPr>
          <p:cNvPr id="6" name="Title 1">
            <a:extLst>
              <a:ext uri="{FF2B5EF4-FFF2-40B4-BE49-F238E27FC236}">
                <a16:creationId xmlns:a16="http://schemas.microsoft.com/office/drawing/2014/main" id="{47697A06-F8E1-0D4C-5455-E1349E403BD2}"/>
              </a:ext>
            </a:extLst>
          </p:cNvPr>
          <p:cNvSpPr txBox="1">
            <a:spLocks/>
          </p:cNvSpPr>
          <p:nvPr/>
        </p:nvSpPr>
        <p:spPr>
          <a:xfrm>
            <a:off x="697484" y="314747"/>
            <a:ext cx="10515600" cy="765310"/>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w="31750" cap="sq">
            <a:solidFill>
              <a:schemeClr val="tx1">
                <a:lumMod val="75000"/>
                <a:lumOff val="25000"/>
              </a:schemeClr>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none" spc="200" baseline="0">
                <a:solidFill>
                  <a:schemeClr val="tx1">
                    <a:lumMod val="85000"/>
                    <a:lumOff val="15000"/>
                  </a:schemeClr>
                </a:solidFill>
                <a:latin typeface="+mj-lt"/>
                <a:ea typeface="+mj-ea"/>
                <a:cs typeface="+mj-cs"/>
              </a:defRPr>
            </a:lvl1pPr>
          </a:lstStyle>
          <a:p>
            <a:r>
              <a:rPr lang="en-US"/>
              <a:t>VTC Process &amp; Timeline  </a:t>
            </a:r>
            <a:endParaRPr lang="en-US" dirty="0"/>
          </a:p>
        </p:txBody>
      </p:sp>
      <p:cxnSp>
        <p:nvCxnSpPr>
          <p:cNvPr id="13" name="Straight Connector 12">
            <a:extLst>
              <a:ext uri="{FF2B5EF4-FFF2-40B4-BE49-F238E27FC236}">
                <a16:creationId xmlns:a16="http://schemas.microsoft.com/office/drawing/2014/main" id="{8C9A4880-49B8-91D4-403B-264E96657F35}"/>
              </a:ext>
            </a:extLst>
          </p:cNvPr>
          <p:cNvCxnSpPr>
            <a:cxnSpLocks/>
          </p:cNvCxnSpPr>
          <p:nvPr/>
        </p:nvCxnSpPr>
        <p:spPr>
          <a:xfrm>
            <a:off x="393700" y="4933996"/>
            <a:ext cx="11587183" cy="0"/>
          </a:xfrm>
          <a:prstGeom prst="line">
            <a:avLst/>
          </a:prstGeom>
          <a:ln w="228600" cap="rnd" cmpd="tri">
            <a:solidFill>
              <a:schemeClr val="accent1"/>
            </a:solidFill>
            <a:bevel/>
            <a:headEnd type="none" w="lg" len="lg"/>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69D5273-E0E9-082B-A11F-99A912C94172}"/>
              </a:ext>
            </a:extLst>
          </p:cNvPr>
          <p:cNvSpPr txBox="1"/>
          <p:nvPr/>
        </p:nvSpPr>
        <p:spPr>
          <a:xfrm>
            <a:off x="4558284" y="5305173"/>
            <a:ext cx="2794000" cy="1292662"/>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wrap="square" rtlCol="0">
            <a:spAutoFit/>
          </a:bodyPr>
          <a:lstStyle/>
          <a:p>
            <a:pPr marL="0" indent="0">
              <a:buFont typeface="Arial" panose="020B0604020202020204" pitchFamily="34" charset="0"/>
              <a:buNone/>
            </a:pPr>
            <a:r>
              <a:rPr lang="en-US" sz="2400" dirty="0"/>
              <a:t>December 2022</a:t>
            </a:r>
          </a:p>
          <a:p>
            <a:pPr marL="0" indent="0">
              <a:buFont typeface="Arial" panose="020B0604020202020204" pitchFamily="34" charset="0"/>
              <a:buNone/>
            </a:pPr>
            <a:r>
              <a:rPr lang="en-US" sz="1800" dirty="0"/>
              <a:t>Professional Development for Teachers</a:t>
            </a:r>
          </a:p>
          <a:p>
            <a:pPr marL="0" indent="0">
              <a:buFont typeface="Arial" panose="020B0604020202020204" pitchFamily="34" charset="0"/>
              <a:buNone/>
            </a:pPr>
            <a:r>
              <a:rPr lang="en-US" sz="1800" dirty="0"/>
              <a:t>Curriculum is available </a:t>
            </a:r>
          </a:p>
        </p:txBody>
      </p:sp>
      <p:sp>
        <p:nvSpPr>
          <p:cNvPr id="18" name="TextBox 17">
            <a:extLst>
              <a:ext uri="{FF2B5EF4-FFF2-40B4-BE49-F238E27FC236}">
                <a16:creationId xmlns:a16="http://schemas.microsoft.com/office/drawing/2014/main" id="{7F541C5D-5F0F-569E-E942-11C43504690D}"/>
              </a:ext>
            </a:extLst>
          </p:cNvPr>
          <p:cNvSpPr txBox="1"/>
          <p:nvPr/>
        </p:nvSpPr>
        <p:spPr>
          <a:xfrm>
            <a:off x="7284852" y="5291058"/>
            <a:ext cx="3479800" cy="1292662"/>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wrap="square" rtlCol="0">
            <a:spAutoFit/>
          </a:bodyPr>
          <a:lstStyle/>
          <a:p>
            <a:pPr marL="0" indent="0">
              <a:buFont typeface="Arial" panose="020B0604020202020204" pitchFamily="34" charset="0"/>
              <a:buNone/>
            </a:pPr>
            <a:r>
              <a:rPr lang="en-US" sz="2400" dirty="0"/>
              <a:t>January – March 2023</a:t>
            </a:r>
          </a:p>
          <a:p>
            <a:pPr marL="0" indent="0">
              <a:buFont typeface="Arial" panose="020B0604020202020204" pitchFamily="34" charset="0"/>
              <a:buNone/>
            </a:pPr>
            <a:r>
              <a:rPr lang="en-US" sz="1800" dirty="0"/>
              <a:t>Curriculum is implemented</a:t>
            </a:r>
          </a:p>
          <a:p>
            <a:pPr marL="0" indent="0">
              <a:buFont typeface="Arial" panose="020B0604020202020204" pitchFamily="34" charset="0"/>
              <a:buNone/>
            </a:pPr>
            <a:r>
              <a:rPr lang="en-US" sz="1800" dirty="0"/>
              <a:t>Student questions are collected and vetted -- VTCs take place</a:t>
            </a:r>
          </a:p>
        </p:txBody>
      </p:sp>
      <p:pic>
        <p:nvPicPr>
          <p:cNvPr id="19" name="Picture 18" descr="A person standing on a balcony&#10;&#10;Description automatically generated with medium confidence">
            <a:extLst>
              <a:ext uri="{FF2B5EF4-FFF2-40B4-BE49-F238E27FC236}">
                <a16:creationId xmlns:a16="http://schemas.microsoft.com/office/drawing/2014/main" id="{C3E78B35-D0D1-911D-FB70-CF0A80AF6FC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95952" y="1276857"/>
            <a:ext cx="3474852" cy="3285963"/>
          </a:xfrm>
          <a:prstGeom prst="rect">
            <a:avLst/>
          </a:prstGeom>
          <a:effectLst>
            <a:softEdge rad="217623"/>
          </a:effectLst>
        </p:spPr>
      </p:pic>
      <p:pic>
        <p:nvPicPr>
          <p:cNvPr id="20" name="Picture 19">
            <a:extLst>
              <a:ext uri="{FF2B5EF4-FFF2-40B4-BE49-F238E27FC236}">
                <a16:creationId xmlns:a16="http://schemas.microsoft.com/office/drawing/2014/main" id="{8F93DA2F-5618-60BA-BF74-74A535FE85E2}"/>
              </a:ext>
            </a:extLst>
          </p:cNvPr>
          <p:cNvPicPr>
            <a:picLocks noChangeAspect="1"/>
          </p:cNvPicPr>
          <p:nvPr/>
        </p:nvPicPr>
        <p:blipFill>
          <a:blip r:embed="rId4"/>
          <a:stretch>
            <a:fillRect/>
          </a:stretch>
        </p:blipFill>
        <p:spPr>
          <a:xfrm>
            <a:off x="4016375" y="1547578"/>
            <a:ext cx="3003550" cy="2961246"/>
          </a:xfrm>
          <a:prstGeom prst="rect">
            <a:avLst/>
          </a:prstGeom>
          <a:effectLst>
            <a:softEdge rad="72541"/>
          </a:effectLst>
        </p:spPr>
      </p:pic>
      <p:pic>
        <p:nvPicPr>
          <p:cNvPr id="22" name="Picture 21" descr="A close-up of a flyer&#10;&#10;Description automatically generated">
            <a:extLst>
              <a:ext uri="{FF2B5EF4-FFF2-40B4-BE49-F238E27FC236}">
                <a16:creationId xmlns:a16="http://schemas.microsoft.com/office/drawing/2014/main" id="{926C91A5-14D3-201A-D0B7-4C425B24B1E8}"/>
              </a:ext>
            </a:extLst>
          </p:cNvPr>
          <p:cNvPicPr>
            <a:picLocks noChangeAspect="1"/>
          </p:cNvPicPr>
          <p:nvPr/>
        </p:nvPicPr>
        <p:blipFill>
          <a:blip r:embed="rId5"/>
          <a:stretch>
            <a:fillRect/>
          </a:stretch>
        </p:blipFill>
        <p:spPr>
          <a:xfrm>
            <a:off x="1193292" y="1158996"/>
            <a:ext cx="2712470" cy="3654300"/>
          </a:xfrm>
          <a:prstGeom prst="rect">
            <a:avLst/>
          </a:prstGeom>
        </p:spPr>
      </p:pic>
    </p:spTree>
    <p:extLst>
      <p:ext uri="{BB962C8B-B14F-4D97-AF65-F5344CB8AC3E}">
        <p14:creationId xmlns:p14="http://schemas.microsoft.com/office/powerpoint/2010/main" val="3037234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8B81-CEE5-2899-E50E-76C9D4CB4E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4DD451-C4D1-C65A-3B90-D7B852037FCA}"/>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84F569D8-CB32-5B10-9E5E-45C8E643800D}"/>
              </a:ext>
            </a:extLst>
          </p:cNvPr>
          <p:cNvSpPr>
            <a:spLocks noGrp="1"/>
          </p:cNvSpPr>
          <p:nvPr>
            <p:ph sz="half" idx="2"/>
          </p:nvPr>
        </p:nvSpPr>
        <p:spPr/>
        <p:txBody>
          <a:bodyPr/>
          <a:lstStyle/>
          <a:p>
            <a:endParaRPr lang="en-US"/>
          </a:p>
        </p:txBody>
      </p:sp>
      <p:pic>
        <p:nvPicPr>
          <p:cNvPr id="5" name="Picture 4" descr="palmer_buildings.jpg">
            <a:extLst>
              <a:ext uri="{FF2B5EF4-FFF2-40B4-BE49-F238E27FC236}">
                <a16:creationId xmlns:a16="http://schemas.microsoft.com/office/drawing/2014/main" id="{34AADC19-CC45-E379-1838-7540D1CA03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9271"/>
          <a:stretch/>
        </p:blipFill>
        <p:spPr>
          <a:xfrm>
            <a:off x="0" y="0"/>
            <a:ext cx="12192000" cy="8177110"/>
          </a:xfrm>
          <a:prstGeom prst="rect">
            <a:avLst/>
          </a:prstGeom>
        </p:spPr>
      </p:pic>
    </p:spTree>
    <p:extLst>
      <p:ext uri="{BB962C8B-B14F-4D97-AF65-F5344CB8AC3E}">
        <p14:creationId xmlns:p14="http://schemas.microsoft.com/office/powerpoint/2010/main" val="3145977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1B24-7163-3AFC-4F2F-44C291CF71F2}"/>
              </a:ext>
            </a:extLst>
          </p:cNvPr>
          <p:cNvSpPr>
            <a:spLocks noGrp="1"/>
          </p:cNvSpPr>
          <p:nvPr>
            <p:ph type="title"/>
          </p:nvPr>
        </p:nvSpPr>
        <p:spPr>
          <a:xfrm>
            <a:off x="944372" y="242176"/>
            <a:ext cx="4486656" cy="1174991"/>
          </a:xfrm>
        </p:spPr>
        <p:txBody>
          <a:bodyPr vert="horz" lIns="182880" tIns="182880" rIns="182880" bIns="182880" rtlCol="0" anchor="ctr">
            <a:normAutofit/>
          </a:bodyPr>
          <a:lstStyle/>
          <a:p>
            <a:r>
              <a:rPr lang="en-US" sz="2400" cap="all" dirty="0"/>
              <a:t>Program Lessons Learned</a:t>
            </a:r>
          </a:p>
        </p:txBody>
      </p:sp>
      <p:sp>
        <p:nvSpPr>
          <p:cNvPr id="7" name="TextBox 6">
            <a:extLst>
              <a:ext uri="{FF2B5EF4-FFF2-40B4-BE49-F238E27FC236}">
                <a16:creationId xmlns:a16="http://schemas.microsoft.com/office/drawing/2014/main" id="{2F276BB3-CE42-5214-DBE5-E11BBB402B5B}"/>
              </a:ext>
            </a:extLst>
          </p:cNvPr>
          <p:cNvSpPr txBox="1"/>
          <p:nvPr/>
        </p:nvSpPr>
        <p:spPr>
          <a:xfrm>
            <a:off x="254000" y="1651000"/>
            <a:ext cx="5422900" cy="5105400"/>
          </a:xfrm>
          <a:prstGeom prst="rect">
            <a:avLst/>
          </a:prstGeom>
        </p:spPr>
        <p:txBody>
          <a:bodyPr vert="horz" lIns="91440" tIns="45720" rIns="91440" bIns="45720" rtlCol="0">
            <a:normAutofit fontScale="92500" lnSpcReduction="10000"/>
          </a:bodyPr>
          <a:lstStyle/>
          <a:p>
            <a:pPr marL="400050" lvl="0" indent="-342900" defTabSz="914400">
              <a:lnSpc>
                <a:spcPct val="90000"/>
              </a:lnSpc>
              <a:spcBef>
                <a:spcPts val="1000"/>
              </a:spcBef>
              <a:buClr>
                <a:schemeClr val="accent2"/>
              </a:buClr>
              <a:buFont typeface="Arial" panose="020B0604020202020204" pitchFamily="34" charset="0"/>
              <a:buChar char="•"/>
            </a:pPr>
            <a:r>
              <a:rPr lang="en-US" sz="2400" b="1" dirty="0">
                <a:solidFill>
                  <a:schemeClr val="tx1">
                    <a:lumMod val="85000"/>
                    <a:lumOff val="15000"/>
                  </a:schemeClr>
                </a:solidFill>
              </a:rPr>
              <a:t>Ability to practice asking scientific questions</a:t>
            </a:r>
            <a:r>
              <a:rPr lang="en-US" sz="2400" dirty="0">
                <a:solidFill>
                  <a:schemeClr val="tx1">
                    <a:lumMod val="85000"/>
                    <a:lumOff val="15000"/>
                  </a:schemeClr>
                </a:solidFill>
              </a:rPr>
              <a:t>:  Educators noted the importance of getting students to develop and ask scientific questions.  Students were generally interested in questions posed by their peers from their schools and from other schools.</a:t>
            </a:r>
          </a:p>
          <a:p>
            <a:pPr defTabSz="914400">
              <a:lnSpc>
                <a:spcPct val="90000"/>
              </a:lnSpc>
              <a:spcBef>
                <a:spcPts val="1000"/>
              </a:spcBef>
              <a:buClr>
                <a:schemeClr val="accent2"/>
              </a:buClr>
            </a:pPr>
            <a:r>
              <a:rPr lang="en-US" sz="2400" i="1" dirty="0">
                <a:solidFill>
                  <a:schemeClr val="tx1">
                    <a:lumMod val="85000"/>
                    <a:lumOff val="15000"/>
                  </a:schemeClr>
                </a:solidFill>
              </a:rPr>
              <a:t> </a:t>
            </a:r>
          </a:p>
          <a:p>
            <a:pPr defTabSz="914400">
              <a:lnSpc>
                <a:spcPct val="90000"/>
              </a:lnSpc>
              <a:spcBef>
                <a:spcPts val="1000"/>
              </a:spcBef>
              <a:buClr>
                <a:schemeClr val="accent2"/>
              </a:buClr>
            </a:pPr>
            <a:r>
              <a:rPr lang="en-US" sz="2400" i="1" dirty="0">
                <a:solidFill>
                  <a:schemeClr val="tx1">
                    <a:lumMod val="85000"/>
                    <a:lumOff val="15000"/>
                  </a:schemeClr>
                </a:solidFill>
              </a:rPr>
              <a:t>“As a class, we spent time examining types of questions and quality of questions. We read previously submitted questions and evaluated where on Blooms Taxonomy did that question fall- comprehension to an analysis. This seemed to be the first encounter my students had with the idea of question types. They were engaged and extremely thoughtful about the quality of their questions”.</a:t>
            </a:r>
            <a:endParaRPr lang="en-US" sz="2400" dirty="0">
              <a:solidFill>
                <a:schemeClr val="tx1">
                  <a:lumMod val="85000"/>
                  <a:lumOff val="15000"/>
                </a:schemeClr>
              </a:solidFill>
            </a:endParaRPr>
          </a:p>
          <a:p>
            <a:pPr lvl="0" indent="-228600" defTabSz="914400">
              <a:lnSpc>
                <a:spcPct val="90000"/>
              </a:lnSpc>
              <a:spcBef>
                <a:spcPts val="1000"/>
              </a:spcBef>
              <a:buClr>
                <a:schemeClr val="accent2"/>
              </a:buClr>
              <a:buFont typeface="Arial" panose="020B0604020202020204" pitchFamily="34" charset="0"/>
              <a:buChar char="•"/>
            </a:pPr>
            <a:endParaRPr lang="en-US" sz="1300" b="1" dirty="0">
              <a:solidFill>
                <a:schemeClr val="tx1">
                  <a:lumMod val="85000"/>
                  <a:lumOff val="15000"/>
                </a:schemeClr>
              </a:solidFill>
            </a:endParaRPr>
          </a:p>
        </p:txBody>
      </p:sp>
      <p:pic>
        <p:nvPicPr>
          <p:cNvPr id="11" name="Picture 10" descr="A child looking at a computer&#10;&#10;Description automatically generated">
            <a:extLst>
              <a:ext uri="{FF2B5EF4-FFF2-40B4-BE49-F238E27FC236}">
                <a16:creationId xmlns:a16="http://schemas.microsoft.com/office/drawing/2014/main" id="{E5C50358-8497-8D22-4546-929433C55232}"/>
              </a:ext>
            </a:extLst>
          </p:cNvPr>
          <p:cNvPicPr>
            <a:picLocks noChangeAspect="1"/>
          </p:cNvPicPr>
          <p:nvPr/>
        </p:nvPicPr>
        <p:blipFill rotWithShape="1">
          <a:blip r:embed="rId2"/>
          <a:srcRect l="16667" r="16667"/>
          <a:stretch/>
        </p:blipFill>
        <p:spPr>
          <a:xfrm>
            <a:off x="6096000" y="10"/>
            <a:ext cx="6096000" cy="6857990"/>
          </a:xfrm>
          <a:prstGeom prst="rect">
            <a:avLst/>
          </a:prstGeom>
        </p:spPr>
      </p:pic>
    </p:spTree>
    <p:extLst>
      <p:ext uri="{BB962C8B-B14F-4D97-AF65-F5344CB8AC3E}">
        <p14:creationId xmlns:p14="http://schemas.microsoft.com/office/powerpoint/2010/main" val="49201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9D6AE6-7B32-F53E-3D50-A95C19051CF4}"/>
              </a:ext>
            </a:extLst>
          </p:cNvPr>
          <p:cNvSpPr>
            <a:spLocks noGrp="1"/>
          </p:cNvSpPr>
          <p:nvPr>
            <p:ph type="title"/>
          </p:nvPr>
        </p:nvSpPr>
        <p:spPr>
          <a:xfrm>
            <a:off x="6900672" y="432676"/>
            <a:ext cx="4486656" cy="1174991"/>
          </a:xfrm>
        </p:spPr>
        <p:txBody>
          <a:bodyPr>
            <a:normAutofit/>
          </a:bodyPr>
          <a:lstStyle/>
          <a:p>
            <a:r>
              <a:rPr lang="en-US" sz="2400"/>
              <a:t>Lessons Learned</a:t>
            </a:r>
          </a:p>
        </p:txBody>
      </p:sp>
      <p:pic>
        <p:nvPicPr>
          <p:cNvPr id="2" name="Picture 1" descr="A group of people around a table&#10;&#10;Description automatically generated">
            <a:extLst>
              <a:ext uri="{FF2B5EF4-FFF2-40B4-BE49-F238E27FC236}">
                <a16:creationId xmlns:a16="http://schemas.microsoft.com/office/drawing/2014/main" id="{C8EF4880-6FE8-F840-4ED1-29AF18A93604}"/>
              </a:ext>
            </a:extLst>
          </p:cNvPr>
          <p:cNvPicPr>
            <a:picLocks noChangeAspect="1"/>
          </p:cNvPicPr>
          <p:nvPr/>
        </p:nvPicPr>
        <p:blipFill>
          <a:blip r:embed="rId3" cstate="email">
            <a:extLst>
              <a:ext uri="{28A0092B-C50C-407E-A947-70E740481C1C}">
                <a14:useLocalDpi xmlns:a14="http://schemas.microsoft.com/office/drawing/2010/main"/>
              </a:ext>
            </a:extLst>
          </a:blip>
          <a:srcRect l="27707" t="21721" r="5800"/>
          <a:stretch/>
        </p:blipFill>
        <p:spPr>
          <a:xfrm>
            <a:off x="21" y="0"/>
            <a:ext cx="5892779" cy="6858000"/>
          </a:xfrm>
          <a:prstGeom prst="rect">
            <a:avLst/>
          </a:prstGeom>
        </p:spPr>
      </p:pic>
      <p:sp>
        <p:nvSpPr>
          <p:cNvPr id="6" name="Content Placeholder 5">
            <a:extLst>
              <a:ext uri="{FF2B5EF4-FFF2-40B4-BE49-F238E27FC236}">
                <a16:creationId xmlns:a16="http://schemas.microsoft.com/office/drawing/2014/main" id="{F6A38F5E-450A-C2E4-67DF-F7113DEB0578}"/>
              </a:ext>
            </a:extLst>
          </p:cNvPr>
          <p:cNvSpPr>
            <a:spLocks noGrp="1"/>
          </p:cNvSpPr>
          <p:nvPr>
            <p:ph idx="1"/>
          </p:nvPr>
        </p:nvSpPr>
        <p:spPr>
          <a:xfrm>
            <a:off x="6096000" y="1815192"/>
            <a:ext cx="5829300" cy="4839608"/>
          </a:xfrm>
        </p:spPr>
        <p:txBody>
          <a:bodyPr>
            <a:normAutofit fontScale="92500" lnSpcReduction="10000"/>
          </a:bodyPr>
          <a:lstStyle/>
          <a:p>
            <a:pPr marL="285750" lvl="0" indent="-285750">
              <a:lnSpc>
                <a:spcPct val="90000"/>
              </a:lnSpc>
              <a:buFont typeface="Arial"/>
              <a:buChar char="•"/>
            </a:pPr>
            <a:r>
              <a:rPr lang="en-US" sz="2600" b="1" dirty="0"/>
              <a:t>Increase understanding and awareness of Polar Regions</a:t>
            </a:r>
            <a:r>
              <a:rPr lang="en-US" sz="2600" dirty="0"/>
              <a:t>:  Educators noted that students were interested to learn more about Antarctica.  Students were able to learn more about the Antarctic food web from the smallest microbes to the largest whales.</a:t>
            </a:r>
          </a:p>
          <a:p>
            <a:pPr lvl="2">
              <a:lnSpc>
                <a:spcPct val="90000"/>
              </a:lnSpc>
            </a:pPr>
            <a:endParaRPr lang="en-US" sz="2600" i="1" dirty="0"/>
          </a:p>
          <a:p>
            <a:pPr marL="457200" lvl="2" indent="0">
              <a:lnSpc>
                <a:spcPct val="90000"/>
              </a:lnSpc>
              <a:buNone/>
            </a:pPr>
            <a:r>
              <a:rPr lang="en-US" sz="2600" i="1" dirty="0"/>
              <a:t>“We are currently investigating microbes in class and our curriculum standards tend to focus more on the "bad" microbes than all of the "good" microbes in our world. The broadcast allowed my students to learn more about how microbes are studied and about some of the related careers available”.</a:t>
            </a:r>
          </a:p>
          <a:p>
            <a:pPr>
              <a:lnSpc>
                <a:spcPct val="90000"/>
              </a:lnSpc>
            </a:pPr>
            <a:endParaRPr lang="en-US" sz="2600" dirty="0"/>
          </a:p>
          <a:p>
            <a:pPr lvl="0">
              <a:lnSpc>
                <a:spcPct val="90000"/>
              </a:lnSpc>
            </a:pPr>
            <a:endParaRPr lang="en-US" sz="1700" b="1" dirty="0"/>
          </a:p>
          <a:p>
            <a:pPr>
              <a:lnSpc>
                <a:spcPct val="90000"/>
              </a:lnSpc>
            </a:pPr>
            <a:endParaRPr lang="en-US" sz="1700" dirty="0"/>
          </a:p>
        </p:txBody>
      </p:sp>
    </p:spTree>
    <p:extLst>
      <p:ext uri="{BB962C8B-B14F-4D97-AF65-F5344CB8AC3E}">
        <p14:creationId xmlns:p14="http://schemas.microsoft.com/office/powerpoint/2010/main" val="1238633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4B8E-CB3A-0C53-6D87-AFFE7C4FFD8B}"/>
              </a:ext>
            </a:extLst>
          </p:cNvPr>
          <p:cNvSpPr>
            <a:spLocks noGrp="1"/>
          </p:cNvSpPr>
          <p:nvPr>
            <p:ph type="title"/>
          </p:nvPr>
        </p:nvSpPr>
        <p:spPr>
          <a:xfrm>
            <a:off x="715772" y="292976"/>
            <a:ext cx="3941575" cy="1174991"/>
          </a:xfrm>
        </p:spPr>
        <p:txBody>
          <a:bodyPr>
            <a:normAutofit/>
          </a:bodyPr>
          <a:lstStyle/>
          <a:p>
            <a:r>
              <a:rPr lang="en-US" sz="2400"/>
              <a:t>Lessons Learned</a:t>
            </a:r>
          </a:p>
        </p:txBody>
      </p:sp>
      <p:sp>
        <p:nvSpPr>
          <p:cNvPr id="3" name="Content Placeholder 2">
            <a:extLst>
              <a:ext uri="{FF2B5EF4-FFF2-40B4-BE49-F238E27FC236}">
                <a16:creationId xmlns:a16="http://schemas.microsoft.com/office/drawing/2014/main" id="{85B2D20C-76D4-C1FB-B3F2-B35647A93DEF}"/>
              </a:ext>
            </a:extLst>
          </p:cNvPr>
          <p:cNvSpPr>
            <a:spLocks noGrp="1"/>
          </p:cNvSpPr>
          <p:nvPr>
            <p:ph idx="1"/>
          </p:nvPr>
        </p:nvSpPr>
        <p:spPr>
          <a:xfrm>
            <a:off x="385572" y="1645767"/>
            <a:ext cx="6891528" cy="5085233"/>
          </a:xfrm>
        </p:spPr>
        <p:txBody>
          <a:bodyPr>
            <a:normAutofit fontScale="92500"/>
          </a:bodyPr>
          <a:lstStyle/>
          <a:p>
            <a:pPr marL="285750" lvl="0" indent="-285750">
              <a:lnSpc>
                <a:spcPct val="90000"/>
              </a:lnSpc>
              <a:buFont typeface="Arial"/>
              <a:buChar char="•"/>
            </a:pPr>
            <a:r>
              <a:rPr lang="en-US" sz="2400" b="1" dirty="0"/>
              <a:t>Ability to meet a practicing scientist</a:t>
            </a:r>
            <a:r>
              <a:rPr lang="en-US" sz="2400" dirty="0"/>
              <a:t>:  Many educators noted that it was important for students to have the opportunity to meet and talk to a real scientist.</a:t>
            </a:r>
          </a:p>
          <a:p>
            <a:pPr marL="0" indent="0">
              <a:lnSpc>
                <a:spcPct val="90000"/>
              </a:lnSpc>
              <a:buNone/>
            </a:pPr>
            <a:endParaRPr lang="en-US" sz="2400" dirty="0"/>
          </a:p>
          <a:p>
            <a:pPr lvl="2">
              <a:lnSpc>
                <a:spcPct val="90000"/>
              </a:lnSpc>
            </a:pPr>
            <a:r>
              <a:rPr lang="en-US" sz="2400" i="1" dirty="0"/>
              <a:t>“Students had a chance to meet a real scientist and hear about their work and everyday life. They left very excited. I heard sentences start with "I wonder if...."   "What would you study..." and just a general sense of excitement”.</a:t>
            </a:r>
          </a:p>
          <a:p>
            <a:pPr lvl="2">
              <a:lnSpc>
                <a:spcPct val="90000"/>
              </a:lnSpc>
            </a:pPr>
            <a:endParaRPr lang="en-US" sz="2400" i="1" dirty="0"/>
          </a:p>
          <a:p>
            <a:pPr lvl="2">
              <a:lnSpc>
                <a:spcPct val="90000"/>
              </a:lnSpc>
            </a:pPr>
            <a:r>
              <a:rPr lang="en-US" sz="2400" i="1" dirty="0"/>
              <a:t>“It was helpful to see a female scientist and allow female students to see themselves with her and both scientists were engaging but it was also hard to actually see them to allow students to see themselves in the scientists”.</a:t>
            </a:r>
            <a:endParaRPr lang="en-US" sz="2400" dirty="0"/>
          </a:p>
          <a:p>
            <a:pPr>
              <a:lnSpc>
                <a:spcPct val="90000"/>
              </a:lnSpc>
            </a:pPr>
            <a:endParaRPr lang="en-US" sz="1500" dirty="0"/>
          </a:p>
        </p:txBody>
      </p:sp>
      <p:pic>
        <p:nvPicPr>
          <p:cNvPr id="4" name="Content Placeholder 4" descr="A group of people posing for a photo on a rocky beach&#10;&#10;Description automatically generated with medium confidence">
            <a:extLst>
              <a:ext uri="{FF2B5EF4-FFF2-40B4-BE49-F238E27FC236}">
                <a16:creationId xmlns:a16="http://schemas.microsoft.com/office/drawing/2014/main" id="{1ECD100D-3EA8-400D-B991-271737F8E36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0676" r="38085" b="1"/>
          <a:stretch/>
        </p:blipFill>
        <p:spPr>
          <a:xfrm>
            <a:off x="7534654" y="10"/>
            <a:ext cx="4657345" cy="6857990"/>
          </a:xfrm>
          <a:prstGeom prst="rect">
            <a:avLst/>
          </a:prstGeom>
        </p:spPr>
      </p:pic>
    </p:spTree>
    <p:extLst>
      <p:ext uri="{BB962C8B-B14F-4D97-AF65-F5344CB8AC3E}">
        <p14:creationId xmlns:p14="http://schemas.microsoft.com/office/powerpoint/2010/main" val="250716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24D8-3DF9-C415-4276-7961B0C6253B}"/>
              </a:ext>
            </a:extLst>
          </p:cNvPr>
          <p:cNvSpPr>
            <a:spLocks noGrp="1"/>
          </p:cNvSpPr>
          <p:nvPr>
            <p:ph type="title"/>
          </p:nvPr>
        </p:nvSpPr>
        <p:spPr>
          <a:xfrm>
            <a:off x="677671" y="410972"/>
            <a:ext cx="3532125" cy="1627792"/>
          </a:xfrm>
        </p:spPr>
        <p:txBody>
          <a:bodyPr vert="horz" lIns="274320" tIns="182880" rIns="274320" bIns="182880" rtlCol="0" anchor="ctr" anchorCtr="1">
            <a:normAutofit/>
          </a:bodyPr>
          <a:lstStyle/>
          <a:p>
            <a:r>
              <a:rPr lang="en-US" cap="all" dirty="0">
                <a:solidFill>
                  <a:srgbClr val="262626"/>
                </a:solidFill>
              </a:rPr>
              <a:t>4-H STEM Challenge </a:t>
            </a:r>
            <a:br>
              <a:rPr lang="en-US" cap="all" dirty="0">
                <a:solidFill>
                  <a:srgbClr val="262626"/>
                </a:solidFill>
              </a:rPr>
            </a:br>
            <a:r>
              <a:rPr lang="en-US" cap="all" dirty="0">
                <a:solidFill>
                  <a:srgbClr val="262626"/>
                </a:solidFill>
              </a:rPr>
              <a:t>(2022-present)</a:t>
            </a:r>
          </a:p>
        </p:txBody>
      </p:sp>
      <p:sp>
        <p:nvSpPr>
          <p:cNvPr id="9" name="Rectangle 8">
            <a:extLst>
              <a:ext uri="{FF2B5EF4-FFF2-40B4-BE49-F238E27FC236}">
                <a16:creationId xmlns:a16="http://schemas.microsoft.com/office/drawing/2014/main" id="{5CEBAAEF-3E73-4D85-9A3C-E40FEAFAE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172;p2">
            <a:extLst>
              <a:ext uri="{FF2B5EF4-FFF2-40B4-BE49-F238E27FC236}">
                <a16:creationId xmlns:a16="http://schemas.microsoft.com/office/drawing/2014/main" id="{BA946959-6FDB-035C-1BC8-DD01A4E5A1A2}"/>
              </a:ext>
            </a:extLst>
          </p:cNvPr>
          <p:cNvPicPr preferRelativeResize="0"/>
          <p:nvPr/>
        </p:nvPicPr>
        <p:blipFill rotWithShape="1">
          <a:blip r:embed="rId2" cstate="email">
            <a:extLst>
              <a:ext uri="{28A0092B-C50C-407E-A947-70E740481C1C}">
                <a14:useLocalDpi xmlns:a14="http://schemas.microsoft.com/office/drawing/2010/main"/>
              </a:ext>
            </a:extLst>
          </a:blip>
          <a:srcRect l="2667"/>
          <a:stretch/>
        </p:blipFill>
        <p:spPr>
          <a:xfrm>
            <a:off x="4808728" y="457200"/>
            <a:ext cx="7224521" cy="5088128"/>
          </a:xfrm>
          <a:prstGeom prst="rect">
            <a:avLst/>
          </a:prstGeom>
          <a:noFill/>
        </p:spPr>
      </p:pic>
      <p:pic>
        <p:nvPicPr>
          <p:cNvPr id="5" name="Google Shape;173;p2">
            <a:extLst>
              <a:ext uri="{FF2B5EF4-FFF2-40B4-BE49-F238E27FC236}">
                <a16:creationId xmlns:a16="http://schemas.microsoft.com/office/drawing/2014/main" id="{1B09DC80-7FD8-3163-079E-82CA829AC862}"/>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0871199" y="5181600"/>
            <a:ext cx="1162050" cy="1219200"/>
          </a:xfrm>
          <a:prstGeom prst="rect">
            <a:avLst/>
          </a:prstGeom>
          <a:noFill/>
          <a:ln>
            <a:noFill/>
          </a:ln>
        </p:spPr>
      </p:pic>
      <p:sp>
        <p:nvSpPr>
          <p:cNvPr id="6" name="TextBox 5">
            <a:extLst>
              <a:ext uri="{FF2B5EF4-FFF2-40B4-BE49-F238E27FC236}">
                <a16:creationId xmlns:a16="http://schemas.microsoft.com/office/drawing/2014/main" id="{37F6E2F0-91AB-3C7E-1548-DC587DBD83FC}"/>
              </a:ext>
            </a:extLst>
          </p:cNvPr>
          <p:cNvSpPr txBox="1"/>
          <p:nvPr/>
        </p:nvSpPr>
        <p:spPr>
          <a:xfrm>
            <a:off x="520699" y="2375534"/>
            <a:ext cx="3911347"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Awarded 50K grant to develop the 4-H STEM Challenge</a:t>
            </a:r>
          </a:p>
          <a:p>
            <a:pPr marL="285750" indent="-285750">
              <a:buFont typeface="Arial" panose="020B0604020202020204" pitchFamily="34" charset="0"/>
              <a:buChar char="•"/>
            </a:pPr>
            <a:r>
              <a:rPr lang="en-US" sz="2400" dirty="0"/>
              <a:t>Opportunity to promote LTER-PAL on a national stage </a:t>
            </a:r>
          </a:p>
          <a:p>
            <a:pPr marL="285750" indent="-285750">
              <a:buFont typeface="Arial" panose="020B0604020202020204" pitchFamily="34" charset="0"/>
              <a:buChar char="•"/>
            </a:pPr>
            <a:r>
              <a:rPr lang="en-US" sz="2400" dirty="0"/>
              <a:t>4-H is a youth development program in 50 states/every county in the U.S. reaching more than 4 million youth.</a:t>
            </a:r>
          </a:p>
        </p:txBody>
      </p:sp>
    </p:spTree>
    <p:extLst>
      <p:ext uri="{BB962C8B-B14F-4D97-AF65-F5344CB8AC3E}">
        <p14:creationId xmlns:p14="http://schemas.microsoft.com/office/powerpoint/2010/main" val="4044644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71FE-6DA9-70D8-8FFF-01BAC62E3914}"/>
              </a:ext>
            </a:extLst>
          </p:cNvPr>
          <p:cNvSpPr>
            <a:spLocks noGrp="1"/>
          </p:cNvSpPr>
          <p:nvPr>
            <p:ph type="title"/>
          </p:nvPr>
        </p:nvSpPr>
        <p:spPr>
          <a:xfrm>
            <a:off x="8340090" y="2404872"/>
            <a:ext cx="3044952" cy="1627632"/>
          </a:xfrm>
        </p:spPr>
        <p:txBody>
          <a:bodyPr vert="horz" lIns="274320" tIns="182880" rIns="274320" bIns="182880" rtlCol="0" anchor="ctr" anchorCtr="1">
            <a:normAutofit/>
          </a:bodyPr>
          <a:lstStyle/>
          <a:p>
            <a:r>
              <a:rPr lang="en-US" cap="all">
                <a:solidFill>
                  <a:srgbClr val="262626"/>
                </a:solidFill>
              </a:rPr>
              <a:t>Design Criteria</a:t>
            </a:r>
          </a:p>
        </p:txBody>
      </p:sp>
      <p:sp>
        <p:nvSpPr>
          <p:cNvPr id="14" name="Rectangle 13">
            <a:extLst>
              <a:ext uri="{FF2B5EF4-FFF2-40B4-BE49-F238E27FC236}">
                <a16:creationId xmlns:a16="http://schemas.microsoft.com/office/drawing/2014/main" id="{5A6F3C12-4D9B-4E37-9198-73497C46F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48863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7F141F3-9CED-46AD-A2C6-FE2322B569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321731"/>
            <a:ext cx="2773764" cy="2065869"/>
          </a:xfrm>
          <a:prstGeom prst="rect">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0C8722E-4045-46D3-8E29-A1E9A3B8D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4157447"/>
            <a:ext cx="4111054" cy="237882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oogle Shape;179;p17">
            <a:extLst>
              <a:ext uri="{FF2B5EF4-FFF2-40B4-BE49-F238E27FC236}">
                <a16:creationId xmlns:a16="http://schemas.microsoft.com/office/drawing/2014/main" id="{EF88B7AD-AF15-693C-0AAE-4C1D8B55E17C}"/>
              </a:ext>
            </a:extLst>
          </p:cNvPr>
          <p:cNvPicPr preferRelativeResize="0"/>
          <p:nvPr/>
        </p:nvPicPr>
        <p:blipFill rotWithShape="1">
          <a:blip r:embed="rId2" cstate="email">
            <a:extLst>
              <a:ext uri="{28A0092B-C50C-407E-A947-70E740481C1C}">
                <a14:useLocalDpi xmlns:a14="http://schemas.microsoft.com/office/drawing/2010/main"/>
              </a:ext>
            </a:extLst>
          </a:blip>
          <a:stretch/>
        </p:blipFill>
        <p:spPr>
          <a:xfrm>
            <a:off x="4582108" y="2862333"/>
            <a:ext cx="2763656" cy="3360068"/>
          </a:xfrm>
          <a:prstGeom prst="rect">
            <a:avLst/>
          </a:prstGeom>
          <a:noFill/>
        </p:spPr>
      </p:pic>
      <p:grpSp>
        <p:nvGrpSpPr>
          <p:cNvPr id="6" name="Google Shape;180;p17">
            <a:extLst>
              <a:ext uri="{FF2B5EF4-FFF2-40B4-BE49-F238E27FC236}">
                <a16:creationId xmlns:a16="http://schemas.microsoft.com/office/drawing/2014/main" id="{ACAFEEFE-1D9E-9D84-5E23-EC5A85B5BF30}"/>
              </a:ext>
            </a:extLst>
          </p:cNvPr>
          <p:cNvGrpSpPr/>
          <p:nvPr/>
        </p:nvGrpSpPr>
        <p:grpSpPr>
          <a:xfrm>
            <a:off x="0" y="177561"/>
            <a:ext cx="4996182" cy="3429000"/>
            <a:chOff x="0" y="1782417"/>
            <a:chExt cx="7162800" cy="4126201"/>
          </a:xfrm>
        </p:grpSpPr>
        <p:pic>
          <p:nvPicPr>
            <p:cNvPr id="7" name="Google Shape;181;p17">
              <a:extLst>
                <a:ext uri="{FF2B5EF4-FFF2-40B4-BE49-F238E27FC236}">
                  <a16:creationId xmlns:a16="http://schemas.microsoft.com/office/drawing/2014/main" id="{CD8212B1-4B0D-560D-4E09-1768C31A099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782417"/>
              <a:ext cx="5257800" cy="3962400"/>
            </a:xfrm>
            <a:prstGeom prst="rect">
              <a:avLst/>
            </a:prstGeom>
            <a:noFill/>
            <a:ln>
              <a:noFill/>
            </a:ln>
          </p:spPr>
        </p:pic>
        <p:pic>
          <p:nvPicPr>
            <p:cNvPr id="8" name="Google Shape;182;p17">
              <a:extLst>
                <a:ext uri="{FF2B5EF4-FFF2-40B4-BE49-F238E27FC236}">
                  <a16:creationId xmlns:a16="http://schemas.microsoft.com/office/drawing/2014/main" id="{2378D7B5-1DE8-6AEB-0616-612C5A3540A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181600" y="1782417"/>
              <a:ext cx="1524000" cy="3962400"/>
            </a:xfrm>
            <a:prstGeom prst="rect">
              <a:avLst/>
            </a:prstGeom>
            <a:noFill/>
            <a:ln>
              <a:noFill/>
            </a:ln>
          </p:spPr>
        </p:pic>
        <p:sp>
          <p:nvSpPr>
            <p:cNvPr id="9" name="Google Shape;183;p17">
              <a:extLst>
                <a:ext uri="{FF2B5EF4-FFF2-40B4-BE49-F238E27FC236}">
                  <a16:creationId xmlns:a16="http://schemas.microsoft.com/office/drawing/2014/main" id="{37F93900-0158-5DA1-6956-0CF8DD64081C}"/>
                </a:ext>
              </a:extLst>
            </p:cNvPr>
            <p:cNvSpPr/>
            <p:nvPr/>
          </p:nvSpPr>
          <p:spPr>
            <a:xfrm>
              <a:off x="76200" y="5715000"/>
              <a:ext cx="7086600" cy="193618"/>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0" name="Picture 9">
            <a:extLst>
              <a:ext uri="{FF2B5EF4-FFF2-40B4-BE49-F238E27FC236}">
                <a16:creationId xmlns:a16="http://schemas.microsoft.com/office/drawing/2014/main" id="{52C1E7BE-5FD3-0431-1705-913AD630E5A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5296" y="3661938"/>
            <a:ext cx="4024667" cy="3018501"/>
          </a:xfrm>
          <a:prstGeom prst="rect">
            <a:avLst/>
          </a:prstGeom>
          <a:effectLst>
            <a:softEdge rad="103116"/>
          </a:effectLst>
        </p:spPr>
      </p:pic>
      <p:pic>
        <p:nvPicPr>
          <p:cNvPr id="11" name="Google Shape;471;p52" descr="Graphical user interface, website&#10;&#10;Description automatically generated">
            <a:extLst>
              <a:ext uri="{FF2B5EF4-FFF2-40B4-BE49-F238E27FC236}">
                <a16:creationId xmlns:a16="http://schemas.microsoft.com/office/drawing/2014/main" id="{2BB72BFD-CFB6-424C-B9B6-18771DE2BFB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653357" y="246493"/>
            <a:ext cx="2885285" cy="2127092"/>
          </a:xfrm>
          <a:prstGeom prst="rect">
            <a:avLst/>
          </a:prstGeom>
          <a:noFill/>
          <a:ln>
            <a:noFill/>
          </a:ln>
        </p:spPr>
      </p:pic>
    </p:spTree>
    <p:extLst>
      <p:ext uri="{BB962C8B-B14F-4D97-AF65-F5344CB8AC3E}">
        <p14:creationId xmlns:p14="http://schemas.microsoft.com/office/powerpoint/2010/main" val="7502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5215A-DA99-9789-DCC8-D39C23A57566}"/>
              </a:ext>
            </a:extLst>
          </p:cNvPr>
          <p:cNvSpPr>
            <a:spLocks noGrp="1"/>
          </p:cNvSpPr>
          <p:nvPr>
            <p:ph type="title"/>
          </p:nvPr>
        </p:nvSpPr>
        <p:spPr>
          <a:xfrm>
            <a:off x="417212" y="115756"/>
            <a:ext cx="6629400" cy="1394087"/>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lstStyle/>
          <a:p>
            <a:r>
              <a:rPr lang="en-US" dirty="0"/>
              <a:t>Our Own Design Criteria</a:t>
            </a:r>
            <a:br>
              <a:rPr lang="en-US" dirty="0"/>
            </a:br>
            <a:r>
              <a:rPr lang="en-US" sz="1800" dirty="0"/>
              <a:t>Based on VTC experience</a:t>
            </a:r>
            <a:br>
              <a:rPr lang="en-US" sz="1800" dirty="0"/>
            </a:br>
            <a:r>
              <a:rPr lang="en-US" sz="1800" dirty="0"/>
              <a:t>Building STEM Identity in Youth</a:t>
            </a:r>
          </a:p>
        </p:txBody>
      </p:sp>
      <p:sp>
        <p:nvSpPr>
          <p:cNvPr id="6" name="TextBox 5">
            <a:extLst>
              <a:ext uri="{FF2B5EF4-FFF2-40B4-BE49-F238E27FC236}">
                <a16:creationId xmlns:a16="http://schemas.microsoft.com/office/drawing/2014/main" id="{7B15985D-5F98-FD22-5499-1CB9AB2FFC22}"/>
              </a:ext>
            </a:extLst>
          </p:cNvPr>
          <p:cNvSpPr txBox="1"/>
          <p:nvPr/>
        </p:nvSpPr>
        <p:spPr>
          <a:xfrm>
            <a:off x="7924800" y="5432213"/>
            <a:ext cx="3810000" cy="889474"/>
          </a:xfrm>
          <a:prstGeom prst="rect">
            <a:avLst/>
          </a:prstGeom>
          <a:noFill/>
        </p:spPr>
        <p:txBody>
          <a:bodyPr wrap="square" rtlCol="0">
            <a:spAutoFit/>
          </a:bodyPr>
          <a:lstStyle/>
          <a:p>
            <a:pPr marL="0" lvl="0" indent="0" algn="l" rtl="0">
              <a:lnSpc>
                <a:spcPct val="90000"/>
              </a:lnSpc>
              <a:spcBef>
                <a:spcPts val="0"/>
              </a:spcBef>
              <a:spcAft>
                <a:spcPts val="0"/>
              </a:spcAft>
              <a:buClr>
                <a:schemeClr val="dk1"/>
              </a:buClr>
              <a:buSzPts val="2000"/>
              <a:buNone/>
            </a:pPr>
            <a:endParaRPr lang="en-US" sz="1400" b="1" dirty="0"/>
          </a:p>
          <a:p>
            <a:pPr marL="0" lvl="0" indent="0" algn="l" rtl="0">
              <a:lnSpc>
                <a:spcPct val="90000"/>
              </a:lnSpc>
              <a:spcBef>
                <a:spcPts val="0"/>
              </a:spcBef>
              <a:spcAft>
                <a:spcPts val="0"/>
              </a:spcAft>
              <a:buClr>
                <a:schemeClr val="dk1"/>
              </a:buClr>
              <a:buSzPts val="2000"/>
              <a:buNone/>
            </a:pPr>
            <a:r>
              <a:rPr lang="en-US" sz="1400" b="1" dirty="0"/>
              <a:t>Outcomes for Informal Science Education Programs</a:t>
            </a:r>
            <a:r>
              <a:rPr lang="en-US" sz="1400" dirty="0"/>
              <a:t>: (Afterschool Alliance, 2013)</a:t>
            </a:r>
          </a:p>
          <a:p>
            <a:endParaRPr lang="en-US" dirty="0"/>
          </a:p>
        </p:txBody>
      </p:sp>
      <p:pic>
        <p:nvPicPr>
          <p:cNvPr id="7" name="Google Shape;190;p4">
            <a:extLst>
              <a:ext uri="{FF2B5EF4-FFF2-40B4-BE49-F238E27FC236}">
                <a16:creationId xmlns:a16="http://schemas.microsoft.com/office/drawing/2014/main" id="{B0BC79AE-01A2-3131-1B5C-0CAD44D29DE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86600" y="307712"/>
            <a:ext cx="5105400" cy="5124501"/>
          </a:xfrm>
          <a:prstGeom prst="rect">
            <a:avLst/>
          </a:prstGeom>
          <a:noFill/>
          <a:ln>
            <a:noFill/>
          </a:ln>
        </p:spPr>
      </p:pic>
      <p:graphicFrame>
        <p:nvGraphicFramePr>
          <p:cNvPr id="9" name="Google Shape;189;p4">
            <a:extLst>
              <a:ext uri="{FF2B5EF4-FFF2-40B4-BE49-F238E27FC236}">
                <a16:creationId xmlns:a16="http://schemas.microsoft.com/office/drawing/2014/main" id="{2A03FEB4-F30A-964B-AC1F-6CE57CD96C00}"/>
              </a:ext>
            </a:extLst>
          </p:cNvPr>
          <p:cNvGraphicFramePr/>
          <p:nvPr>
            <p:extLst>
              <p:ext uri="{D42A27DB-BD31-4B8C-83A1-F6EECF244321}">
                <p14:modId xmlns:p14="http://schemas.microsoft.com/office/powerpoint/2010/main" val="3743892573"/>
              </p:ext>
            </p:extLst>
          </p:nvPr>
        </p:nvGraphicFramePr>
        <p:xfrm>
          <a:off x="262924" y="1701799"/>
          <a:ext cx="6937976" cy="44577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0" name="Straight Connector 9">
            <a:extLst>
              <a:ext uri="{FF2B5EF4-FFF2-40B4-BE49-F238E27FC236}">
                <a16:creationId xmlns:a16="http://schemas.microsoft.com/office/drawing/2014/main" id="{A3806A1D-D4FC-AF4D-9B1E-B23B6DCB6FFC}"/>
              </a:ext>
            </a:extLst>
          </p:cNvPr>
          <p:cNvCxnSpPr>
            <a:cxnSpLocks/>
          </p:cNvCxnSpPr>
          <p:nvPr/>
        </p:nvCxnSpPr>
        <p:spPr>
          <a:xfrm flipV="1">
            <a:off x="2578100" y="3479799"/>
            <a:ext cx="461518" cy="901700"/>
          </a:xfrm>
          <a:prstGeom prst="line">
            <a:avLst/>
          </a:prstGeom>
          <a:ln w="139700">
            <a:headEnd type="triangle" w="med"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774095B-AAE0-249A-2627-616CD4995B76}"/>
              </a:ext>
            </a:extLst>
          </p:cNvPr>
          <p:cNvCxnSpPr>
            <a:cxnSpLocks/>
          </p:cNvCxnSpPr>
          <p:nvPr/>
        </p:nvCxnSpPr>
        <p:spPr>
          <a:xfrm flipH="1">
            <a:off x="3255518" y="5876950"/>
            <a:ext cx="1164082" cy="0"/>
          </a:xfrm>
          <a:prstGeom prst="line">
            <a:avLst/>
          </a:prstGeom>
          <a:ln w="139700">
            <a:headEnd type="triangl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4275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9649-DC1E-A0BD-71E7-B447A02A06C2}"/>
              </a:ext>
            </a:extLst>
          </p:cNvPr>
          <p:cNvSpPr>
            <a:spLocks noGrp="1"/>
          </p:cNvSpPr>
          <p:nvPr>
            <p:ph type="title"/>
          </p:nvPr>
        </p:nvSpPr>
        <p:spPr>
          <a:xfrm>
            <a:off x="804672" y="964692"/>
            <a:ext cx="3066937" cy="1188720"/>
          </a:xfrm>
        </p:spPr>
        <p:txBody>
          <a:bodyPr>
            <a:normAutofit/>
          </a:bodyPr>
          <a:lstStyle/>
          <a:p>
            <a:r>
              <a:rPr lang="en-US"/>
              <a:t>Our Design Criteria </a:t>
            </a:r>
          </a:p>
        </p:txBody>
      </p:sp>
      <p:sp>
        <p:nvSpPr>
          <p:cNvPr id="6" name="Text Placeholder 2">
            <a:extLst>
              <a:ext uri="{FF2B5EF4-FFF2-40B4-BE49-F238E27FC236}">
                <a16:creationId xmlns:a16="http://schemas.microsoft.com/office/drawing/2014/main" id="{4E357876-C85D-1B74-0CC9-9B7DFF03DC34}"/>
              </a:ext>
            </a:extLst>
          </p:cNvPr>
          <p:cNvSpPr>
            <a:spLocks noGrp="1"/>
          </p:cNvSpPr>
          <p:nvPr>
            <p:ph idx="1"/>
          </p:nvPr>
        </p:nvSpPr>
        <p:spPr>
          <a:xfrm>
            <a:off x="410861" y="2474053"/>
            <a:ext cx="3854558" cy="3263206"/>
          </a:xfrm>
        </p:spPr>
        <p:txBody>
          <a:bodyPr>
            <a:noAutofit/>
          </a:bodyPr>
          <a:lstStyle/>
          <a:p>
            <a:r>
              <a:rPr lang="en-US" sz="2400" dirty="0"/>
              <a:t>Focus on Ocean and Climate Literacy Principles. </a:t>
            </a:r>
          </a:p>
          <a:p>
            <a:pPr marL="50800" indent="0">
              <a:buNone/>
            </a:pPr>
            <a:endParaRPr lang="en-US" sz="2400" dirty="0"/>
          </a:p>
          <a:p>
            <a:r>
              <a:rPr lang="en-US" sz="2400" dirty="0"/>
              <a:t>Get young people to talk about climate solutions, adaptations and resilience.</a:t>
            </a:r>
          </a:p>
          <a:p>
            <a:endParaRPr lang="en-US" sz="2400" dirty="0"/>
          </a:p>
          <a:p>
            <a:r>
              <a:rPr lang="en-US" sz="2400" dirty="0"/>
              <a:t>Data literacy.</a:t>
            </a:r>
          </a:p>
        </p:txBody>
      </p:sp>
      <p:sp>
        <p:nvSpPr>
          <p:cNvPr id="20" name="Rectangle 19">
            <a:extLst>
              <a:ext uri="{FF2B5EF4-FFF2-40B4-BE49-F238E27FC236}">
                <a16:creationId xmlns:a16="http://schemas.microsoft.com/office/drawing/2014/main" id="{3BBEBD03-E4CE-4B72-8DF2-6E737BDDF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7221359-7E5B-428B-8817-A7C510427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1867322-7A69-BF72-A034-E84D128DAA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94182" y="628095"/>
            <a:ext cx="7449082" cy="5791663"/>
          </a:xfrm>
          <a:prstGeom prst="rect">
            <a:avLst/>
          </a:prstGeom>
        </p:spPr>
      </p:pic>
    </p:spTree>
    <p:extLst>
      <p:ext uri="{BB962C8B-B14F-4D97-AF65-F5344CB8AC3E}">
        <p14:creationId xmlns:p14="http://schemas.microsoft.com/office/powerpoint/2010/main" val="2072557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BE89-04C5-A032-31E1-EDE9BF565D98}"/>
              </a:ext>
            </a:extLst>
          </p:cNvPr>
          <p:cNvSpPr>
            <a:spLocks noGrp="1"/>
          </p:cNvSpPr>
          <p:nvPr>
            <p:ph type="title"/>
          </p:nvPr>
        </p:nvSpPr>
        <p:spPr>
          <a:xfrm>
            <a:off x="804672" y="2404872"/>
            <a:ext cx="3044950" cy="1627792"/>
          </a:xfrm>
        </p:spPr>
        <p:txBody>
          <a:bodyPr vert="horz" lIns="274320" tIns="182880" rIns="274320" bIns="182880" rtlCol="0" anchor="ctr" anchorCtr="1">
            <a:normAutofit fontScale="90000"/>
          </a:bodyPr>
          <a:lstStyle/>
          <a:p>
            <a:r>
              <a:rPr lang="en-US" cap="all" dirty="0">
                <a:solidFill>
                  <a:srgbClr val="262626"/>
                </a:solidFill>
              </a:rPr>
              <a:t>Kit materials distributed through national 4-H</a:t>
            </a:r>
          </a:p>
        </p:txBody>
      </p:sp>
      <p:sp>
        <p:nvSpPr>
          <p:cNvPr id="24" name="Rectangle 23">
            <a:extLst>
              <a:ext uri="{FF2B5EF4-FFF2-40B4-BE49-F238E27FC236}">
                <a16:creationId xmlns:a16="http://schemas.microsoft.com/office/drawing/2014/main" id="{5CEBAAEF-3E73-4D85-9A3C-E40FEAFAE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196;p33" descr="Graphical user interface, website&#10;&#10;Description automatically generated">
            <a:extLst>
              <a:ext uri="{FF2B5EF4-FFF2-40B4-BE49-F238E27FC236}">
                <a16:creationId xmlns:a16="http://schemas.microsoft.com/office/drawing/2014/main" id="{24B26CCE-6ACA-25AC-A286-E99BF5211A36}"/>
              </a:ext>
            </a:extLst>
          </p:cNvPr>
          <p:cNvPicPr preferRelativeResize="0"/>
          <p:nvPr/>
        </p:nvPicPr>
        <p:blipFill rotWithShape="1">
          <a:blip r:embed="rId2" cstate="email">
            <a:extLst>
              <a:ext uri="{28A0092B-C50C-407E-A947-70E740481C1C}">
                <a14:useLocalDpi xmlns:a14="http://schemas.microsoft.com/office/drawing/2010/main"/>
              </a:ext>
            </a:extLst>
          </a:blip>
          <a:stretch/>
        </p:blipFill>
        <p:spPr>
          <a:xfrm>
            <a:off x="5220080" y="678180"/>
            <a:ext cx="6502020" cy="5367020"/>
          </a:xfrm>
          <a:prstGeom prst="rect">
            <a:avLst/>
          </a:prstGeom>
          <a:noFill/>
        </p:spPr>
      </p:pic>
    </p:spTree>
    <p:extLst>
      <p:ext uri="{BB962C8B-B14F-4D97-AF65-F5344CB8AC3E}">
        <p14:creationId xmlns:p14="http://schemas.microsoft.com/office/powerpoint/2010/main" val="1837504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6" name="Picture 5">
            <a:extLst>
              <a:ext uri="{FF2B5EF4-FFF2-40B4-BE49-F238E27FC236}">
                <a16:creationId xmlns:a16="http://schemas.microsoft.com/office/drawing/2014/main" id="{6CDD704B-8822-D8A1-52FC-980C135CAF3C}"/>
              </a:ext>
            </a:extLst>
          </p:cNvPr>
          <p:cNvPicPr>
            <a:picLocks noChangeAspect="1"/>
          </p:cNvPicPr>
          <p:nvPr/>
        </p:nvPicPr>
        <p:blipFill>
          <a:blip r:embed="rId3" cstate="email">
            <a:extLst>
              <a:ext uri="{28A0092B-C50C-407E-A947-70E740481C1C}">
                <a14:useLocalDpi xmlns:a14="http://schemas.microsoft.com/office/drawing/2010/main"/>
              </a:ext>
            </a:extLst>
          </a:blip>
          <a:srcRect t="5266"/>
          <a:stretch/>
        </p:blipFill>
        <p:spPr>
          <a:xfrm>
            <a:off x="0" y="1269694"/>
            <a:ext cx="9384946" cy="5588305"/>
          </a:xfrm>
          <a:prstGeom prst="rect">
            <a:avLst/>
          </a:prstGeom>
          <a:effectLst>
            <a:softEdge rad="98003"/>
          </a:effectLst>
        </p:spPr>
      </p:pic>
      <p:pic>
        <p:nvPicPr>
          <p:cNvPr id="5" name="Picture 4">
            <a:extLst>
              <a:ext uri="{FF2B5EF4-FFF2-40B4-BE49-F238E27FC236}">
                <a16:creationId xmlns:a16="http://schemas.microsoft.com/office/drawing/2014/main" id="{433B12F3-31C3-ACAC-9CCB-70F326836C5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73800" y="-1"/>
            <a:ext cx="5918200" cy="4438650"/>
          </a:xfrm>
          <a:prstGeom prst="rect">
            <a:avLst/>
          </a:prstGeom>
          <a:effectLst>
            <a:softEdge rad="179099"/>
          </a:effectLst>
        </p:spPr>
      </p:pic>
      <p:sp>
        <p:nvSpPr>
          <p:cNvPr id="241" name="Google Shape;241;p5"/>
          <p:cNvSpPr txBox="1"/>
          <p:nvPr/>
        </p:nvSpPr>
        <p:spPr>
          <a:xfrm>
            <a:off x="1992488" y="104768"/>
            <a:ext cx="5007752" cy="1164927"/>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l" rtl="0">
              <a:lnSpc>
                <a:spcPct val="90000"/>
              </a:lnSpc>
              <a:spcBef>
                <a:spcPts val="0"/>
              </a:spcBef>
              <a:spcAft>
                <a:spcPts val="0"/>
              </a:spcAft>
              <a:buClr>
                <a:schemeClr val="dk1"/>
              </a:buClr>
              <a:buSzPct val="99099"/>
              <a:buFont typeface="Arial Black"/>
              <a:buNone/>
            </a:pPr>
            <a:r>
              <a:rPr lang="en-US" sz="4800" b="1" i="0" u="none" strike="noStrike" cap="none" dirty="0">
                <a:solidFill>
                  <a:schemeClr val="accent2"/>
                </a:solidFill>
                <a:latin typeface="Tahoma"/>
                <a:ea typeface="Tahoma"/>
                <a:cs typeface="Tahoma"/>
                <a:sym typeface="Tahoma"/>
              </a:rPr>
              <a:t>OCEAN ROBOT TEST TANK</a:t>
            </a:r>
            <a:endParaRPr sz="4800" b="1" i="0" u="none" strike="noStrike" cap="none" dirty="0">
              <a:solidFill>
                <a:schemeClr val="accent2"/>
              </a:solidFill>
              <a:latin typeface="Tahoma"/>
              <a:ea typeface="Tahoma"/>
              <a:cs typeface="Tahoma"/>
              <a:sym typeface="Tahoma"/>
            </a:endParaRPr>
          </a:p>
        </p:txBody>
      </p:sp>
      <p:sp>
        <p:nvSpPr>
          <p:cNvPr id="242" name="Google Shape;242;p5"/>
          <p:cNvSpPr txBox="1"/>
          <p:nvPr/>
        </p:nvSpPr>
        <p:spPr>
          <a:xfrm>
            <a:off x="180974" y="225566"/>
            <a:ext cx="224931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accent2"/>
                </a:solidFill>
                <a:latin typeface="Audiowide"/>
                <a:ea typeface="Audiowide"/>
                <a:cs typeface="Audiowide"/>
                <a:sym typeface="Audiowide"/>
              </a:rPr>
              <a:t>ACTIVITY 1: </a:t>
            </a:r>
            <a:endParaRPr dirty="0">
              <a:solidFill>
                <a:schemeClr val="accent2"/>
              </a:solidFill>
            </a:endParaRPr>
          </a:p>
        </p:txBody>
      </p:sp>
      <p:sp>
        <p:nvSpPr>
          <p:cNvPr id="243" name="Google Shape;243;p5"/>
          <p:cNvSpPr/>
          <p:nvPr/>
        </p:nvSpPr>
        <p:spPr>
          <a:xfrm>
            <a:off x="5345288" y="0"/>
            <a:ext cx="6846712" cy="6858000"/>
          </a:xfrm>
          <a:prstGeom prst="roundRect">
            <a:avLst>
              <a:gd name="adj" fmla="val 16667"/>
            </a:avLst>
          </a:pr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p:nvPr/>
        </p:nvSpPr>
        <p:spPr>
          <a:xfrm>
            <a:off x="313752" y="258164"/>
            <a:ext cx="9653666" cy="584775"/>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w="28575">
            <a:solidFill>
              <a:schemeClr val="tx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1" i="0" u="none" strike="noStrike" cap="none" dirty="0">
                <a:solidFill>
                  <a:schemeClr val="accent2"/>
                </a:solidFill>
                <a:latin typeface="Arial"/>
                <a:ea typeface="Arial"/>
                <a:cs typeface="Arial"/>
                <a:sym typeface="Arial"/>
              </a:rPr>
              <a:t>Part II. Diving into Data and Mission Journals</a:t>
            </a:r>
            <a:endParaRPr lang="en-US" dirty="0">
              <a:solidFill>
                <a:schemeClr val="accent2"/>
              </a:solidFill>
            </a:endParaRPr>
          </a:p>
        </p:txBody>
      </p:sp>
      <p:sp>
        <p:nvSpPr>
          <p:cNvPr id="376" name="Google Shape;376;p44"/>
          <p:cNvSpPr txBox="1"/>
          <p:nvPr/>
        </p:nvSpPr>
        <p:spPr>
          <a:xfrm>
            <a:off x="402652" y="944539"/>
            <a:ext cx="4904513"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lang="en-US" sz="2400" dirty="0"/>
          </a:p>
          <a:p>
            <a:pPr marL="0" marR="0" lvl="0" indent="0" algn="l" rtl="0">
              <a:lnSpc>
                <a:spcPct val="100000"/>
              </a:lnSpc>
              <a:spcBef>
                <a:spcPts val="0"/>
              </a:spcBef>
              <a:spcAft>
                <a:spcPts val="0"/>
              </a:spcAft>
              <a:buNone/>
            </a:pPr>
            <a:r>
              <a:rPr lang="en-US" sz="2400" b="0" i="0" u="none" strike="noStrike" cap="none" dirty="0">
                <a:solidFill>
                  <a:srgbClr val="000000"/>
                </a:solidFill>
                <a:latin typeface="Arial"/>
                <a:ea typeface="Arial"/>
                <a:cs typeface="Arial"/>
                <a:sym typeface="Arial"/>
              </a:rPr>
              <a:t>Have youth practice interpreting the data from their mission and answer questions on page 14.</a:t>
            </a:r>
            <a:endParaRPr lang="en-US" sz="2400" dirty="0"/>
          </a:p>
        </p:txBody>
      </p:sp>
      <p:pic>
        <p:nvPicPr>
          <p:cNvPr id="3" name="Picture 2" descr="A yellow object with a picture of a city&#10;&#10;Description automatically generated with medium confidence">
            <a:extLst>
              <a:ext uri="{FF2B5EF4-FFF2-40B4-BE49-F238E27FC236}">
                <a16:creationId xmlns:a16="http://schemas.microsoft.com/office/drawing/2014/main" id="{8FCC36E3-396F-1284-AEB7-550913F6D8B7}"/>
              </a:ext>
            </a:extLst>
          </p:cNvPr>
          <p:cNvPicPr>
            <a:picLocks noChangeAspect="1"/>
          </p:cNvPicPr>
          <p:nvPr/>
        </p:nvPicPr>
        <p:blipFill>
          <a:blip r:embed="rId3"/>
          <a:srcRect t="25491" b="11087"/>
          <a:stretch/>
        </p:blipFill>
        <p:spPr>
          <a:xfrm>
            <a:off x="5307165" y="1035958"/>
            <a:ext cx="6884835" cy="5822042"/>
          </a:xfrm>
          <a:prstGeom prst="rect">
            <a:avLst/>
          </a:prstGeom>
          <a:effectLst>
            <a:softEdge rad="346405"/>
          </a:effectLst>
        </p:spPr>
      </p:pic>
      <p:pic>
        <p:nvPicPr>
          <p:cNvPr id="4" name="Picture 3" descr="A collage of a child and a model airplane&#10;&#10;Description automatically generated">
            <a:extLst>
              <a:ext uri="{FF2B5EF4-FFF2-40B4-BE49-F238E27FC236}">
                <a16:creationId xmlns:a16="http://schemas.microsoft.com/office/drawing/2014/main" id="{FC184267-559F-B88D-0DCF-16617A6DEF25}"/>
              </a:ext>
            </a:extLst>
          </p:cNvPr>
          <p:cNvPicPr>
            <a:picLocks noChangeAspect="1"/>
          </p:cNvPicPr>
          <p:nvPr/>
        </p:nvPicPr>
        <p:blipFill>
          <a:blip r:embed="rId4"/>
          <a:stretch>
            <a:fillRect/>
          </a:stretch>
        </p:blipFill>
        <p:spPr>
          <a:xfrm>
            <a:off x="58523" y="2930746"/>
            <a:ext cx="5248642" cy="282619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2" name="Picture 1">
            <a:extLst>
              <a:ext uri="{FF2B5EF4-FFF2-40B4-BE49-F238E27FC236}">
                <a16:creationId xmlns:a16="http://schemas.microsoft.com/office/drawing/2014/main" id="{4E28EF48-69E7-6CE1-E698-7DF7CBBB51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100" y="855533"/>
            <a:ext cx="9956800" cy="6057311"/>
          </a:xfrm>
          <a:prstGeom prst="rect">
            <a:avLst/>
          </a:prstGeom>
          <a:effectLst>
            <a:softEdge rad="90967"/>
          </a:effectLst>
        </p:spPr>
      </p:pic>
      <p:sp>
        <p:nvSpPr>
          <p:cNvPr id="439" name="Google Shape;439;p49"/>
          <p:cNvSpPr txBox="1">
            <a:spLocks noGrp="1"/>
          </p:cNvSpPr>
          <p:nvPr>
            <p:ph type="title" idx="4294967295"/>
          </p:nvPr>
        </p:nvSpPr>
        <p:spPr>
          <a:xfrm>
            <a:off x="1943100" y="229338"/>
            <a:ext cx="10515600" cy="68103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1851"/>
              <a:buNone/>
            </a:pPr>
            <a:r>
              <a:rPr lang="en-US" sz="4800" b="1" cap="none" dirty="0">
                <a:solidFill>
                  <a:schemeClr val="accent2"/>
                </a:solidFill>
                <a:latin typeface="Tahoma"/>
                <a:ea typeface="Tahoma"/>
                <a:cs typeface="Tahoma"/>
                <a:sym typeface="Tahoma"/>
              </a:rPr>
              <a:t>OCEAN EXPEDITION</a:t>
            </a:r>
            <a:endParaRPr dirty="0">
              <a:solidFill>
                <a:schemeClr val="accent2"/>
              </a:solidFill>
            </a:endParaRPr>
          </a:p>
        </p:txBody>
      </p:sp>
      <p:sp>
        <p:nvSpPr>
          <p:cNvPr id="440" name="Google Shape;440;p49"/>
          <p:cNvSpPr txBox="1"/>
          <p:nvPr/>
        </p:nvSpPr>
        <p:spPr>
          <a:xfrm>
            <a:off x="341488" y="229338"/>
            <a:ext cx="224931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accent2"/>
                </a:solidFill>
                <a:latin typeface="Audiowide"/>
                <a:ea typeface="Audiowide"/>
                <a:cs typeface="Audiowide"/>
                <a:sym typeface="Audiowide"/>
              </a:rPr>
              <a:t>ACTIVITY 2: </a:t>
            </a:r>
            <a:endParaRPr dirty="0">
              <a:solidFill>
                <a:schemeClr val="accent2"/>
              </a:solidFill>
            </a:endParaRPr>
          </a:p>
        </p:txBody>
      </p:sp>
      <p:pic>
        <p:nvPicPr>
          <p:cNvPr id="441" name="Google Shape;441;p49" descr="A picture containing text, book&#10;&#10;Description automatically generated"/>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114800" y="-952287"/>
            <a:ext cx="8077200" cy="78102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488"/>
        <p:cNvGrpSpPr/>
        <p:nvPr/>
      </p:nvGrpSpPr>
      <p:grpSpPr>
        <a:xfrm>
          <a:off x="0" y="0"/>
          <a:ext cx="0" cy="0"/>
          <a:chOff x="0" y="0"/>
          <a:chExt cx="0" cy="0"/>
        </a:xfrm>
      </p:grpSpPr>
      <p:pic>
        <p:nvPicPr>
          <p:cNvPr id="489" name="Google Shape;489;p54" descr="Qr code&#10;&#10;Description automatically generated"/>
          <p:cNvPicPr preferRelativeResize="0"/>
          <p:nvPr/>
        </p:nvPicPr>
        <p:blipFill rotWithShape="1">
          <a:blip r:embed="rId5" cstate="email">
            <a:extLst>
              <a:ext uri="{28A0092B-C50C-407E-A947-70E740481C1C}">
                <a14:useLocalDpi xmlns:a14="http://schemas.microsoft.com/office/drawing/2010/main"/>
              </a:ext>
            </a:extLst>
          </a:blip>
          <a:srcRect l="12350" r="3611"/>
          <a:stretch/>
        </p:blipFill>
        <p:spPr>
          <a:xfrm>
            <a:off x="216483" y="1221317"/>
            <a:ext cx="7237835" cy="4265083"/>
          </a:xfrm>
          <a:prstGeom prst="rect">
            <a:avLst/>
          </a:prstGeom>
          <a:noFill/>
        </p:spPr>
      </p:pic>
      <p:pic>
        <p:nvPicPr>
          <p:cNvPr id="2" name="IMG_6174_FAEF6D6E-345F-459B-817A-7875AADF3022.mp4">
            <a:hlinkClick r:id="" action="ppaction://media"/>
            <a:extLst>
              <a:ext uri="{FF2B5EF4-FFF2-40B4-BE49-F238E27FC236}">
                <a16:creationId xmlns:a16="http://schemas.microsoft.com/office/drawing/2014/main" id="{BBC8A4ED-8B72-A536-EA7E-6FE858C41B0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997441" y="209021"/>
            <a:ext cx="3622476" cy="64399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0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2" name="Google Shape;392;p45">
            <a:extLst>
              <a:ext uri="{FF2B5EF4-FFF2-40B4-BE49-F238E27FC236}">
                <a16:creationId xmlns:a16="http://schemas.microsoft.com/office/drawing/2014/main" id="{B792CD33-E318-AC49-F1B7-8E39D2C40BB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22855" y="0"/>
            <a:ext cx="6673092" cy="2857500"/>
          </a:xfrm>
          <a:prstGeom prst="rect">
            <a:avLst/>
          </a:prstGeom>
          <a:noFill/>
          <a:ln>
            <a:noFill/>
          </a:ln>
        </p:spPr>
      </p:pic>
      <p:sp>
        <p:nvSpPr>
          <p:cNvPr id="385" name="Google Shape;385;gf82595e234_0_0"/>
          <p:cNvSpPr txBox="1">
            <a:spLocks noGrp="1"/>
          </p:cNvSpPr>
          <p:nvPr>
            <p:ph type="title" idx="4294967295"/>
          </p:nvPr>
        </p:nvSpPr>
        <p:spPr>
          <a:xfrm>
            <a:off x="0" y="615950"/>
            <a:ext cx="5905500" cy="11668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11111"/>
              <a:buNone/>
            </a:pPr>
            <a:r>
              <a:rPr lang="en-US" sz="4400" b="1" cap="none" dirty="0">
                <a:solidFill>
                  <a:schemeClr val="accent2"/>
                </a:solidFill>
                <a:latin typeface="Tahoma"/>
                <a:ea typeface="Tahoma"/>
                <a:cs typeface="Tahoma"/>
                <a:sym typeface="Tahoma"/>
              </a:rPr>
              <a:t>OCEAN COMMUNICATOR</a:t>
            </a:r>
            <a:endParaRPr dirty="0">
              <a:solidFill>
                <a:schemeClr val="accent2"/>
              </a:solidFill>
            </a:endParaRPr>
          </a:p>
        </p:txBody>
      </p:sp>
      <p:sp>
        <p:nvSpPr>
          <p:cNvPr id="386" name="Google Shape;386;gf82595e234_0_0"/>
          <p:cNvSpPr txBox="1"/>
          <p:nvPr/>
        </p:nvSpPr>
        <p:spPr>
          <a:xfrm>
            <a:off x="96053" y="143042"/>
            <a:ext cx="224931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accent2"/>
                </a:solidFill>
                <a:latin typeface="Audiowide"/>
                <a:ea typeface="Audiowide"/>
                <a:cs typeface="Audiowide"/>
                <a:sym typeface="Audiowide"/>
              </a:rPr>
              <a:t>ACTIVITY 3: </a:t>
            </a:r>
            <a:endParaRPr dirty="0">
              <a:solidFill>
                <a:schemeClr val="accent2"/>
              </a:solidFill>
            </a:endParaRPr>
          </a:p>
        </p:txBody>
      </p:sp>
      <p:pic>
        <p:nvPicPr>
          <p:cNvPr id="387" name="Google Shape;387;gf82595e234_0_0" descr="A picture containing text&#10;&#10;Description automatically generated"/>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753100" y="457200"/>
            <a:ext cx="6438900" cy="6400799"/>
          </a:xfrm>
          <a:prstGeom prst="rect">
            <a:avLst/>
          </a:prstGeom>
          <a:noFill/>
          <a:ln>
            <a:noFill/>
          </a:ln>
        </p:spPr>
      </p:pic>
      <p:pic>
        <p:nvPicPr>
          <p:cNvPr id="3" name="Picture 2">
            <a:extLst>
              <a:ext uri="{FF2B5EF4-FFF2-40B4-BE49-F238E27FC236}">
                <a16:creationId xmlns:a16="http://schemas.microsoft.com/office/drawing/2014/main" id="{036EE137-7F7F-D2DC-D6D9-723ABB5472D8}"/>
              </a:ext>
            </a:extLst>
          </p:cNvPr>
          <p:cNvPicPr>
            <a:picLocks noChangeAspect="1"/>
          </p:cNvPicPr>
          <p:nvPr/>
        </p:nvPicPr>
        <p:blipFill>
          <a:blip r:embed="rId5" cstate="email">
            <a:extLst>
              <a:ext uri="{28A0092B-C50C-407E-A947-70E740481C1C}">
                <a14:useLocalDpi xmlns:a14="http://schemas.microsoft.com/office/drawing/2010/main"/>
              </a:ext>
            </a:extLst>
          </a:blip>
          <a:srcRect l="11447"/>
          <a:stretch/>
        </p:blipFill>
        <p:spPr>
          <a:xfrm>
            <a:off x="-44451" y="1896610"/>
            <a:ext cx="6140451" cy="4961389"/>
          </a:xfrm>
          <a:prstGeom prst="rect">
            <a:avLst/>
          </a:prstGeom>
          <a:effectLst>
            <a:softEdge rad="95877"/>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8C2BF-09CB-9E82-30C6-935358761B7F}"/>
              </a:ext>
            </a:extLst>
          </p:cNvPr>
          <p:cNvSpPr>
            <a:spLocks noGrp="1"/>
          </p:cNvSpPr>
          <p:nvPr>
            <p:ph type="title" idx="4294967295"/>
          </p:nvPr>
        </p:nvSpPr>
        <p:spPr>
          <a:xfrm>
            <a:off x="804672" y="964692"/>
            <a:ext cx="4476806" cy="1188720"/>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vert="horz" lIns="182880" tIns="182880" rIns="182880" bIns="182880" rtlCol="0" anchor="ctr">
            <a:normAutofit/>
          </a:bodyPr>
          <a:lstStyle/>
          <a:p>
            <a:r>
              <a:rPr lang="en-US" sz="2000" b="1" cap="all"/>
              <a:t>Did well in sales and continues to be sold through 4-H</a:t>
            </a:r>
          </a:p>
        </p:txBody>
      </p:sp>
      <p:sp>
        <p:nvSpPr>
          <p:cNvPr id="3" name="Text Placeholder 2">
            <a:extLst>
              <a:ext uri="{FF2B5EF4-FFF2-40B4-BE49-F238E27FC236}">
                <a16:creationId xmlns:a16="http://schemas.microsoft.com/office/drawing/2014/main" id="{EA20B732-F9DB-81F0-CF07-20C245851296}"/>
              </a:ext>
            </a:extLst>
          </p:cNvPr>
          <p:cNvSpPr>
            <a:spLocks noGrp="1"/>
          </p:cNvSpPr>
          <p:nvPr>
            <p:ph type="body" idx="4294967295"/>
          </p:nvPr>
        </p:nvSpPr>
        <p:spPr>
          <a:xfrm>
            <a:off x="552604" y="1909894"/>
            <a:ext cx="5307454" cy="3991356"/>
          </a:xfrm>
        </p:spPr>
        <p:txBody>
          <a:bodyPr vert="horz" lIns="91440" tIns="45720" rIns="91440" bIns="45720" rtlCol="0">
            <a:normAutofit/>
          </a:bodyPr>
          <a:lstStyle/>
          <a:p>
            <a:pPr marL="50800"/>
            <a:endParaRPr lang="en-US" dirty="0"/>
          </a:p>
          <a:p>
            <a:pPr marL="50800"/>
            <a:endParaRPr lang="en-US" sz="2400" dirty="0"/>
          </a:p>
          <a:p>
            <a:pPr marL="0" indent="0">
              <a:buNone/>
            </a:pPr>
            <a:r>
              <a:rPr lang="en-US" sz="2400" i="1" dirty="0"/>
              <a:t>“I did not know that the ocean could impact me living in landlocked  Indiana”.  </a:t>
            </a:r>
          </a:p>
          <a:p>
            <a:pPr marL="50800"/>
            <a:endParaRPr lang="en-US" sz="2400" dirty="0"/>
          </a:p>
          <a:p>
            <a:pPr marL="0" indent="0">
              <a:buNone/>
            </a:pPr>
            <a:r>
              <a:rPr lang="en-US" sz="2400" dirty="0"/>
              <a:t>Teacher </a:t>
            </a:r>
          </a:p>
          <a:p>
            <a:pPr marL="0" indent="0">
              <a:buNone/>
            </a:pPr>
            <a:r>
              <a:rPr lang="en-US" sz="2400" dirty="0"/>
              <a:t>4-H Volunteer Training in Georgia</a:t>
            </a:r>
          </a:p>
          <a:p>
            <a:pPr marL="0" indent="0">
              <a:buNone/>
            </a:pPr>
            <a:r>
              <a:rPr lang="en-US" sz="2400" dirty="0"/>
              <a:t>October 6, 2022</a:t>
            </a:r>
          </a:p>
        </p:txBody>
      </p:sp>
      <p:sp>
        <p:nvSpPr>
          <p:cNvPr id="9" name="Rectangle 8">
            <a:extLst>
              <a:ext uri="{FF2B5EF4-FFF2-40B4-BE49-F238E27FC236}">
                <a16:creationId xmlns:a16="http://schemas.microsoft.com/office/drawing/2014/main" id="{CCB44D6C-A194-4C92-A608-1AA2CC599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43605" y="964692"/>
            <a:ext cx="5440680"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65762A7-CE84-40FE-9B97-D3C158A3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0699" y="1128683"/>
            <a:ext cx="5106493"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D336533-2550-CEBC-DB9E-BAC83F0C634F}"/>
              </a:ext>
            </a:extLst>
          </p:cNvPr>
          <p:cNvPicPr>
            <a:picLocks noChangeAspect="1"/>
          </p:cNvPicPr>
          <p:nvPr/>
        </p:nvPicPr>
        <p:blipFill rotWithShape="1">
          <a:blip r:embed="rId2" cstate="email">
            <a:extLst>
              <a:ext uri="{28A0092B-C50C-407E-A947-70E740481C1C}">
                <a14:useLocalDpi xmlns:a14="http://schemas.microsoft.com/office/drawing/2010/main"/>
              </a:ext>
            </a:extLst>
          </a:blip>
          <a:stretch/>
        </p:blipFill>
        <p:spPr>
          <a:xfrm>
            <a:off x="6272789" y="2075990"/>
            <a:ext cx="4782312" cy="2713962"/>
          </a:xfrm>
          <a:prstGeom prst="rect">
            <a:avLst/>
          </a:prstGeom>
        </p:spPr>
      </p:pic>
    </p:spTree>
    <p:extLst>
      <p:ext uri="{BB962C8B-B14F-4D97-AF65-F5344CB8AC3E}">
        <p14:creationId xmlns:p14="http://schemas.microsoft.com/office/powerpoint/2010/main" val="1360581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34B1-A82A-164B-894E-F6051D5E7F76}"/>
              </a:ext>
            </a:extLst>
          </p:cNvPr>
          <p:cNvSpPr>
            <a:spLocks noGrp="1"/>
          </p:cNvSpPr>
          <p:nvPr>
            <p:ph type="title" idx="4294967295"/>
          </p:nvPr>
        </p:nvSpPr>
        <p:spPr>
          <a:xfrm>
            <a:off x="8312677" y="964692"/>
            <a:ext cx="3066937" cy="1188720"/>
          </a:xfrm>
        </p:spPr>
        <p:txBody>
          <a:bodyPr vert="horz" lIns="182880" tIns="182880" rIns="182880" bIns="182880" rtlCol="0" anchor="ctr">
            <a:normAutofit/>
          </a:bodyPr>
          <a:lstStyle/>
          <a:p>
            <a:r>
              <a:rPr lang="en-US" cap="all" dirty="0"/>
              <a:t>NSF AISL Project</a:t>
            </a:r>
          </a:p>
        </p:txBody>
      </p:sp>
      <p:sp>
        <p:nvSpPr>
          <p:cNvPr id="9" name="Rectangle 8">
            <a:extLst>
              <a:ext uri="{FF2B5EF4-FFF2-40B4-BE49-F238E27FC236}">
                <a16:creationId xmlns:a16="http://schemas.microsoft.com/office/drawing/2014/main" id="{0358FD32-AA91-47A4-9758-8C172B306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795"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6B5B18B-0170-4F1B-BF40-89BD5772C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8415"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653D551A-510F-8947-E891-434BCCA7BC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63" r="3807"/>
          <a:stretch/>
        </p:blipFill>
        <p:spPr>
          <a:xfrm>
            <a:off x="1143979" y="1308500"/>
            <a:ext cx="6227064" cy="4248942"/>
          </a:xfrm>
          <a:prstGeom prst="rect">
            <a:avLst/>
          </a:prstGeom>
        </p:spPr>
      </p:pic>
      <p:sp>
        <p:nvSpPr>
          <p:cNvPr id="3" name="Content Placeholder 2">
            <a:extLst>
              <a:ext uri="{FF2B5EF4-FFF2-40B4-BE49-F238E27FC236}">
                <a16:creationId xmlns:a16="http://schemas.microsoft.com/office/drawing/2014/main" id="{5EE53CFF-D032-5E4D-B706-220945B47BBE}"/>
              </a:ext>
            </a:extLst>
          </p:cNvPr>
          <p:cNvSpPr>
            <a:spLocks noGrp="1"/>
          </p:cNvSpPr>
          <p:nvPr>
            <p:ph sz="half" idx="4294967295"/>
          </p:nvPr>
        </p:nvSpPr>
        <p:spPr>
          <a:xfrm>
            <a:off x="8119327" y="2472944"/>
            <a:ext cx="3674787" cy="3902456"/>
          </a:xfrm>
        </p:spPr>
        <p:txBody>
          <a:bodyPr vert="horz" lIns="91440" tIns="45720" rIns="91440" bIns="45720" rtlCol="0">
            <a:normAutofit fontScale="92500" lnSpcReduction="20000"/>
          </a:bodyPr>
          <a:lstStyle/>
          <a:p>
            <a:r>
              <a:rPr lang="en-US" sz="2400" dirty="0"/>
              <a:t>Advancing Information Science Learning (AISL) at National Science Foundation (NSF)- awarded 2019 </a:t>
            </a:r>
          </a:p>
          <a:p>
            <a:r>
              <a:rPr lang="en-US" sz="2400" dirty="0"/>
              <a:t>(1.2. million/ 3 years)</a:t>
            </a:r>
          </a:p>
          <a:p>
            <a:pPr marL="0"/>
            <a:r>
              <a:rPr lang="en-US" sz="2400" i="1" dirty="0"/>
              <a:t>Seeks to advance new approaches to and evidence-based understanding of the design and development of STEM learning opportunities for the public in informal environments.</a:t>
            </a:r>
          </a:p>
          <a:p>
            <a:pPr marL="0"/>
            <a:endParaRPr lang="en-US" dirty="0"/>
          </a:p>
          <a:p>
            <a:pPr marL="0"/>
            <a:endParaRPr lang="en-US" dirty="0"/>
          </a:p>
        </p:txBody>
      </p:sp>
    </p:spTree>
    <p:extLst>
      <p:ext uri="{BB962C8B-B14F-4D97-AF65-F5344CB8AC3E}">
        <p14:creationId xmlns:p14="http://schemas.microsoft.com/office/powerpoint/2010/main" val="42892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24;p6">
            <a:extLst>
              <a:ext uri="{FF2B5EF4-FFF2-40B4-BE49-F238E27FC236}">
                <a16:creationId xmlns:a16="http://schemas.microsoft.com/office/drawing/2014/main" id="{A6BBE199-5CD3-4345-998F-FDDEE8DD715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209800" y="414615"/>
            <a:ext cx="9814619" cy="6028769"/>
          </a:xfrm>
          <a:prstGeom prst="rect">
            <a:avLst/>
          </a:prstGeom>
          <a:noFill/>
          <a:ln>
            <a:noFill/>
          </a:ln>
        </p:spPr>
      </p:pic>
      <p:sp>
        <p:nvSpPr>
          <p:cNvPr id="6" name="Title 5">
            <a:extLst>
              <a:ext uri="{FF2B5EF4-FFF2-40B4-BE49-F238E27FC236}">
                <a16:creationId xmlns:a16="http://schemas.microsoft.com/office/drawing/2014/main" id="{5E50707B-C016-8843-BE54-B77862542C3C}"/>
              </a:ext>
            </a:extLst>
          </p:cNvPr>
          <p:cNvSpPr>
            <a:spLocks noGrp="1"/>
          </p:cNvSpPr>
          <p:nvPr>
            <p:ph type="title" idx="4294967295"/>
          </p:nvPr>
        </p:nvSpPr>
        <p:spPr>
          <a:xfrm>
            <a:off x="0" y="3088480"/>
            <a:ext cx="2552700" cy="681037"/>
          </a:xfrm>
          <a:ln>
            <a:noFill/>
          </a:ln>
        </p:spPr>
        <p:txBody>
          <a:bodyPr>
            <a:normAutofit fontScale="90000"/>
          </a:bodyPr>
          <a:lstStyle/>
          <a:p>
            <a:r>
              <a:rPr lang="en-US" sz="3200" dirty="0"/>
              <a:t>Logic </a:t>
            </a:r>
            <a:br>
              <a:rPr lang="en-US" sz="3200" dirty="0"/>
            </a:br>
            <a:r>
              <a:rPr lang="en-US" sz="3200" dirty="0"/>
              <a:t>Model</a:t>
            </a:r>
            <a:br>
              <a:rPr lang="en-US" sz="3200" dirty="0"/>
            </a:br>
            <a:br>
              <a:rPr lang="en-US" sz="3200" dirty="0"/>
            </a:br>
            <a:r>
              <a:rPr lang="en-US" sz="3200" dirty="0"/>
              <a:t>Polar</a:t>
            </a:r>
            <a:br>
              <a:rPr lang="en-US" sz="3200" dirty="0"/>
            </a:br>
            <a:r>
              <a:rPr lang="en-US" sz="3200" dirty="0"/>
              <a:t>Camps</a:t>
            </a:r>
            <a:br>
              <a:rPr lang="en-US" sz="3200" dirty="0"/>
            </a:br>
            <a:r>
              <a:rPr lang="en-US" sz="3200" dirty="0"/>
              <a:t>Afterschool</a:t>
            </a:r>
            <a:br>
              <a:rPr lang="en-US" sz="3200" dirty="0"/>
            </a:br>
            <a:r>
              <a:rPr lang="en-US" sz="3200" dirty="0"/>
              <a:t>Programs</a:t>
            </a:r>
            <a:br>
              <a:rPr lang="en-US" sz="3200" dirty="0"/>
            </a:br>
            <a:r>
              <a:rPr lang="en-US" sz="3200" dirty="0"/>
              <a:t>Polar-CAP</a:t>
            </a:r>
          </a:p>
        </p:txBody>
      </p:sp>
    </p:spTree>
    <p:extLst>
      <p:ext uri="{BB962C8B-B14F-4D97-AF65-F5344CB8AC3E}">
        <p14:creationId xmlns:p14="http://schemas.microsoft.com/office/powerpoint/2010/main" val="360000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9534-87E7-B149-BAD9-7CD92E07032A}"/>
              </a:ext>
            </a:extLst>
          </p:cNvPr>
          <p:cNvSpPr>
            <a:spLocks noGrp="1"/>
          </p:cNvSpPr>
          <p:nvPr>
            <p:ph type="title" idx="4294967295"/>
          </p:nvPr>
        </p:nvSpPr>
        <p:spPr>
          <a:xfrm>
            <a:off x="596900" y="552449"/>
            <a:ext cx="10515600" cy="681038"/>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normAutofit fontScale="90000"/>
          </a:bodyPr>
          <a:lstStyle/>
          <a:p>
            <a:r>
              <a:rPr lang="en-US" dirty="0"/>
              <a:t>Advisory Board</a:t>
            </a:r>
          </a:p>
        </p:txBody>
      </p:sp>
      <p:sp>
        <p:nvSpPr>
          <p:cNvPr id="3" name="Content Placeholder 2">
            <a:extLst>
              <a:ext uri="{FF2B5EF4-FFF2-40B4-BE49-F238E27FC236}">
                <a16:creationId xmlns:a16="http://schemas.microsoft.com/office/drawing/2014/main" id="{59648D03-B0FC-BB4C-A993-B5073C7DABB7}"/>
              </a:ext>
            </a:extLst>
          </p:cNvPr>
          <p:cNvSpPr>
            <a:spLocks noGrp="1"/>
          </p:cNvSpPr>
          <p:nvPr>
            <p:ph sz="half" idx="4294967295"/>
          </p:nvPr>
        </p:nvSpPr>
        <p:spPr>
          <a:xfrm>
            <a:off x="0" y="1808163"/>
            <a:ext cx="6048375" cy="3787775"/>
          </a:xfrm>
          <a:solidFill>
            <a:schemeClr val="accent2"/>
          </a:solidFill>
          <a:effectLst>
            <a:softEdge rad="148954"/>
          </a:effectLst>
        </p:spPr>
        <p:txBody>
          <a:bodyPr>
            <a:normAutofit lnSpcReduction="10000"/>
          </a:bodyPr>
          <a:lstStyle/>
          <a:p>
            <a:endParaRPr lang="en-US" sz="1800" dirty="0">
              <a:solidFill>
                <a:schemeClr val="bg1"/>
              </a:solidFill>
            </a:endParaRPr>
          </a:p>
          <a:p>
            <a:r>
              <a:rPr lang="en-US" sz="1800" dirty="0">
                <a:solidFill>
                  <a:schemeClr val="bg1"/>
                </a:solidFill>
              </a:rPr>
              <a:t>Gail Scowcroft (University of Rhode Island)</a:t>
            </a:r>
          </a:p>
          <a:p>
            <a:r>
              <a:rPr lang="en-US" sz="1800" dirty="0">
                <a:solidFill>
                  <a:schemeClr val="bg1"/>
                </a:solidFill>
              </a:rPr>
              <a:t>Dr. Judy Diamond- University of Nebraska – Lincoln</a:t>
            </a:r>
          </a:p>
          <a:p>
            <a:r>
              <a:rPr lang="en-US" sz="1800" dirty="0">
                <a:solidFill>
                  <a:schemeClr val="bg1"/>
                </a:solidFill>
              </a:rPr>
              <a:t>Margie </a:t>
            </a:r>
            <a:r>
              <a:rPr lang="en-US" sz="1800" dirty="0" err="1">
                <a:solidFill>
                  <a:schemeClr val="bg1"/>
                </a:solidFill>
              </a:rPr>
              <a:t>Turrin</a:t>
            </a:r>
            <a:r>
              <a:rPr lang="en-US" sz="1800" dirty="0">
                <a:solidFill>
                  <a:schemeClr val="bg1"/>
                </a:solidFill>
              </a:rPr>
              <a:t> – Lamont Doherty Earth Observatory </a:t>
            </a:r>
          </a:p>
          <a:p>
            <a:r>
              <a:rPr lang="en-US" sz="1800" dirty="0">
                <a:solidFill>
                  <a:schemeClr val="bg1"/>
                </a:solidFill>
              </a:rPr>
              <a:t>Marilyn </a:t>
            </a:r>
            <a:r>
              <a:rPr lang="en-US" sz="1800" dirty="0" err="1">
                <a:solidFill>
                  <a:schemeClr val="bg1"/>
                </a:solidFill>
              </a:rPr>
              <a:t>Sigman</a:t>
            </a:r>
            <a:r>
              <a:rPr lang="en-US" sz="1800" dirty="0">
                <a:solidFill>
                  <a:schemeClr val="bg1"/>
                </a:solidFill>
              </a:rPr>
              <a:t> – Alaska Sea Grant</a:t>
            </a:r>
          </a:p>
          <a:p>
            <a:r>
              <a:rPr lang="en-US" sz="1800" dirty="0">
                <a:solidFill>
                  <a:schemeClr val="bg1"/>
                </a:solidFill>
              </a:rPr>
              <a:t>Dr. </a:t>
            </a:r>
            <a:r>
              <a:rPr lang="en-US" sz="1800" dirty="0" err="1">
                <a:solidFill>
                  <a:schemeClr val="bg1"/>
                </a:solidFill>
              </a:rPr>
              <a:t>Rabbiah</a:t>
            </a:r>
            <a:r>
              <a:rPr lang="en-US" sz="1800" dirty="0">
                <a:solidFill>
                  <a:schemeClr val="bg1"/>
                </a:solidFill>
              </a:rPr>
              <a:t> Mayas – Museum of Science and Industry </a:t>
            </a:r>
          </a:p>
          <a:p>
            <a:r>
              <a:rPr lang="en-US" sz="1800" dirty="0">
                <a:solidFill>
                  <a:schemeClr val="bg1"/>
                </a:solidFill>
              </a:rPr>
              <a:t>Dr. Sue Allen</a:t>
            </a:r>
          </a:p>
          <a:p>
            <a:r>
              <a:rPr lang="en-US" sz="1800" dirty="0">
                <a:solidFill>
                  <a:schemeClr val="bg1"/>
                </a:solidFill>
              </a:rPr>
              <a:t>Dr. Josh Kohut &amp; Oscar Schofield – Rutgers University</a:t>
            </a:r>
          </a:p>
          <a:p>
            <a:r>
              <a:rPr lang="en-US" sz="1800" dirty="0">
                <a:solidFill>
                  <a:schemeClr val="bg1"/>
                </a:solidFill>
              </a:rPr>
              <a:t> Dr. Lynn Tran &amp; Catherine </a:t>
            </a:r>
            <a:r>
              <a:rPr lang="en-US" sz="1800" dirty="0" err="1">
                <a:solidFill>
                  <a:schemeClr val="bg1"/>
                </a:solidFill>
              </a:rPr>
              <a:t>Halversen</a:t>
            </a:r>
            <a:r>
              <a:rPr lang="en-US" sz="1800" dirty="0">
                <a:solidFill>
                  <a:schemeClr val="bg1"/>
                </a:solidFill>
              </a:rPr>
              <a:t> – Lawrence Hall of Science – UC Berkeley </a:t>
            </a:r>
          </a:p>
        </p:txBody>
      </p:sp>
      <p:pic>
        <p:nvPicPr>
          <p:cNvPr id="5" name="Picture 4">
            <a:extLst>
              <a:ext uri="{FF2B5EF4-FFF2-40B4-BE49-F238E27FC236}">
                <a16:creationId xmlns:a16="http://schemas.microsoft.com/office/drawing/2014/main" id="{752DBE07-A0AE-0646-B117-4CCFFDF0D2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3627" y="1808163"/>
            <a:ext cx="5888036" cy="4004244"/>
          </a:xfrm>
          <a:prstGeom prst="rect">
            <a:avLst/>
          </a:prstGeom>
        </p:spPr>
      </p:pic>
    </p:spTree>
    <p:extLst>
      <p:ext uri="{BB962C8B-B14F-4D97-AF65-F5344CB8AC3E}">
        <p14:creationId xmlns:p14="http://schemas.microsoft.com/office/powerpoint/2010/main" val="184502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B476A8-C676-524D-AFC4-0AC7EDD20558}"/>
              </a:ext>
            </a:extLst>
          </p:cNvPr>
          <p:cNvSpPr>
            <a:spLocks noGrp="1"/>
          </p:cNvSpPr>
          <p:nvPr>
            <p:ph type="title" idx="4294967295"/>
          </p:nvPr>
        </p:nvSpPr>
        <p:spPr>
          <a:xfrm>
            <a:off x="5610596" y="280276"/>
            <a:ext cx="5925310" cy="1174991"/>
          </a:xfrm>
        </p:spPr>
        <p:txBody>
          <a:bodyPr vert="horz" lIns="182880" tIns="182880" rIns="182880" bIns="182880" rtlCol="0" anchor="ctr">
            <a:normAutofit/>
          </a:bodyPr>
          <a:lstStyle/>
          <a:p>
            <a:r>
              <a:rPr lang="en-US" sz="2400" cap="all"/>
              <a:t>Student Learning Objectives </a:t>
            </a:r>
          </a:p>
        </p:txBody>
      </p:sp>
      <p:pic>
        <p:nvPicPr>
          <p:cNvPr id="6" name="Picture 5" descr="An iceberg floating in the water&#10;&#10;Description automatically generated">
            <a:extLst>
              <a:ext uri="{FF2B5EF4-FFF2-40B4-BE49-F238E27FC236}">
                <a16:creationId xmlns:a16="http://schemas.microsoft.com/office/drawing/2014/main" id="{06B87FCC-6FAC-4435-9AA6-7B8B21989E59}"/>
              </a:ext>
            </a:extLst>
          </p:cNvPr>
          <p:cNvPicPr>
            <a:picLocks noChangeAspect="1"/>
          </p:cNvPicPr>
          <p:nvPr/>
        </p:nvPicPr>
        <p:blipFill>
          <a:blip r:embed="rId3"/>
          <a:srcRect l="34081" r="27719"/>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B610BA38-19DD-E64C-9599-CBA20F850A48}"/>
              </a:ext>
            </a:extLst>
          </p:cNvPr>
          <p:cNvSpPr>
            <a:spLocks noGrp="1"/>
          </p:cNvSpPr>
          <p:nvPr>
            <p:ph sz="half" idx="4294967295"/>
          </p:nvPr>
        </p:nvSpPr>
        <p:spPr>
          <a:xfrm>
            <a:off x="5445496" y="1611992"/>
            <a:ext cx="6454404" cy="4965732"/>
          </a:xfrm>
        </p:spPr>
        <p:txBody>
          <a:bodyPr vert="horz" lIns="91440" tIns="45720" rIns="91440" bIns="45720" rtlCol="0">
            <a:normAutofit fontScale="85000" lnSpcReduction="20000"/>
          </a:bodyPr>
          <a:lstStyle/>
          <a:p>
            <a:pPr marL="0">
              <a:lnSpc>
                <a:spcPct val="90000"/>
              </a:lnSpc>
            </a:pPr>
            <a:endParaRPr lang="en-US" sz="1100" dirty="0"/>
          </a:p>
          <a:p>
            <a:pPr marL="0" indent="0">
              <a:lnSpc>
                <a:spcPct val="90000"/>
              </a:lnSpc>
              <a:buNone/>
            </a:pPr>
            <a:r>
              <a:rPr lang="en-US" sz="2400" b="1" dirty="0"/>
              <a:t>Students will KNOW (cognitive goals)</a:t>
            </a:r>
          </a:p>
          <a:p>
            <a:pPr fontAlgn="base">
              <a:lnSpc>
                <a:spcPct val="90000"/>
              </a:lnSpc>
            </a:pPr>
            <a:r>
              <a:rPr lang="en-US" sz="2400" dirty="0"/>
              <a:t>The Polar Regions are predominantly ice - yet the Arctic and the Antarctic have geographic differences.</a:t>
            </a:r>
          </a:p>
          <a:p>
            <a:pPr fontAlgn="base">
              <a:lnSpc>
                <a:spcPct val="90000"/>
              </a:lnSpc>
            </a:pPr>
            <a:r>
              <a:rPr lang="en-US" sz="2400" b="1" dirty="0"/>
              <a:t>Ice is important because organisms (plants, animals, humans) depend on it for habitat (food source, shelter, etc.)</a:t>
            </a:r>
          </a:p>
          <a:p>
            <a:pPr fontAlgn="base">
              <a:lnSpc>
                <a:spcPct val="90000"/>
              </a:lnSpc>
            </a:pPr>
            <a:r>
              <a:rPr lang="en-US" sz="2400" b="1" dirty="0"/>
              <a:t>Climate change is affecting the amount of ice at the poles. This has local and global impacts.</a:t>
            </a:r>
          </a:p>
          <a:p>
            <a:pPr fontAlgn="base">
              <a:lnSpc>
                <a:spcPct val="90000"/>
              </a:lnSpc>
            </a:pPr>
            <a:r>
              <a:rPr lang="en-US" sz="2400" b="1" dirty="0"/>
              <a:t>Scientists collect data over many years to study the changes in ice and how that is impacting local things like food webs and global things like sea level rise.</a:t>
            </a:r>
          </a:p>
          <a:p>
            <a:pPr fontAlgn="base">
              <a:lnSpc>
                <a:spcPct val="90000"/>
              </a:lnSpc>
            </a:pPr>
            <a:r>
              <a:rPr lang="en-US" sz="2400" dirty="0"/>
              <a:t>There are different tools that scientists use to collect data, and there are different ways to display this data (maps, graphs). Graphs can be used to display how one variable relates to another</a:t>
            </a:r>
          </a:p>
          <a:p>
            <a:pPr fontAlgn="base">
              <a:lnSpc>
                <a:spcPct val="90000"/>
              </a:lnSpc>
            </a:pPr>
            <a:r>
              <a:rPr lang="en-US" sz="2400" dirty="0"/>
              <a:t>Data can be analyzed by asking questions.  Data “tells a story” (is interpreted).</a:t>
            </a:r>
          </a:p>
        </p:txBody>
      </p:sp>
    </p:spTree>
    <p:extLst>
      <p:ext uri="{BB962C8B-B14F-4D97-AF65-F5344CB8AC3E}">
        <p14:creationId xmlns:p14="http://schemas.microsoft.com/office/powerpoint/2010/main" val="2197223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B476A8-C676-524D-AFC4-0AC7EDD20558}"/>
              </a:ext>
            </a:extLst>
          </p:cNvPr>
          <p:cNvSpPr>
            <a:spLocks noGrp="1"/>
          </p:cNvSpPr>
          <p:nvPr>
            <p:ph type="title" idx="4294967295"/>
          </p:nvPr>
        </p:nvSpPr>
        <p:spPr>
          <a:xfrm>
            <a:off x="855471" y="242176"/>
            <a:ext cx="3044953" cy="1174991"/>
          </a:xfrm>
        </p:spPr>
        <p:txBody>
          <a:bodyPr vert="horz" lIns="182880" tIns="182880" rIns="182880" bIns="182880" rtlCol="0" anchor="ctr">
            <a:normAutofit/>
          </a:bodyPr>
          <a:lstStyle/>
          <a:p>
            <a:r>
              <a:rPr lang="en-US" sz="1900" cap="all"/>
              <a:t>Student Learning Objectives </a:t>
            </a:r>
          </a:p>
        </p:txBody>
      </p:sp>
      <p:sp>
        <p:nvSpPr>
          <p:cNvPr id="11" name="Content Placeholder 2">
            <a:extLst>
              <a:ext uri="{FF2B5EF4-FFF2-40B4-BE49-F238E27FC236}">
                <a16:creationId xmlns:a16="http://schemas.microsoft.com/office/drawing/2014/main" id="{584B22D2-F4FB-3D4F-9702-055F0E08AA56}"/>
              </a:ext>
            </a:extLst>
          </p:cNvPr>
          <p:cNvSpPr txBox="1">
            <a:spLocks/>
          </p:cNvSpPr>
          <p:nvPr/>
        </p:nvSpPr>
        <p:spPr>
          <a:xfrm>
            <a:off x="0" y="1778000"/>
            <a:ext cx="4552696" cy="508000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venir LT Std 65 Medium" panose="020B05030202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venir LT Std 65 Medium" panose="020B05030202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venir LT Std 65 Medium" panose="020B05030202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buClr>
                <a:schemeClr val="accent2"/>
              </a:buClr>
            </a:pPr>
            <a:r>
              <a:rPr lang="en-US" sz="2900" b="1" dirty="0">
                <a:solidFill>
                  <a:schemeClr val="tx1">
                    <a:lumMod val="85000"/>
                    <a:lumOff val="15000"/>
                  </a:schemeClr>
                </a:solidFill>
                <a:latin typeface="+mn-lt"/>
              </a:rPr>
              <a:t>Students will FEEL (affective goals)</a:t>
            </a:r>
          </a:p>
          <a:p>
            <a:pPr fontAlgn="base">
              <a:buClr>
                <a:schemeClr val="accent2"/>
              </a:buClr>
            </a:pPr>
            <a:r>
              <a:rPr lang="en-US" sz="2900" dirty="0">
                <a:solidFill>
                  <a:schemeClr val="tx1">
                    <a:lumMod val="85000"/>
                    <a:lumOff val="15000"/>
                  </a:schemeClr>
                </a:solidFill>
                <a:latin typeface="+mn-lt"/>
              </a:rPr>
              <a:t>Excited about the process of discovery in science </a:t>
            </a:r>
          </a:p>
          <a:p>
            <a:pPr fontAlgn="base">
              <a:buClr>
                <a:schemeClr val="accent2"/>
              </a:buClr>
            </a:pPr>
            <a:r>
              <a:rPr lang="en-US" sz="2900" dirty="0">
                <a:solidFill>
                  <a:schemeClr val="tx1">
                    <a:lumMod val="85000"/>
                    <a:lumOff val="15000"/>
                  </a:schemeClr>
                </a:solidFill>
                <a:latin typeface="+mn-lt"/>
              </a:rPr>
              <a:t>A sense of what it feels like to actually be in these polar regions</a:t>
            </a:r>
          </a:p>
          <a:p>
            <a:pPr fontAlgn="base">
              <a:buClr>
                <a:schemeClr val="accent2"/>
              </a:buClr>
            </a:pPr>
            <a:r>
              <a:rPr lang="en-US" sz="2900" dirty="0">
                <a:solidFill>
                  <a:schemeClr val="tx1">
                    <a:lumMod val="85000"/>
                    <a:lumOff val="15000"/>
                  </a:schemeClr>
                </a:solidFill>
                <a:latin typeface="+mn-lt"/>
              </a:rPr>
              <a:t>A greater sense of self-efficacy regarding data</a:t>
            </a:r>
          </a:p>
          <a:p>
            <a:pPr fontAlgn="base">
              <a:buClr>
                <a:schemeClr val="accent2"/>
              </a:buClr>
            </a:pPr>
            <a:r>
              <a:rPr lang="en-US" sz="2900" dirty="0">
                <a:solidFill>
                  <a:schemeClr val="tx1">
                    <a:lumMod val="85000"/>
                    <a:lumOff val="15000"/>
                  </a:schemeClr>
                </a:solidFill>
                <a:latin typeface="+mn-lt"/>
              </a:rPr>
              <a:t>More connected to the polar regions  </a:t>
            </a:r>
          </a:p>
          <a:p>
            <a:pPr marL="0">
              <a:buClr>
                <a:schemeClr val="accent2"/>
              </a:buClr>
            </a:pPr>
            <a:endParaRPr lang="en-US" sz="2900" b="1" dirty="0">
              <a:solidFill>
                <a:schemeClr val="tx1">
                  <a:lumMod val="85000"/>
                  <a:lumOff val="15000"/>
                </a:schemeClr>
              </a:solidFill>
              <a:latin typeface="+mn-lt"/>
            </a:endParaRPr>
          </a:p>
          <a:p>
            <a:pPr marL="0">
              <a:buClr>
                <a:schemeClr val="accent2"/>
              </a:buClr>
            </a:pPr>
            <a:r>
              <a:rPr lang="en-US" sz="2900" b="1" dirty="0">
                <a:solidFill>
                  <a:schemeClr val="tx1">
                    <a:lumMod val="85000"/>
                    <a:lumOff val="15000"/>
                  </a:schemeClr>
                </a:solidFill>
                <a:latin typeface="+mn-lt"/>
              </a:rPr>
              <a:t>Students will DO (behavioral goals)</a:t>
            </a:r>
          </a:p>
          <a:p>
            <a:pPr fontAlgn="base">
              <a:buClr>
                <a:schemeClr val="accent2"/>
              </a:buClr>
            </a:pPr>
            <a:r>
              <a:rPr lang="en-US" sz="2900" dirty="0">
                <a:solidFill>
                  <a:schemeClr val="tx1">
                    <a:lumMod val="85000"/>
                    <a:lumOff val="15000"/>
                  </a:schemeClr>
                </a:solidFill>
                <a:latin typeface="+mn-lt"/>
              </a:rPr>
              <a:t>Notice the changes over time in their own local area</a:t>
            </a:r>
          </a:p>
          <a:p>
            <a:pPr fontAlgn="base">
              <a:buClr>
                <a:schemeClr val="accent2"/>
              </a:buClr>
            </a:pPr>
            <a:r>
              <a:rPr lang="en-US" sz="2900" dirty="0">
                <a:solidFill>
                  <a:schemeClr val="tx1">
                    <a:lumMod val="85000"/>
                    <a:lumOff val="15000"/>
                  </a:schemeClr>
                </a:solidFill>
                <a:latin typeface="+mn-lt"/>
              </a:rPr>
              <a:t>Participate in another science program--</a:t>
            </a:r>
            <a:r>
              <a:rPr lang="en-US" sz="2900" i="1" dirty="0">
                <a:solidFill>
                  <a:schemeClr val="tx1">
                    <a:lumMod val="85000"/>
                    <a:lumOff val="15000"/>
                  </a:schemeClr>
                </a:solidFill>
                <a:latin typeface="+mn-lt"/>
              </a:rPr>
              <a:t>"I care more about the poles (through knowing a little more and through an emotional connection and through getting to work with real data and hear from scientists)”</a:t>
            </a:r>
          </a:p>
          <a:p>
            <a:pPr marL="0" fontAlgn="base">
              <a:buClr>
                <a:schemeClr val="accent2"/>
              </a:buClr>
            </a:pPr>
            <a:endParaRPr lang="en-US" sz="1000" dirty="0">
              <a:solidFill>
                <a:schemeClr val="tx1">
                  <a:lumMod val="85000"/>
                  <a:lumOff val="15000"/>
                </a:schemeClr>
              </a:solidFill>
              <a:latin typeface="+mn-lt"/>
            </a:endParaRPr>
          </a:p>
        </p:txBody>
      </p:sp>
      <p:pic>
        <p:nvPicPr>
          <p:cNvPr id="3" name="Picture 2" descr="A group of people posing for a photo&#10;&#10;Description automatically generated">
            <a:extLst>
              <a:ext uri="{FF2B5EF4-FFF2-40B4-BE49-F238E27FC236}">
                <a16:creationId xmlns:a16="http://schemas.microsoft.com/office/drawing/2014/main" id="{F1611E13-6BF4-FF40-6956-28DAE74BFDF6}"/>
              </a:ext>
            </a:extLst>
          </p:cNvPr>
          <p:cNvPicPr>
            <a:picLocks noChangeAspect="1"/>
          </p:cNvPicPr>
          <p:nvPr/>
        </p:nvPicPr>
        <p:blipFill>
          <a:blip r:embed="rId3"/>
          <a:srcRect l="16401" r="10232" b="-1"/>
          <a:stretch/>
        </p:blipFill>
        <p:spPr>
          <a:xfrm>
            <a:off x="4654296" y="10"/>
            <a:ext cx="7537704" cy="6857990"/>
          </a:xfrm>
          <a:prstGeom prst="rect">
            <a:avLst/>
          </a:prstGeom>
        </p:spPr>
      </p:pic>
    </p:spTree>
    <p:extLst>
      <p:ext uri="{BB962C8B-B14F-4D97-AF65-F5344CB8AC3E}">
        <p14:creationId xmlns:p14="http://schemas.microsoft.com/office/powerpoint/2010/main" val="692780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BC264-A17A-2B43-95C7-F01281497508}"/>
              </a:ext>
            </a:extLst>
          </p:cNvPr>
          <p:cNvSpPr>
            <a:spLocks noGrp="1"/>
          </p:cNvSpPr>
          <p:nvPr>
            <p:ph type="title" idx="4294967295"/>
          </p:nvPr>
        </p:nvSpPr>
        <p:spPr>
          <a:xfrm>
            <a:off x="349250" y="249532"/>
            <a:ext cx="3489325" cy="679450"/>
          </a:xfrm>
        </p:spPr>
        <p:txBody>
          <a:bodyPr>
            <a:normAutofit fontScale="90000"/>
          </a:bodyPr>
          <a:lstStyle/>
          <a:p>
            <a:r>
              <a:rPr lang="en-US" dirty="0"/>
              <a:t>Metrics Overview</a:t>
            </a:r>
          </a:p>
        </p:txBody>
      </p:sp>
      <p:graphicFrame>
        <p:nvGraphicFramePr>
          <p:cNvPr id="8" name="Content Placeholder 2">
            <a:extLst>
              <a:ext uri="{FF2B5EF4-FFF2-40B4-BE49-F238E27FC236}">
                <a16:creationId xmlns:a16="http://schemas.microsoft.com/office/drawing/2014/main" id="{9C3F22EF-49B4-B788-74A8-8175885688A4}"/>
              </a:ext>
            </a:extLst>
          </p:cNvPr>
          <p:cNvGraphicFramePr>
            <a:graphicFrameLocks noGrp="1"/>
          </p:cNvGraphicFramePr>
          <p:nvPr>
            <p:ph sz="half" idx="4294967295"/>
            <p:extLst>
              <p:ext uri="{D42A27DB-BD31-4B8C-83A1-F6EECF244321}">
                <p14:modId xmlns:p14="http://schemas.microsoft.com/office/powerpoint/2010/main" val="4147684919"/>
              </p:ext>
            </p:extLst>
          </p:nvPr>
        </p:nvGraphicFramePr>
        <p:xfrm>
          <a:off x="381000" y="1873250"/>
          <a:ext cx="5054601"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7E6795E-1FD1-8649-B59D-39EA12340CA1}"/>
              </a:ext>
            </a:extLst>
          </p:cNvPr>
          <p:cNvPicPr>
            <a:picLocks noChangeAspect="1"/>
          </p:cNvPicPr>
          <p:nvPr/>
        </p:nvPicPr>
        <p:blipFill>
          <a:blip r:embed="rId8"/>
          <a:stretch>
            <a:fillRect/>
          </a:stretch>
        </p:blipFill>
        <p:spPr>
          <a:xfrm>
            <a:off x="6299201" y="173781"/>
            <a:ext cx="5289550" cy="6684219"/>
          </a:xfrm>
          <a:prstGeom prst="rect">
            <a:avLst/>
          </a:prstGeom>
          <a:ln>
            <a:solidFill>
              <a:schemeClr val="tx1"/>
            </a:solidFill>
          </a:ln>
        </p:spPr>
      </p:pic>
      <p:sp>
        <p:nvSpPr>
          <p:cNvPr id="6" name="Title 1">
            <a:extLst>
              <a:ext uri="{FF2B5EF4-FFF2-40B4-BE49-F238E27FC236}">
                <a16:creationId xmlns:a16="http://schemas.microsoft.com/office/drawing/2014/main" id="{0DFDCEF1-D418-9743-B902-C29BA021439B}"/>
              </a:ext>
            </a:extLst>
          </p:cNvPr>
          <p:cNvSpPr txBox="1">
            <a:spLocks/>
          </p:cNvSpPr>
          <p:nvPr/>
        </p:nvSpPr>
        <p:spPr>
          <a:xfrm>
            <a:off x="168275" y="1193264"/>
            <a:ext cx="5584825" cy="67998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Engagement in Science</a:t>
            </a:r>
          </a:p>
        </p:txBody>
      </p:sp>
    </p:spTree>
    <p:extLst>
      <p:ext uri="{BB962C8B-B14F-4D97-AF65-F5344CB8AC3E}">
        <p14:creationId xmlns:p14="http://schemas.microsoft.com/office/powerpoint/2010/main" val="3244558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20524-A070-F64A-9F0F-C4F5EC995F08}"/>
              </a:ext>
            </a:extLst>
          </p:cNvPr>
          <p:cNvSpPr>
            <a:spLocks noGrp="1"/>
          </p:cNvSpPr>
          <p:nvPr>
            <p:ph type="title" idx="4294967295"/>
          </p:nvPr>
        </p:nvSpPr>
        <p:spPr>
          <a:xfrm>
            <a:off x="804672" y="978776"/>
            <a:ext cx="5925310" cy="1174991"/>
          </a:xfrm>
        </p:spPr>
        <p:txBody>
          <a:bodyPr vert="horz" lIns="182880" tIns="182880" rIns="182880" bIns="182880" rtlCol="0" anchor="ctr">
            <a:normAutofit/>
          </a:bodyPr>
          <a:lstStyle/>
          <a:p>
            <a:r>
              <a:rPr lang="en-US" sz="2400" cap="all"/>
              <a:t>Science Identity</a:t>
            </a:r>
          </a:p>
        </p:txBody>
      </p:sp>
      <p:sp>
        <p:nvSpPr>
          <p:cNvPr id="3" name="Content Placeholder 2">
            <a:extLst>
              <a:ext uri="{FF2B5EF4-FFF2-40B4-BE49-F238E27FC236}">
                <a16:creationId xmlns:a16="http://schemas.microsoft.com/office/drawing/2014/main" id="{63A56C49-F663-2D45-9B9B-EE89804DEE39}"/>
              </a:ext>
            </a:extLst>
          </p:cNvPr>
          <p:cNvSpPr>
            <a:spLocks noGrp="1"/>
          </p:cNvSpPr>
          <p:nvPr>
            <p:ph sz="half" idx="4294967295"/>
          </p:nvPr>
        </p:nvSpPr>
        <p:spPr>
          <a:xfrm>
            <a:off x="804672" y="2640692"/>
            <a:ext cx="5925310" cy="3255252"/>
          </a:xfrm>
        </p:spPr>
        <p:txBody>
          <a:bodyPr vert="horz" lIns="91440" tIns="45720" rIns="91440" bIns="45720" rtlCol="0">
            <a:normAutofit/>
          </a:bodyPr>
          <a:lstStyle/>
          <a:p>
            <a:pPr marL="0"/>
            <a:r>
              <a:rPr lang="en-US" sz="2400" dirty="0"/>
              <a:t>measured at two time points using four items modified from Cole (2012). The pre-survey was administered at the start of Day 1. The post-survey was administered at the end of the program. </a:t>
            </a:r>
          </a:p>
          <a:p>
            <a:pPr marL="0"/>
            <a:endParaRPr lang="en-US" dirty="0"/>
          </a:p>
        </p:txBody>
      </p:sp>
      <p:pic>
        <p:nvPicPr>
          <p:cNvPr id="5" name="Picture 4" descr="A screenshot of a survey&#10;&#10;Description automatically generated">
            <a:extLst>
              <a:ext uri="{FF2B5EF4-FFF2-40B4-BE49-F238E27FC236}">
                <a16:creationId xmlns:a16="http://schemas.microsoft.com/office/drawing/2014/main" id="{3807F574-3DBE-D546-AC6B-2AD9E5D6E34E}"/>
              </a:ext>
            </a:extLst>
          </p:cNvPr>
          <p:cNvPicPr>
            <a:picLocks noChangeAspect="1"/>
          </p:cNvPicPr>
          <p:nvPr/>
        </p:nvPicPr>
        <p:blipFill>
          <a:blip r:embed="rId3"/>
          <a:srcRect t="11952" b="17736"/>
          <a:stretch/>
        </p:blipFill>
        <p:spPr>
          <a:xfrm>
            <a:off x="7534654" y="10"/>
            <a:ext cx="4657345" cy="6857990"/>
          </a:xfrm>
          <a:prstGeom prst="rect">
            <a:avLst/>
          </a:prstGeom>
        </p:spPr>
      </p:pic>
      <p:sp>
        <p:nvSpPr>
          <p:cNvPr id="4" name="TextBox 3">
            <a:extLst>
              <a:ext uri="{FF2B5EF4-FFF2-40B4-BE49-F238E27FC236}">
                <a16:creationId xmlns:a16="http://schemas.microsoft.com/office/drawing/2014/main" id="{E2E474B9-75FD-FFC2-A9DB-B18125C7C1C5}"/>
              </a:ext>
            </a:extLst>
          </p:cNvPr>
          <p:cNvSpPr txBox="1"/>
          <p:nvPr/>
        </p:nvSpPr>
        <p:spPr>
          <a:xfrm>
            <a:off x="7632700" y="1308100"/>
            <a:ext cx="4559299" cy="2451100"/>
          </a:xfrm>
          <a:prstGeom prst="rect">
            <a:avLst/>
          </a:prstGeom>
          <a:noFill/>
          <a:ln w="53975">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3904691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6323A-DCBF-0E4C-AB0F-C012FD89DD48}"/>
              </a:ext>
            </a:extLst>
          </p:cNvPr>
          <p:cNvSpPr>
            <a:spLocks noGrp="1"/>
          </p:cNvSpPr>
          <p:nvPr>
            <p:ph type="title" idx="4294967295"/>
          </p:nvPr>
        </p:nvSpPr>
        <p:spPr>
          <a:xfrm>
            <a:off x="242888" y="546099"/>
            <a:ext cx="4303713" cy="681038"/>
          </a:xfrm>
        </p:spPr>
        <p:txBody>
          <a:bodyPr>
            <a:normAutofit fontScale="90000"/>
          </a:bodyPr>
          <a:lstStyle/>
          <a:p>
            <a:r>
              <a:rPr lang="en-US" dirty="0"/>
              <a:t>Fascination in Science</a:t>
            </a:r>
            <a:br>
              <a:rPr lang="en-US" dirty="0"/>
            </a:br>
            <a:r>
              <a:rPr lang="en-US" dirty="0"/>
              <a:t>from Activation Lab </a:t>
            </a:r>
          </a:p>
        </p:txBody>
      </p:sp>
      <p:sp>
        <p:nvSpPr>
          <p:cNvPr id="3" name="Content Placeholder 2">
            <a:extLst>
              <a:ext uri="{FF2B5EF4-FFF2-40B4-BE49-F238E27FC236}">
                <a16:creationId xmlns:a16="http://schemas.microsoft.com/office/drawing/2014/main" id="{FD62712A-F34E-C644-A74F-67E0EF1C649C}"/>
              </a:ext>
            </a:extLst>
          </p:cNvPr>
          <p:cNvSpPr>
            <a:spLocks noGrp="1"/>
          </p:cNvSpPr>
          <p:nvPr>
            <p:ph sz="half" idx="4294967295"/>
          </p:nvPr>
        </p:nvSpPr>
        <p:spPr>
          <a:xfrm>
            <a:off x="522288" y="1701461"/>
            <a:ext cx="3973512" cy="3789363"/>
          </a:xfrm>
        </p:spPr>
        <p:txBody>
          <a:bodyPr>
            <a:normAutofit/>
          </a:bodyPr>
          <a:lstStyle/>
          <a:p>
            <a:pPr marL="0" indent="0">
              <a:buNone/>
            </a:pPr>
            <a:r>
              <a:rPr lang="en-US" sz="2400" dirty="0"/>
              <a:t>measured at two time points (i.e., at the start of Day 1 and the end of the program) using eight items from the Fascination in Science subscale of the Science Learning Activation Survey (2016).</a:t>
            </a:r>
          </a:p>
        </p:txBody>
      </p:sp>
      <p:graphicFrame>
        <p:nvGraphicFramePr>
          <p:cNvPr id="7" name="TextBox 3">
            <a:extLst>
              <a:ext uri="{FF2B5EF4-FFF2-40B4-BE49-F238E27FC236}">
                <a16:creationId xmlns:a16="http://schemas.microsoft.com/office/drawing/2014/main" id="{E8A5F535-AE90-3D74-9198-672C9D8D4074}"/>
              </a:ext>
            </a:extLst>
          </p:cNvPr>
          <p:cNvGraphicFramePr/>
          <p:nvPr>
            <p:extLst>
              <p:ext uri="{D42A27DB-BD31-4B8C-83A1-F6EECF244321}">
                <p14:modId xmlns:p14="http://schemas.microsoft.com/office/powerpoint/2010/main" val="1535783124"/>
              </p:ext>
            </p:extLst>
          </p:nvPr>
        </p:nvGraphicFramePr>
        <p:xfrm>
          <a:off x="5676900" y="659011"/>
          <a:ext cx="5992812" cy="5539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700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EDA6-51A0-7441-A775-3AE3D32E0395}"/>
              </a:ext>
            </a:extLst>
          </p:cNvPr>
          <p:cNvSpPr>
            <a:spLocks noGrp="1"/>
          </p:cNvSpPr>
          <p:nvPr>
            <p:ph type="title" idx="4294967295"/>
          </p:nvPr>
        </p:nvSpPr>
        <p:spPr>
          <a:xfrm>
            <a:off x="1939036" y="267017"/>
            <a:ext cx="7729728" cy="1188720"/>
          </a:xfrm>
          <a:solidFill>
            <a:schemeClr val="bg1">
              <a:alpha val="45000"/>
            </a:schemeClr>
          </a:solidFill>
        </p:spPr>
        <p:txBody>
          <a:bodyPr vert="horz" lIns="182880" tIns="182880" rIns="182880" bIns="182880" rtlCol="0" anchor="ctr">
            <a:normAutofit/>
          </a:bodyPr>
          <a:lstStyle/>
          <a:p>
            <a:r>
              <a:rPr lang="en-US" cap="all"/>
              <a:t>Valuing of Science  </a:t>
            </a:r>
          </a:p>
        </p:txBody>
      </p:sp>
      <p:sp>
        <p:nvSpPr>
          <p:cNvPr id="3" name="Content Placeholder 2">
            <a:extLst>
              <a:ext uri="{FF2B5EF4-FFF2-40B4-BE49-F238E27FC236}">
                <a16:creationId xmlns:a16="http://schemas.microsoft.com/office/drawing/2014/main" id="{2B5169F5-6641-6B4B-9F47-46AB623EA9D6}"/>
              </a:ext>
            </a:extLst>
          </p:cNvPr>
          <p:cNvSpPr>
            <a:spLocks noGrp="1"/>
          </p:cNvSpPr>
          <p:nvPr>
            <p:ph sz="half" idx="4294967295"/>
          </p:nvPr>
        </p:nvSpPr>
        <p:spPr>
          <a:xfrm>
            <a:off x="749300" y="1663352"/>
            <a:ext cx="11557000" cy="3789363"/>
          </a:xfrm>
        </p:spPr>
        <p:txBody>
          <a:bodyPr/>
          <a:lstStyle/>
          <a:p>
            <a:pPr marL="0" indent="0">
              <a:buNone/>
            </a:pPr>
            <a:r>
              <a:rPr lang="en-US" dirty="0"/>
              <a:t>measured at two time points (i.e., at the start of Day 1 and the end of the program) using eight items from the Valuing Science subscale of the Science Learning Activation Survey (2016).</a:t>
            </a:r>
          </a:p>
        </p:txBody>
      </p:sp>
      <p:graphicFrame>
        <p:nvGraphicFramePr>
          <p:cNvPr id="8" name="TextBox 3">
            <a:extLst>
              <a:ext uri="{FF2B5EF4-FFF2-40B4-BE49-F238E27FC236}">
                <a16:creationId xmlns:a16="http://schemas.microsoft.com/office/drawing/2014/main" id="{EC196DA6-8C98-CF42-0A8A-7141D57DA23B}"/>
              </a:ext>
            </a:extLst>
          </p:cNvPr>
          <p:cNvGraphicFramePr/>
          <p:nvPr>
            <p:extLst>
              <p:ext uri="{D42A27DB-BD31-4B8C-83A1-F6EECF244321}">
                <p14:modId xmlns:p14="http://schemas.microsoft.com/office/powerpoint/2010/main" val="1115542998"/>
              </p:ext>
            </p:extLst>
          </p:nvPr>
        </p:nvGraphicFramePr>
        <p:xfrm>
          <a:off x="406400" y="2638044"/>
          <a:ext cx="11785600" cy="3445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8789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2C37-C324-554C-8DE4-C821B2B3100B}"/>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682DCAF4-3FD8-554C-B3AF-69AD4283ED75}"/>
              </a:ext>
            </a:extLst>
          </p:cNvPr>
          <p:cNvSpPr>
            <a:spLocks noGrp="1"/>
          </p:cNvSpPr>
          <p:nvPr>
            <p:ph sz="half" idx="1"/>
          </p:nvPr>
        </p:nvSpPr>
        <p:spPr/>
        <p:txBody>
          <a:bodyPr/>
          <a:lstStyle/>
          <a:p>
            <a:endParaRPr lang="en-US"/>
          </a:p>
        </p:txBody>
      </p:sp>
      <p:pic>
        <p:nvPicPr>
          <p:cNvPr id="4" name="Picture 3">
            <a:extLst>
              <a:ext uri="{FF2B5EF4-FFF2-40B4-BE49-F238E27FC236}">
                <a16:creationId xmlns:a16="http://schemas.microsoft.com/office/drawing/2014/main" id="{2EF2F26E-C3CF-3044-9AD7-D62D0AF3EC0A}"/>
              </a:ext>
            </a:extLst>
          </p:cNvPr>
          <p:cNvPicPr>
            <a:picLocks noChangeAspect="1"/>
          </p:cNvPicPr>
          <p:nvPr/>
        </p:nvPicPr>
        <p:blipFill>
          <a:blip r:embed="rId3"/>
          <a:stretch>
            <a:fillRect/>
          </a:stretch>
        </p:blipFill>
        <p:spPr>
          <a:xfrm>
            <a:off x="0" y="183444"/>
            <a:ext cx="12191999" cy="6491111"/>
          </a:xfrm>
          <a:prstGeom prst="rect">
            <a:avLst/>
          </a:prstGeom>
        </p:spPr>
      </p:pic>
      <p:sp>
        <p:nvSpPr>
          <p:cNvPr id="5" name="TextBox 4">
            <a:extLst>
              <a:ext uri="{FF2B5EF4-FFF2-40B4-BE49-F238E27FC236}">
                <a16:creationId xmlns:a16="http://schemas.microsoft.com/office/drawing/2014/main" id="{4DE57410-9215-334E-8E05-0CD8E65FEBD2}"/>
              </a:ext>
            </a:extLst>
          </p:cNvPr>
          <p:cNvSpPr txBox="1"/>
          <p:nvPr/>
        </p:nvSpPr>
        <p:spPr>
          <a:xfrm>
            <a:off x="271461" y="5281107"/>
            <a:ext cx="5557840" cy="369332"/>
          </a:xfrm>
          <a:prstGeom prst="rect">
            <a:avLst/>
          </a:prstGeom>
          <a:solidFill>
            <a:schemeClr val="accent1"/>
          </a:solidFill>
        </p:spPr>
        <p:txBody>
          <a:bodyPr wrap="square" rtlCol="0">
            <a:spAutoFit/>
          </a:bodyPr>
          <a:lstStyle/>
          <a:p>
            <a:r>
              <a:rPr lang="en-US" dirty="0">
                <a:solidFill>
                  <a:schemeClr val="bg1"/>
                </a:solidFill>
              </a:rPr>
              <a:t>https://</a:t>
            </a:r>
            <a:r>
              <a:rPr lang="en-US" dirty="0" err="1">
                <a:solidFill>
                  <a:schemeClr val="bg1"/>
                </a:solidFill>
              </a:rPr>
              <a:t>dataspire.org</a:t>
            </a:r>
            <a:r>
              <a:rPr lang="en-US" dirty="0">
                <a:solidFill>
                  <a:schemeClr val="bg1"/>
                </a:solidFill>
              </a:rPr>
              <a:t>/building-blocks-for-data-literacy</a:t>
            </a:r>
          </a:p>
        </p:txBody>
      </p:sp>
    </p:spTree>
    <p:extLst>
      <p:ext uri="{BB962C8B-B14F-4D97-AF65-F5344CB8AC3E}">
        <p14:creationId xmlns:p14="http://schemas.microsoft.com/office/powerpoint/2010/main" val="3899141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555852-4708-8692-914D-55EEC0005F91}"/>
              </a:ext>
            </a:extLst>
          </p:cNvPr>
          <p:cNvPicPr>
            <a:picLocks noChangeAspect="1"/>
          </p:cNvPicPr>
          <p:nvPr/>
        </p:nvPicPr>
        <p:blipFill>
          <a:blip r:embed="rId3"/>
          <a:stretch>
            <a:fillRect/>
          </a:stretch>
        </p:blipFill>
        <p:spPr>
          <a:xfrm>
            <a:off x="301042" y="-571917"/>
            <a:ext cx="11589916" cy="8001833"/>
          </a:xfrm>
          <a:prstGeom prst="rect">
            <a:avLst/>
          </a:prstGeom>
        </p:spPr>
      </p:pic>
    </p:spTree>
    <p:extLst>
      <p:ext uri="{BB962C8B-B14F-4D97-AF65-F5344CB8AC3E}">
        <p14:creationId xmlns:p14="http://schemas.microsoft.com/office/powerpoint/2010/main" val="1840150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3744990-6F57-8F60-17E2-C37515EAC5D5}"/>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10439"/>
          <a:stretch/>
        </p:blipFill>
        <p:spPr bwMode="auto">
          <a:xfrm>
            <a:off x="543034" y="950334"/>
            <a:ext cx="11105932" cy="4957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534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posing for a picture&#10;&#10;Description automatically generated">
            <a:extLst>
              <a:ext uri="{FF2B5EF4-FFF2-40B4-BE49-F238E27FC236}">
                <a16:creationId xmlns:a16="http://schemas.microsoft.com/office/drawing/2014/main" id="{E36440B5-E240-DCB3-834B-C8B967046CEF}"/>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0" y="590550"/>
            <a:ext cx="6440488" cy="5426075"/>
          </a:xfrm>
        </p:spPr>
      </p:pic>
      <p:pic>
        <p:nvPicPr>
          <p:cNvPr id="7" name="Picture 6" descr="A yellow and blue sign with white text&#10;&#10;Description automatically generated">
            <a:extLst>
              <a:ext uri="{FF2B5EF4-FFF2-40B4-BE49-F238E27FC236}">
                <a16:creationId xmlns:a16="http://schemas.microsoft.com/office/drawing/2014/main" id="{1A08D5E4-5FEF-C56D-4603-1223B3475F7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0699" y="176209"/>
            <a:ext cx="7621301" cy="2219258"/>
          </a:xfrm>
          <a:prstGeom prst="rect">
            <a:avLst/>
          </a:prstGeom>
        </p:spPr>
      </p:pic>
      <p:pic>
        <p:nvPicPr>
          <p:cNvPr id="9" name="Picture 8" descr="A group of people standing next to a letter&#10;&#10;Description automatically generated">
            <a:extLst>
              <a:ext uri="{FF2B5EF4-FFF2-40B4-BE49-F238E27FC236}">
                <a16:creationId xmlns:a16="http://schemas.microsoft.com/office/drawing/2014/main" id="{149E3E6F-3F88-548F-6510-25692AB662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40116" y="2652261"/>
            <a:ext cx="5620019" cy="3477718"/>
          </a:xfrm>
          <a:prstGeom prst="rect">
            <a:avLst/>
          </a:prstGeom>
        </p:spPr>
      </p:pic>
    </p:spTree>
    <p:extLst>
      <p:ext uri="{BB962C8B-B14F-4D97-AF65-F5344CB8AC3E}">
        <p14:creationId xmlns:p14="http://schemas.microsoft.com/office/powerpoint/2010/main" val="4047574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B648D-D77E-B144-A052-84F860639260}"/>
              </a:ext>
            </a:extLst>
          </p:cNvPr>
          <p:cNvSpPr>
            <a:spLocks noGrp="1"/>
          </p:cNvSpPr>
          <p:nvPr>
            <p:ph type="title" idx="4294967295"/>
          </p:nvPr>
        </p:nvSpPr>
        <p:spPr>
          <a:xfrm>
            <a:off x="4194087" y="242778"/>
            <a:ext cx="7515313" cy="1084647"/>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normAutofit fontScale="90000"/>
          </a:bodyPr>
          <a:lstStyle/>
          <a:p>
            <a:r>
              <a:rPr lang="en-US" dirty="0"/>
              <a:t>Club meeting 1 &amp; 2</a:t>
            </a:r>
            <a:br>
              <a:rPr lang="en-US" dirty="0"/>
            </a:br>
            <a:r>
              <a:rPr lang="en-US" sz="2700" dirty="0"/>
              <a:t>Let’s pack our bags &amp; Join the Team</a:t>
            </a:r>
          </a:p>
        </p:txBody>
      </p:sp>
      <p:pic>
        <p:nvPicPr>
          <p:cNvPr id="5" name="Picture 4">
            <a:extLst>
              <a:ext uri="{FF2B5EF4-FFF2-40B4-BE49-F238E27FC236}">
                <a16:creationId xmlns:a16="http://schemas.microsoft.com/office/drawing/2014/main" id="{A16A99A8-61E2-433D-45F8-F0F7A3921D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087" y="1824046"/>
            <a:ext cx="3637689" cy="4677031"/>
          </a:xfrm>
          <a:prstGeom prst="rect">
            <a:avLst/>
          </a:prstGeom>
          <a:effectLst>
            <a:softEdge rad="149131"/>
          </a:effectLst>
        </p:spPr>
      </p:pic>
      <p:pic>
        <p:nvPicPr>
          <p:cNvPr id="3" name="Picture 2" descr="A screenshot of a cellphone&#10;&#10;Description automatically generated">
            <a:extLst>
              <a:ext uri="{FF2B5EF4-FFF2-40B4-BE49-F238E27FC236}">
                <a16:creationId xmlns:a16="http://schemas.microsoft.com/office/drawing/2014/main" id="{4E1BBE2E-40DB-0CD3-7AE5-8A3BF437FD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1320" y="335327"/>
            <a:ext cx="3959582" cy="6522672"/>
          </a:xfrm>
          <a:prstGeom prst="rect">
            <a:avLst/>
          </a:prstGeom>
        </p:spPr>
      </p:pic>
      <p:sp>
        <p:nvSpPr>
          <p:cNvPr id="4" name="Rectangle 3">
            <a:extLst>
              <a:ext uri="{FF2B5EF4-FFF2-40B4-BE49-F238E27FC236}">
                <a16:creationId xmlns:a16="http://schemas.microsoft.com/office/drawing/2014/main" id="{1E03A7C2-69A2-E2CA-0464-C7516B959B7D}"/>
              </a:ext>
            </a:extLst>
          </p:cNvPr>
          <p:cNvSpPr/>
          <p:nvPr/>
        </p:nvSpPr>
        <p:spPr>
          <a:xfrm>
            <a:off x="227621" y="344036"/>
            <a:ext cx="3394353" cy="137155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oster of an iceberg&#10;&#10;Description automatically generated">
            <a:extLst>
              <a:ext uri="{FF2B5EF4-FFF2-40B4-BE49-F238E27FC236}">
                <a16:creationId xmlns:a16="http://schemas.microsoft.com/office/drawing/2014/main" id="{56CA3BD4-5042-6E6C-0DCA-580112E76A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31283" y="1467125"/>
            <a:ext cx="4060717" cy="5349834"/>
          </a:xfrm>
          <a:prstGeom prst="rect">
            <a:avLst/>
          </a:prstGeom>
        </p:spPr>
      </p:pic>
    </p:spTree>
    <p:extLst>
      <p:ext uri="{BB962C8B-B14F-4D97-AF65-F5344CB8AC3E}">
        <p14:creationId xmlns:p14="http://schemas.microsoft.com/office/powerpoint/2010/main" val="399168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phone&#10;&#10;Description automatically generated">
            <a:extLst>
              <a:ext uri="{FF2B5EF4-FFF2-40B4-BE49-F238E27FC236}">
                <a16:creationId xmlns:a16="http://schemas.microsoft.com/office/drawing/2014/main" id="{C27FEC93-A244-929F-1AF3-08956C8494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224" y="317043"/>
            <a:ext cx="3959582" cy="6405328"/>
          </a:xfrm>
          <a:prstGeom prst="rect">
            <a:avLst/>
          </a:prstGeom>
        </p:spPr>
      </p:pic>
      <p:sp>
        <p:nvSpPr>
          <p:cNvPr id="3" name="Rectangle 2">
            <a:extLst>
              <a:ext uri="{FF2B5EF4-FFF2-40B4-BE49-F238E27FC236}">
                <a16:creationId xmlns:a16="http://schemas.microsoft.com/office/drawing/2014/main" id="{1CE96B64-DBF3-F390-E826-CD0B51B9D348}"/>
              </a:ext>
            </a:extLst>
          </p:cNvPr>
          <p:cNvSpPr/>
          <p:nvPr/>
        </p:nvSpPr>
        <p:spPr>
          <a:xfrm>
            <a:off x="279451" y="1850183"/>
            <a:ext cx="3394353" cy="137155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M&amp;amp;M&amp;#39;S Milk Chocolate Summer Candy Single Size, 1.69 oz - Fred Meyer">
            <a:extLst>
              <a:ext uri="{FF2B5EF4-FFF2-40B4-BE49-F238E27FC236}">
                <a16:creationId xmlns:a16="http://schemas.microsoft.com/office/drawing/2014/main" id="{0F7B56D0-0C22-C7E5-5D53-990BF20898B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703713" y="1277439"/>
            <a:ext cx="2054352" cy="11454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A4894B0-7422-0A4F-5B16-71299CE9D1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93517" y="1070882"/>
            <a:ext cx="5243911" cy="2586717"/>
          </a:xfrm>
          <a:prstGeom prst="rect">
            <a:avLst/>
          </a:prstGeom>
          <a:effectLst>
            <a:softEdge rad="222133"/>
          </a:effectLst>
        </p:spPr>
      </p:pic>
      <p:pic>
        <p:nvPicPr>
          <p:cNvPr id="6" name="Picture 5" descr="A screenshot of a card game&#10;&#10;Description automatically generated">
            <a:extLst>
              <a:ext uri="{FF2B5EF4-FFF2-40B4-BE49-F238E27FC236}">
                <a16:creationId xmlns:a16="http://schemas.microsoft.com/office/drawing/2014/main" id="{19DB534A-1304-CB76-3AB9-580FBB9B78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39994" y="3519707"/>
            <a:ext cx="2972614" cy="3338293"/>
          </a:xfrm>
          <a:prstGeom prst="rect">
            <a:avLst/>
          </a:prstGeom>
        </p:spPr>
      </p:pic>
      <p:sp>
        <p:nvSpPr>
          <p:cNvPr id="8" name="TextBox 7">
            <a:extLst>
              <a:ext uri="{FF2B5EF4-FFF2-40B4-BE49-F238E27FC236}">
                <a16:creationId xmlns:a16="http://schemas.microsoft.com/office/drawing/2014/main" id="{8532EB4D-50D9-C452-DA44-EC291ABAE39B}"/>
              </a:ext>
            </a:extLst>
          </p:cNvPr>
          <p:cNvSpPr txBox="1"/>
          <p:nvPr/>
        </p:nvSpPr>
        <p:spPr>
          <a:xfrm>
            <a:off x="4939994" y="97392"/>
            <a:ext cx="6983782" cy="1077218"/>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a:solidFill>
              <a:schemeClr val="tx1">
                <a:lumMod val="75000"/>
                <a:lumOff val="25000"/>
              </a:schemeClr>
            </a:solidFill>
          </a:ln>
        </p:spPr>
        <p:txBody>
          <a:bodyPr wrap="square">
            <a:spAutoFit/>
          </a:bodyPr>
          <a:lstStyle/>
          <a:p>
            <a:r>
              <a:rPr lang="en-US" sz="3200" b="1" dirty="0"/>
              <a:t>Club Meeting 3 - Digging into Data</a:t>
            </a:r>
          </a:p>
          <a:p>
            <a:r>
              <a:rPr lang="en-US" sz="3200" b="1" dirty="0"/>
              <a:t>Club Meeting 4- Penguins Need Us!</a:t>
            </a:r>
          </a:p>
        </p:txBody>
      </p:sp>
      <p:pic>
        <p:nvPicPr>
          <p:cNvPr id="12" name="Picture 11" descr="A screenshot of a cell phone&#10;&#10;Description automatically generated">
            <a:extLst>
              <a:ext uri="{FF2B5EF4-FFF2-40B4-BE49-F238E27FC236}">
                <a16:creationId xmlns:a16="http://schemas.microsoft.com/office/drawing/2014/main" id="{16A646E2-4149-C799-CB10-956633597CE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23376" y="2921000"/>
            <a:ext cx="3200400" cy="3937000"/>
          </a:xfrm>
          <a:prstGeom prst="rect">
            <a:avLst/>
          </a:prstGeom>
        </p:spPr>
      </p:pic>
      <p:pic>
        <p:nvPicPr>
          <p:cNvPr id="7" name="Picture 6" descr="A picture containing text, sign&#10;&#10;Description automatically generated">
            <a:extLst>
              <a:ext uri="{FF2B5EF4-FFF2-40B4-BE49-F238E27FC236}">
                <a16:creationId xmlns:a16="http://schemas.microsoft.com/office/drawing/2014/main" id="{96C19565-44E3-044E-2308-C6886B01057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398374" y="4699850"/>
            <a:ext cx="1509036" cy="1509036"/>
          </a:xfrm>
          <a:prstGeom prst="rect">
            <a:avLst/>
          </a:prstGeom>
        </p:spPr>
      </p:pic>
    </p:spTree>
    <p:extLst>
      <p:ext uri="{BB962C8B-B14F-4D97-AF65-F5344CB8AC3E}">
        <p14:creationId xmlns:p14="http://schemas.microsoft.com/office/powerpoint/2010/main" val="173303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1"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 Media 1" descr="Megan Cimino - Polar Scientist Spotlight">
            <a:hlinkClick r:id="" action="ppaction://media"/>
            <a:extLst>
              <a:ext uri="{FF2B5EF4-FFF2-40B4-BE49-F238E27FC236}">
                <a16:creationId xmlns:a16="http://schemas.microsoft.com/office/drawing/2014/main" id="{C38BEDD2-9190-FDD0-D837-6C73C184DB7B}"/>
              </a:ext>
            </a:extLst>
          </p:cNvPr>
          <p:cNvPicPr>
            <a:picLocks noRot="1" noChangeAspect="1"/>
          </p:cNvPicPr>
          <p:nvPr>
            <a:videoFile r:link="rId1"/>
          </p:nvPr>
        </p:nvPicPr>
        <p:blipFill>
          <a:blip r:embed="rId4"/>
          <a:stretch>
            <a:fillRect/>
          </a:stretch>
        </p:blipFill>
        <p:spPr>
          <a:xfrm>
            <a:off x="1702075" y="946433"/>
            <a:ext cx="8787850" cy="4965134"/>
          </a:xfrm>
          <a:prstGeom prst="rect">
            <a:avLst/>
          </a:prstGeom>
        </p:spPr>
      </p:pic>
    </p:spTree>
    <p:extLst>
      <p:ext uri="{BB962C8B-B14F-4D97-AF65-F5344CB8AC3E}">
        <p14:creationId xmlns:p14="http://schemas.microsoft.com/office/powerpoint/2010/main" val="309096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 page&#10;&#10;Description automatically generated">
            <a:extLst>
              <a:ext uri="{FF2B5EF4-FFF2-40B4-BE49-F238E27FC236}">
                <a16:creationId xmlns:a16="http://schemas.microsoft.com/office/drawing/2014/main" id="{9E618793-D353-2EF2-7E72-D4C81C93902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967" r="3653" b="1903"/>
          <a:stretch/>
        </p:blipFill>
        <p:spPr>
          <a:xfrm>
            <a:off x="4239491" y="304006"/>
            <a:ext cx="7952509" cy="6429304"/>
          </a:xfrm>
          <a:prstGeom prst="rect">
            <a:avLst/>
          </a:prstGeom>
        </p:spPr>
      </p:pic>
      <p:pic>
        <p:nvPicPr>
          <p:cNvPr id="4" name="Picture 3">
            <a:extLst>
              <a:ext uri="{FF2B5EF4-FFF2-40B4-BE49-F238E27FC236}">
                <a16:creationId xmlns:a16="http://schemas.microsoft.com/office/drawing/2014/main" id="{87E35EEE-E399-E28D-E490-E93C360FAB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04005"/>
            <a:ext cx="4649586" cy="5978042"/>
          </a:xfrm>
          <a:prstGeom prst="rect">
            <a:avLst/>
          </a:prstGeom>
          <a:effectLst>
            <a:softEdge rad="149131"/>
          </a:effectLst>
        </p:spPr>
      </p:pic>
    </p:spTree>
    <p:extLst>
      <p:ext uri="{BB962C8B-B14F-4D97-AF65-F5344CB8AC3E}">
        <p14:creationId xmlns:p14="http://schemas.microsoft.com/office/powerpoint/2010/main" val="3667149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p:cNvSpPr txBox="1">
            <a:spLocks noGrp="1"/>
          </p:cNvSpPr>
          <p:nvPr>
            <p:ph type="subTitle" idx="1"/>
          </p:nvPr>
        </p:nvSpPr>
        <p:spPr>
          <a:xfrm>
            <a:off x="1572750" y="4026475"/>
            <a:ext cx="4514100" cy="1941600"/>
          </a:xfrm>
          <a:prstGeom prst="rect">
            <a:avLst/>
          </a:prstGeom>
          <a:solidFill>
            <a:srgbClr val="980000"/>
          </a:solidFill>
        </p:spPr>
        <p:txBody>
          <a:bodyPr spcFirstLastPara="1" vert="horz" wrap="square" lIns="91425" tIns="91425" rIns="91425" bIns="91425" anchor="ctr" anchorCtr="0">
            <a:normAutofit/>
          </a:bodyPr>
          <a:lstStyle/>
          <a:p>
            <a:pPr algn="ctr">
              <a:spcBef>
                <a:spcPts val="0"/>
              </a:spcBef>
            </a:pPr>
            <a:r>
              <a:rPr lang="en" b="1">
                <a:solidFill>
                  <a:schemeClr val="accent4"/>
                </a:solidFill>
                <a:latin typeface="Comfortaa"/>
                <a:ea typeface="Comfortaa"/>
                <a:cs typeface="Comfortaa"/>
                <a:sym typeface="Comfortaa"/>
              </a:rPr>
              <a:t>Which </a:t>
            </a:r>
            <a:r>
              <a:rPr lang="en" sz="4055" b="1">
                <a:solidFill>
                  <a:schemeClr val="lt2"/>
                </a:solidFill>
                <a:latin typeface="Comfortaa"/>
                <a:ea typeface="Comfortaa"/>
                <a:cs typeface="Comfortaa"/>
                <a:sym typeface="Comfortaa"/>
              </a:rPr>
              <a:t>Adelie</a:t>
            </a:r>
            <a:endParaRPr sz="4055" b="1">
              <a:solidFill>
                <a:schemeClr val="lt2"/>
              </a:solidFill>
              <a:latin typeface="Comfortaa"/>
              <a:ea typeface="Comfortaa"/>
              <a:cs typeface="Comfortaa"/>
              <a:sym typeface="Comfortaa"/>
            </a:endParaRPr>
          </a:p>
          <a:p>
            <a:pPr algn="ctr">
              <a:lnSpc>
                <a:spcPct val="150000"/>
              </a:lnSpc>
              <a:spcBef>
                <a:spcPts val="0"/>
              </a:spcBef>
            </a:pPr>
            <a:r>
              <a:rPr lang="en" b="1">
                <a:solidFill>
                  <a:schemeClr val="accent4"/>
                </a:solidFill>
                <a:latin typeface="Comfortaa"/>
                <a:ea typeface="Comfortaa"/>
                <a:cs typeface="Comfortaa"/>
                <a:sym typeface="Comfortaa"/>
              </a:rPr>
              <a:t>are you today and why?</a:t>
            </a:r>
            <a:endParaRPr b="1">
              <a:solidFill>
                <a:schemeClr val="accent4"/>
              </a:solidFill>
              <a:latin typeface="Comfortaa"/>
              <a:ea typeface="Comfortaa"/>
              <a:cs typeface="Comfortaa"/>
              <a:sym typeface="Comfortaa"/>
            </a:endParaRPr>
          </a:p>
        </p:txBody>
      </p:sp>
      <p:sp>
        <p:nvSpPr>
          <p:cNvPr id="83" name="Google Shape;83;p15"/>
          <p:cNvSpPr txBox="1"/>
          <p:nvPr/>
        </p:nvSpPr>
        <p:spPr>
          <a:xfrm>
            <a:off x="1572750" y="5677650"/>
            <a:ext cx="855600" cy="323100"/>
          </a:xfrm>
          <a:prstGeom prst="rect">
            <a:avLst/>
          </a:prstGeom>
          <a:noFill/>
          <a:ln>
            <a:noFill/>
          </a:ln>
        </p:spPr>
        <p:txBody>
          <a:bodyPr spcFirstLastPara="1" wrap="square" lIns="91425" tIns="91425" rIns="91425" bIns="91425" anchor="t" anchorCtr="0">
            <a:spAutoFit/>
          </a:bodyPr>
          <a:lstStyle/>
          <a:p>
            <a:endParaRPr sz="900">
              <a:solidFill>
                <a:srgbClr val="FFFFFF"/>
              </a:solidFill>
            </a:endParaRPr>
          </a:p>
        </p:txBody>
      </p:sp>
      <p:sp>
        <p:nvSpPr>
          <p:cNvPr id="84" name="Google Shape;84;p15"/>
          <p:cNvSpPr txBox="1"/>
          <p:nvPr/>
        </p:nvSpPr>
        <p:spPr>
          <a:xfrm>
            <a:off x="3345716" y="2500915"/>
            <a:ext cx="858000" cy="800400"/>
          </a:xfrm>
          <a:prstGeom prst="rect">
            <a:avLst/>
          </a:prstGeom>
          <a:noFill/>
          <a:ln>
            <a:noFill/>
          </a:ln>
        </p:spPr>
        <p:txBody>
          <a:bodyPr spcFirstLastPara="1" wrap="square" lIns="91425" tIns="91425" rIns="91425" bIns="91425" anchor="t" anchorCtr="0">
            <a:normAutofit/>
          </a:bodyPr>
          <a:lstStyle/>
          <a:p>
            <a:r>
              <a:rPr lang="en" sz="4000">
                <a:solidFill>
                  <a:schemeClr val="accent2"/>
                </a:solidFill>
              </a:rPr>
              <a:t>A</a:t>
            </a:r>
            <a:endParaRPr sz="4000">
              <a:solidFill>
                <a:schemeClr val="accent2"/>
              </a:solidFill>
            </a:endParaRPr>
          </a:p>
        </p:txBody>
      </p:sp>
      <p:sp>
        <p:nvSpPr>
          <p:cNvPr id="85" name="Google Shape;85;p15"/>
          <p:cNvSpPr txBox="1"/>
          <p:nvPr/>
        </p:nvSpPr>
        <p:spPr>
          <a:xfrm>
            <a:off x="9910325" y="5200350"/>
            <a:ext cx="796200" cy="800400"/>
          </a:xfrm>
          <a:prstGeom prst="rect">
            <a:avLst/>
          </a:prstGeom>
          <a:noFill/>
          <a:ln>
            <a:noFill/>
          </a:ln>
        </p:spPr>
        <p:txBody>
          <a:bodyPr spcFirstLastPara="1" wrap="square" lIns="91425" tIns="91425" rIns="91425" bIns="91425" anchor="t" anchorCtr="0">
            <a:spAutoFit/>
          </a:bodyPr>
          <a:lstStyle/>
          <a:p>
            <a:pPr algn="ctr"/>
            <a:r>
              <a:rPr lang="en" sz="4000">
                <a:solidFill>
                  <a:srgbClr val="FFFFFF"/>
                </a:solidFill>
              </a:rPr>
              <a:t>D</a:t>
            </a:r>
            <a:endParaRPr sz="4000">
              <a:solidFill>
                <a:srgbClr val="FFFFFF"/>
              </a:solidFill>
            </a:endParaRPr>
          </a:p>
        </p:txBody>
      </p:sp>
      <p:sp>
        <p:nvSpPr>
          <p:cNvPr id="86" name="Google Shape;86;p15"/>
          <p:cNvSpPr txBox="1"/>
          <p:nvPr/>
        </p:nvSpPr>
        <p:spPr>
          <a:xfrm>
            <a:off x="5588875" y="857251"/>
            <a:ext cx="843300" cy="800400"/>
          </a:xfrm>
          <a:prstGeom prst="rect">
            <a:avLst/>
          </a:prstGeom>
          <a:noFill/>
          <a:ln>
            <a:noFill/>
          </a:ln>
        </p:spPr>
        <p:txBody>
          <a:bodyPr spcFirstLastPara="1" wrap="square" lIns="91425" tIns="91425" rIns="91425" bIns="91425" anchor="t" anchorCtr="0">
            <a:spAutoFit/>
          </a:bodyPr>
          <a:lstStyle/>
          <a:p>
            <a:pPr algn="ctr"/>
            <a:r>
              <a:rPr lang="en" sz="4000">
                <a:solidFill>
                  <a:schemeClr val="accent2"/>
                </a:solidFill>
              </a:rPr>
              <a:t>B</a:t>
            </a:r>
            <a:endParaRPr sz="4000">
              <a:solidFill>
                <a:schemeClr val="accent2"/>
              </a:solidFill>
            </a:endParaRPr>
          </a:p>
        </p:txBody>
      </p:sp>
      <p:sp>
        <p:nvSpPr>
          <p:cNvPr id="87" name="Google Shape;87;p15"/>
          <p:cNvSpPr txBox="1"/>
          <p:nvPr/>
        </p:nvSpPr>
        <p:spPr>
          <a:xfrm>
            <a:off x="9748508" y="2605500"/>
            <a:ext cx="843300" cy="800400"/>
          </a:xfrm>
          <a:prstGeom prst="rect">
            <a:avLst/>
          </a:prstGeom>
          <a:noFill/>
          <a:ln>
            <a:noFill/>
          </a:ln>
        </p:spPr>
        <p:txBody>
          <a:bodyPr spcFirstLastPara="1" wrap="square" lIns="91425" tIns="91425" rIns="91425" bIns="91425" anchor="t" anchorCtr="0">
            <a:spAutoFit/>
          </a:bodyPr>
          <a:lstStyle/>
          <a:p>
            <a:pPr algn="ctr"/>
            <a:r>
              <a:rPr lang="en" sz="4000">
                <a:solidFill>
                  <a:schemeClr val="lt1"/>
                </a:solidFill>
              </a:rPr>
              <a:t>C</a:t>
            </a:r>
            <a:endParaRPr sz="4000">
              <a:solidFill>
                <a:schemeClr val="lt1"/>
              </a:solidFill>
            </a:endParaRPr>
          </a:p>
        </p:txBody>
      </p:sp>
      <p:pic>
        <p:nvPicPr>
          <p:cNvPr id="88" name="Google Shape;88;p1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524002" y="857250"/>
            <a:ext cx="2758475" cy="2548650"/>
          </a:xfrm>
          <a:prstGeom prst="rect">
            <a:avLst/>
          </a:prstGeom>
          <a:noFill/>
          <a:ln>
            <a:noFill/>
          </a:ln>
        </p:spPr>
      </p:pic>
      <p:pic>
        <p:nvPicPr>
          <p:cNvPr id="89" name="Google Shape;89;p1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4026477"/>
            <a:ext cx="4514050" cy="1974275"/>
          </a:xfrm>
          <a:prstGeom prst="rect">
            <a:avLst/>
          </a:prstGeom>
          <a:noFill/>
          <a:ln>
            <a:noFill/>
          </a:ln>
        </p:spPr>
      </p:pic>
      <p:pic>
        <p:nvPicPr>
          <p:cNvPr id="90" name="Google Shape;90;p15"/>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152537" y="857250"/>
            <a:ext cx="3553991" cy="2548650"/>
          </a:xfrm>
          <a:prstGeom prst="rect">
            <a:avLst/>
          </a:prstGeom>
          <a:noFill/>
          <a:ln>
            <a:noFill/>
          </a:ln>
        </p:spPr>
      </p:pic>
      <p:pic>
        <p:nvPicPr>
          <p:cNvPr id="91" name="Google Shape;91;p1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12788" y="857250"/>
            <a:ext cx="3288500" cy="2548650"/>
          </a:xfrm>
          <a:prstGeom prst="rect">
            <a:avLst/>
          </a:prstGeom>
          <a:noFill/>
          <a:ln>
            <a:noFill/>
          </a:ln>
        </p:spPr>
      </p:pic>
      <p:sp>
        <p:nvSpPr>
          <p:cNvPr id="92" name="Google Shape;92;p15"/>
          <p:cNvSpPr txBox="1"/>
          <p:nvPr/>
        </p:nvSpPr>
        <p:spPr>
          <a:xfrm>
            <a:off x="3560656" y="2582166"/>
            <a:ext cx="540300" cy="461635"/>
          </a:xfrm>
          <a:prstGeom prst="rect">
            <a:avLst/>
          </a:prstGeom>
          <a:noFill/>
          <a:ln>
            <a:noFill/>
          </a:ln>
        </p:spPr>
        <p:txBody>
          <a:bodyPr spcFirstLastPara="1" wrap="square" lIns="91425" tIns="91425" rIns="91425" bIns="91425" anchor="t" anchorCtr="0">
            <a:spAutoFit/>
          </a:bodyPr>
          <a:lstStyle/>
          <a:p>
            <a:endParaRPr/>
          </a:p>
        </p:txBody>
      </p:sp>
      <p:sp>
        <p:nvSpPr>
          <p:cNvPr id="93" name="Google Shape;93;p15"/>
          <p:cNvSpPr txBox="1"/>
          <p:nvPr/>
        </p:nvSpPr>
        <p:spPr>
          <a:xfrm rot="6370">
            <a:off x="6844452" y="2291100"/>
            <a:ext cx="485701" cy="1046700"/>
          </a:xfrm>
          <a:prstGeom prst="rect">
            <a:avLst/>
          </a:prstGeom>
          <a:noFill/>
          <a:ln>
            <a:noFill/>
          </a:ln>
        </p:spPr>
        <p:txBody>
          <a:bodyPr spcFirstLastPara="1" wrap="square" lIns="91425" tIns="91425" rIns="91425" bIns="91425" anchor="t" anchorCtr="0">
            <a:spAutoFit/>
          </a:bodyPr>
          <a:lstStyle/>
          <a:p>
            <a:r>
              <a:rPr lang="en" sz="2800">
                <a:solidFill>
                  <a:schemeClr val="dk1"/>
                </a:solidFill>
              </a:rPr>
              <a:t>  </a:t>
            </a:r>
            <a:endParaRPr sz="2800">
              <a:solidFill>
                <a:schemeClr val="dk1"/>
              </a:solidFill>
            </a:endParaRPr>
          </a:p>
          <a:p>
            <a:r>
              <a:rPr lang="en" sz="2800">
                <a:solidFill>
                  <a:schemeClr val="dk1"/>
                </a:solidFill>
              </a:rPr>
              <a:t>B</a:t>
            </a:r>
            <a:endParaRPr sz="2800">
              <a:solidFill>
                <a:schemeClr val="dk1"/>
              </a:solidFill>
            </a:endParaRPr>
          </a:p>
        </p:txBody>
      </p:sp>
      <p:sp>
        <p:nvSpPr>
          <p:cNvPr id="94" name="Google Shape;94;p15"/>
          <p:cNvSpPr txBox="1"/>
          <p:nvPr/>
        </p:nvSpPr>
        <p:spPr>
          <a:xfrm>
            <a:off x="3627850" y="2867050"/>
            <a:ext cx="644400" cy="554100"/>
          </a:xfrm>
          <a:prstGeom prst="rect">
            <a:avLst/>
          </a:prstGeom>
          <a:solidFill>
            <a:schemeClr val="lt2"/>
          </a:solidFill>
          <a:ln>
            <a:noFill/>
          </a:ln>
        </p:spPr>
        <p:txBody>
          <a:bodyPr spcFirstLastPara="1" wrap="square" lIns="91425" tIns="91425" rIns="91425" bIns="91425" anchor="t" anchorCtr="0">
            <a:spAutoFit/>
          </a:bodyPr>
          <a:lstStyle/>
          <a:p>
            <a:r>
              <a:rPr lang="en" sz="2400" dirty="0">
                <a:solidFill>
                  <a:schemeClr val="bg1"/>
                </a:solidFill>
              </a:rPr>
              <a:t>A</a:t>
            </a:r>
            <a:endParaRPr sz="2800" dirty="0">
              <a:solidFill>
                <a:schemeClr val="bg1"/>
              </a:solidFill>
            </a:endParaRPr>
          </a:p>
        </p:txBody>
      </p:sp>
      <p:sp>
        <p:nvSpPr>
          <p:cNvPr id="95" name="Google Shape;95;p15"/>
          <p:cNvSpPr txBox="1"/>
          <p:nvPr/>
        </p:nvSpPr>
        <p:spPr>
          <a:xfrm flipH="1">
            <a:off x="7613125" y="2745375"/>
            <a:ext cx="623400" cy="615600"/>
          </a:xfrm>
          <a:prstGeom prst="rect">
            <a:avLst/>
          </a:prstGeom>
          <a:noFill/>
          <a:ln>
            <a:noFill/>
          </a:ln>
        </p:spPr>
        <p:txBody>
          <a:bodyPr spcFirstLastPara="1" wrap="square" lIns="91425" tIns="91425" rIns="91425" bIns="91425" anchor="t" anchorCtr="0">
            <a:spAutoFit/>
          </a:bodyPr>
          <a:lstStyle/>
          <a:p>
            <a:r>
              <a:rPr lang="en" sz="2800" dirty="0">
                <a:solidFill>
                  <a:schemeClr val="bg1"/>
                </a:solidFill>
              </a:rPr>
              <a:t>C</a:t>
            </a:r>
            <a:endParaRPr sz="2800" dirty="0">
              <a:solidFill>
                <a:schemeClr val="bg1"/>
              </a:solidFill>
            </a:endParaRPr>
          </a:p>
        </p:txBody>
      </p:sp>
      <p:sp>
        <p:nvSpPr>
          <p:cNvPr id="96" name="Google Shape;96;p15"/>
          <p:cNvSpPr txBox="1"/>
          <p:nvPr/>
        </p:nvSpPr>
        <p:spPr>
          <a:xfrm>
            <a:off x="9748508" y="5402780"/>
            <a:ext cx="644400" cy="615600"/>
          </a:xfrm>
          <a:prstGeom prst="rect">
            <a:avLst/>
          </a:prstGeom>
          <a:noFill/>
          <a:ln>
            <a:noFill/>
          </a:ln>
        </p:spPr>
        <p:txBody>
          <a:bodyPr spcFirstLastPara="1" wrap="square" lIns="91425" tIns="91425" rIns="91425" bIns="91425" anchor="t" anchorCtr="0">
            <a:spAutoFit/>
          </a:bodyPr>
          <a:lstStyle/>
          <a:p>
            <a:r>
              <a:rPr lang="en" sz="2800" dirty="0">
                <a:solidFill>
                  <a:schemeClr val="bg1"/>
                </a:solidFill>
              </a:rPr>
              <a:t>D</a:t>
            </a:r>
            <a:endParaRPr sz="2800" dirty="0">
              <a:solidFill>
                <a:schemeClr val="bg1"/>
              </a:solidFill>
            </a:endParaRPr>
          </a:p>
        </p:txBody>
      </p:sp>
    </p:spTree>
    <p:extLst>
      <p:ext uri="{BB962C8B-B14F-4D97-AF65-F5344CB8AC3E}">
        <p14:creationId xmlns:p14="http://schemas.microsoft.com/office/powerpoint/2010/main" val="1137384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BE67-2C89-5803-ADA2-C0B694BD8D82}"/>
            </a:ext>
          </a:extLst>
        </p:cNvPr>
        <p:cNvGrpSpPr/>
        <p:nvPr/>
      </p:nvGrpSpPr>
      <p:grpSpPr>
        <a:xfrm>
          <a:off x="0" y="0"/>
          <a:ext cx="0" cy="0"/>
          <a:chOff x="0" y="0"/>
          <a:chExt cx="0" cy="0"/>
        </a:xfrm>
      </p:grpSpPr>
      <p:pic>
        <p:nvPicPr>
          <p:cNvPr id="2" name="Picture 1" descr="A screenshot of a cellphone&#10;&#10;Description automatically generated">
            <a:extLst>
              <a:ext uri="{FF2B5EF4-FFF2-40B4-BE49-F238E27FC236}">
                <a16:creationId xmlns:a16="http://schemas.microsoft.com/office/drawing/2014/main" id="{229AD2BF-6E65-4B5E-35C3-CD7356E71CB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3935" y="167664"/>
            <a:ext cx="3959582" cy="6522672"/>
          </a:xfrm>
          <a:prstGeom prst="rect">
            <a:avLst/>
          </a:prstGeom>
        </p:spPr>
      </p:pic>
      <p:sp>
        <p:nvSpPr>
          <p:cNvPr id="3" name="Rectangle 2">
            <a:extLst>
              <a:ext uri="{FF2B5EF4-FFF2-40B4-BE49-F238E27FC236}">
                <a16:creationId xmlns:a16="http://schemas.microsoft.com/office/drawing/2014/main" id="{632156E8-6B2D-A829-353C-F6C1774E29C8}"/>
              </a:ext>
            </a:extLst>
          </p:cNvPr>
          <p:cNvSpPr/>
          <p:nvPr/>
        </p:nvSpPr>
        <p:spPr>
          <a:xfrm>
            <a:off x="498417" y="3517947"/>
            <a:ext cx="3394353" cy="137155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A5ED103-91B8-09DD-79CC-0EE0096998E3}"/>
              </a:ext>
            </a:extLst>
          </p:cNvPr>
          <p:cNvSpPr txBox="1"/>
          <p:nvPr/>
        </p:nvSpPr>
        <p:spPr>
          <a:xfrm>
            <a:off x="4393517" y="478577"/>
            <a:ext cx="7530259" cy="584775"/>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a:solidFill>
              <a:schemeClr val="tx1">
                <a:lumMod val="75000"/>
                <a:lumOff val="25000"/>
              </a:schemeClr>
            </a:solidFill>
          </a:ln>
        </p:spPr>
        <p:txBody>
          <a:bodyPr wrap="square">
            <a:spAutoFit/>
          </a:bodyPr>
          <a:lstStyle/>
          <a:p>
            <a:r>
              <a:rPr lang="en-US" sz="3200" b="1" dirty="0"/>
              <a:t>Club Meeting 5 – Penguins of Palmer</a:t>
            </a:r>
          </a:p>
        </p:txBody>
      </p:sp>
      <p:sp>
        <p:nvSpPr>
          <p:cNvPr id="11" name="TextBox 10">
            <a:extLst>
              <a:ext uri="{FF2B5EF4-FFF2-40B4-BE49-F238E27FC236}">
                <a16:creationId xmlns:a16="http://schemas.microsoft.com/office/drawing/2014/main" id="{E2A91997-AD27-8139-CFB2-6CDCF376FB08}"/>
              </a:ext>
            </a:extLst>
          </p:cNvPr>
          <p:cNvSpPr txBox="1"/>
          <p:nvPr/>
        </p:nvSpPr>
        <p:spPr>
          <a:xfrm>
            <a:off x="5171181" y="5865245"/>
            <a:ext cx="6096000" cy="369332"/>
          </a:xfrm>
          <a:prstGeom prst="rect">
            <a:avLst/>
          </a:prstGeom>
          <a:noFill/>
        </p:spPr>
        <p:txBody>
          <a:bodyPr wrap="square">
            <a:spAutoFit/>
          </a:bodyPr>
          <a:lstStyle/>
          <a:p>
            <a:r>
              <a:rPr lang="en-US" dirty="0"/>
              <a:t>Using CODAP- Common Online Data Analysis Platform</a:t>
            </a:r>
          </a:p>
        </p:txBody>
      </p:sp>
      <p:pic>
        <p:nvPicPr>
          <p:cNvPr id="14" name="Picture 13" descr="A screen shot of a graph&#10;&#10;Description automatically generated">
            <a:extLst>
              <a:ext uri="{FF2B5EF4-FFF2-40B4-BE49-F238E27FC236}">
                <a16:creationId xmlns:a16="http://schemas.microsoft.com/office/drawing/2014/main" id="{7ED8B173-0B26-960C-54B3-59B602AA80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72446" y="1257075"/>
            <a:ext cx="7772400" cy="4521744"/>
          </a:xfrm>
          <a:prstGeom prst="rect">
            <a:avLst/>
          </a:prstGeom>
        </p:spPr>
      </p:pic>
    </p:spTree>
    <p:extLst>
      <p:ext uri="{BB962C8B-B14F-4D97-AF65-F5344CB8AC3E}">
        <p14:creationId xmlns:p14="http://schemas.microsoft.com/office/powerpoint/2010/main" val="344429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working on a project&#10;&#10;Description automatically generated">
            <a:extLst>
              <a:ext uri="{FF2B5EF4-FFF2-40B4-BE49-F238E27FC236}">
                <a16:creationId xmlns:a16="http://schemas.microsoft.com/office/drawing/2014/main" id="{C17D91B1-D8A0-95B7-CF6E-29137C5FB2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52712" y="973174"/>
            <a:ext cx="4768707" cy="2126724"/>
          </a:xfrm>
          <a:prstGeom prst="rect">
            <a:avLst/>
          </a:prstGeom>
        </p:spPr>
      </p:pic>
      <p:sp>
        <p:nvSpPr>
          <p:cNvPr id="11" name="TextBox 10">
            <a:extLst>
              <a:ext uri="{FF2B5EF4-FFF2-40B4-BE49-F238E27FC236}">
                <a16:creationId xmlns:a16="http://schemas.microsoft.com/office/drawing/2014/main" id="{9AB562AF-4626-2649-421B-01A15EA0C9CF}"/>
              </a:ext>
            </a:extLst>
          </p:cNvPr>
          <p:cNvSpPr txBox="1"/>
          <p:nvPr/>
        </p:nvSpPr>
        <p:spPr>
          <a:xfrm>
            <a:off x="5613448" y="272534"/>
            <a:ext cx="6096000" cy="584775"/>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a:solidFill>
              <a:schemeClr val="tx1">
                <a:lumMod val="75000"/>
                <a:lumOff val="25000"/>
              </a:schemeClr>
            </a:solidFill>
          </a:ln>
        </p:spPr>
        <p:txBody>
          <a:bodyPr wrap="square">
            <a:spAutoFit/>
          </a:bodyPr>
          <a:lstStyle/>
          <a:p>
            <a:r>
              <a:rPr lang="en-US" sz="3200" b="1" dirty="0"/>
              <a:t>Club Meeting 6- </a:t>
            </a:r>
            <a:r>
              <a:rPr lang="en-US" sz="3200" b="1" dirty="0" err="1"/>
              <a:t>Questionland</a:t>
            </a:r>
            <a:endParaRPr lang="en-US" sz="3200" b="1" dirty="0"/>
          </a:p>
        </p:txBody>
      </p:sp>
      <p:pic>
        <p:nvPicPr>
          <p:cNvPr id="13" name="Picture 12" descr="A group of people in a classroom&#10;&#10;Description automatically generated">
            <a:extLst>
              <a:ext uri="{FF2B5EF4-FFF2-40B4-BE49-F238E27FC236}">
                <a16:creationId xmlns:a16="http://schemas.microsoft.com/office/drawing/2014/main" id="{6CFD5317-BD01-E5A2-DF39-9AE3205A3D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3510" y="3215763"/>
            <a:ext cx="6096000" cy="3369703"/>
          </a:xfrm>
          <a:prstGeom prst="rect">
            <a:avLst/>
          </a:prstGeom>
        </p:spPr>
      </p:pic>
      <p:pic>
        <p:nvPicPr>
          <p:cNvPr id="16" name="Picture 15" descr="A poster with text and images&#10;&#10;Description automatically generated">
            <a:extLst>
              <a:ext uri="{FF2B5EF4-FFF2-40B4-BE49-F238E27FC236}">
                <a16:creationId xmlns:a16="http://schemas.microsoft.com/office/drawing/2014/main" id="{2C0D14F6-E72E-E21E-6DFE-934E9FBAC9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3098" y="305898"/>
            <a:ext cx="5480350" cy="6279568"/>
          </a:xfrm>
          <a:prstGeom prst="rect">
            <a:avLst/>
          </a:prstGeom>
        </p:spPr>
      </p:pic>
    </p:spTree>
    <p:extLst>
      <p:ext uri="{BB962C8B-B14F-4D97-AF65-F5344CB8AC3E}">
        <p14:creationId xmlns:p14="http://schemas.microsoft.com/office/powerpoint/2010/main" val="1969200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F48D9-6BC2-2693-17CE-1A9F21E7C46F}"/>
            </a:ext>
          </a:extLst>
        </p:cNvPr>
        <p:cNvGrpSpPr/>
        <p:nvPr/>
      </p:nvGrpSpPr>
      <p:grpSpPr>
        <a:xfrm>
          <a:off x="0" y="0"/>
          <a:ext cx="0" cy="0"/>
          <a:chOff x="0" y="0"/>
          <a:chExt cx="0" cy="0"/>
        </a:xfrm>
      </p:grpSpPr>
      <p:pic>
        <p:nvPicPr>
          <p:cNvPr id="2" name="Picture 1" descr="A screenshot of a cellphone&#10;&#10;Description automatically generated">
            <a:extLst>
              <a:ext uri="{FF2B5EF4-FFF2-40B4-BE49-F238E27FC236}">
                <a16:creationId xmlns:a16="http://schemas.microsoft.com/office/drawing/2014/main" id="{62429A61-1E84-08F3-0144-57F97ABBD1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3935" y="167664"/>
            <a:ext cx="3959582" cy="6522672"/>
          </a:xfrm>
          <a:prstGeom prst="rect">
            <a:avLst/>
          </a:prstGeom>
        </p:spPr>
      </p:pic>
      <p:sp>
        <p:nvSpPr>
          <p:cNvPr id="3" name="Rectangle 2">
            <a:extLst>
              <a:ext uri="{FF2B5EF4-FFF2-40B4-BE49-F238E27FC236}">
                <a16:creationId xmlns:a16="http://schemas.microsoft.com/office/drawing/2014/main" id="{D200DD6A-235B-B808-8E66-D7B32B782AD8}"/>
              </a:ext>
            </a:extLst>
          </p:cNvPr>
          <p:cNvSpPr/>
          <p:nvPr/>
        </p:nvSpPr>
        <p:spPr>
          <a:xfrm>
            <a:off x="433935" y="5074677"/>
            <a:ext cx="3458835" cy="137155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8B5A0F-817F-D499-79F0-49D8B3BE853B}"/>
              </a:ext>
            </a:extLst>
          </p:cNvPr>
          <p:cNvSpPr txBox="1"/>
          <p:nvPr/>
        </p:nvSpPr>
        <p:spPr>
          <a:xfrm>
            <a:off x="4393517" y="167664"/>
            <a:ext cx="7530259" cy="584775"/>
          </a:xfrm>
          <a:prstGeom prst="rect">
            <a:avLst/>
          </a:prstGeo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a:ln>
            <a:solidFill>
              <a:schemeClr val="tx1">
                <a:lumMod val="75000"/>
                <a:lumOff val="25000"/>
              </a:schemeClr>
            </a:solidFill>
          </a:ln>
        </p:spPr>
        <p:txBody>
          <a:bodyPr wrap="square">
            <a:spAutoFit/>
          </a:bodyPr>
          <a:lstStyle/>
          <a:p>
            <a:r>
              <a:rPr lang="en-US" sz="3200" b="1" dirty="0"/>
              <a:t>Club Meeting 7 – Ice as Habitat</a:t>
            </a:r>
          </a:p>
        </p:txBody>
      </p:sp>
      <p:pic>
        <p:nvPicPr>
          <p:cNvPr id="10" name="Picture 9" descr="A screenshot of a white paper with black text&#10;&#10;Description automatically generated">
            <a:extLst>
              <a:ext uri="{FF2B5EF4-FFF2-40B4-BE49-F238E27FC236}">
                <a16:creationId xmlns:a16="http://schemas.microsoft.com/office/drawing/2014/main" id="{5A61E155-2ADD-3090-BB80-1456850262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00460" y="3151748"/>
            <a:ext cx="7639051" cy="3492720"/>
          </a:xfrm>
          <a:prstGeom prst="rect">
            <a:avLst/>
          </a:prstGeom>
        </p:spPr>
      </p:pic>
      <p:pic>
        <p:nvPicPr>
          <p:cNvPr id="13" name="Picture 12" descr="A close-up of a graph&#10;&#10;Description automatically generated">
            <a:extLst>
              <a:ext uri="{FF2B5EF4-FFF2-40B4-BE49-F238E27FC236}">
                <a16:creationId xmlns:a16="http://schemas.microsoft.com/office/drawing/2014/main" id="{40299CDB-0C67-FB2A-5B8E-420460CFB3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00460" y="907926"/>
            <a:ext cx="4394463" cy="1839998"/>
          </a:xfrm>
          <a:prstGeom prst="rect">
            <a:avLst/>
          </a:prstGeom>
        </p:spPr>
      </p:pic>
      <p:pic>
        <p:nvPicPr>
          <p:cNvPr id="5" name="Picture 4" descr="A picture containing outdoor, snow, person, skiing&#10;&#10;Description automatically generated">
            <a:extLst>
              <a:ext uri="{FF2B5EF4-FFF2-40B4-BE49-F238E27FC236}">
                <a16:creationId xmlns:a16="http://schemas.microsoft.com/office/drawing/2014/main" id="{1BD69169-7920-C131-F63D-502CA5E882A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8719325" y="896037"/>
            <a:ext cx="3248319" cy="2197448"/>
          </a:xfrm>
          <a:prstGeom prst="rect">
            <a:avLst/>
          </a:prstGeom>
          <a:ln>
            <a:noFill/>
          </a:ln>
          <a:effectLst>
            <a:softEdge rad="123061"/>
          </a:effectLst>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6F3B29BF-EAF5-2C23-F4A1-04F3DE47A896}"/>
              </a:ext>
            </a:extLst>
          </p:cNvPr>
          <p:cNvPicPr>
            <a:picLocks noChangeAspect="1"/>
          </p:cNvPicPr>
          <p:nvPr/>
        </p:nvPicPr>
        <p:blipFill>
          <a:blip r:embed="rId7"/>
          <a:stretch>
            <a:fillRect/>
          </a:stretch>
        </p:blipFill>
        <p:spPr>
          <a:xfrm>
            <a:off x="11178438" y="5651500"/>
            <a:ext cx="789206" cy="1096119"/>
          </a:xfrm>
          <a:prstGeom prst="rect">
            <a:avLst/>
          </a:prstGeom>
        </p:spPr>
      </p:pic>
    </p:spTree>
    <p:extLst>
      <p:ext uri="{BB962C8B-B14F-4D97-AF65-F5344CB8AC3E}">
        <p14:creationId xmlns:p14="http://schemas.microsoft.com/office/powerpoint/2010/main" val="375232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937E082-34BF-5C44-8977-C45F58C68A95}"/>
              </a:ext>
            </a:extLst>
          </p:cNvPr>
          <p:cNvSpPr>
            <a:spLocks noGrp="1"/>
          </p:cNvSpPr>
          <p:nvPr>
            <p:ph type="title" idx="4294967295"/>
          </p:nvPr>
        </p:nvSpPr>
        <p:spPr>
          <a:xfrm>
            <a:off x="321096" y="277110"/>
            <a:ext cx="5956300" cy="1443268"/>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noAutofit/>
          </a:bodyPr>
          <a:lstStyle/>
          <a:p>
            <a:r>
              <a:rPr lang="en-US" sz="3200" b="1" dirty="0"/>
              <a:t>Club Meeting 8</a:t>
            </a:r>
            <a:br>
              <a:rPr lang="en-US" sz="3200" b="1" dirty="0"/>
            </a:br>
            <a:r>
              <a:rPr lang="en-US" sz="3200" b="1" dirty="0"/>
              <a:t>Data Jam</a:t>
            </a:r>
            <a:endParaRPr lang="en-US" sz="3200" dirty="0"/>
          </a:p>
        </p:txBody>
      </p:sp>
      <p:pic>
        <p:nvPicPr>
          <p:cNvPr id="5" name="Picture 4">
            <a:extLst>
              <a:ext uri="{FF2B5EF4-FFF2-40B4-BE49-F238E27FC236}">
                <a16:creationId xmlns:a16="http://schemas.microsoft.com/office/drawing/2014/main" id="{C00F1C79-B743-DD48-8B87-6BF09879B2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27470" y="2732225"/>
            <a:ext cx="5664530" cy="3581278"/>
          </a:xfrm>
          <a:prstGeom prst="rect">
            <a:avLst/>
          </a:prstGeom>
          <a:ln>
            <a:noFill/>
          </a:ln>
          <a:effectLst>
            <a:softEdge rad="97155"/>
          </a:effectLst>
        </p:spPr>
      </p:pic>
      <p:pic>
        <p:nvPicPr>
          <p:cNvPr id="6" name="Picture 5">
            <a:extLst>
              <a:ext uri="{FF2B5EF4-FFF2-40B4-BE49-F238E27FC236}">
                <a16:creationId xmlns:a16="http://schemas.microsoft.com/office/drawing/2014/main" id="{7BDEA19C-545A-0949-A39A-B9BC7A514D4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61836" y="294342"/>
            <a:ext cx="5530164" cy="2297852"/>
          </a:xfrm>
          <a:prstGeom prst="rect">
            <a:avLst/>
          </a:prstGeom>
          <a:effectLst>
            <a:softEdge rad="92376"/>
          </a:effectLst>
        </p:spPr>
      </p:pic>
      <p:pic>
        <p:nvPicPr>
          <p:cNvPr id="4" name="Picture 3" descr="A coloring page of a group of penguins&#10;&#10;Description automatically generated">
            <a:extLst>
              <a:ext uri="{FF2B5EF4-FFF2-40B4-BE49-F238E27FC236}">
                <a16:creationId xmlns:a16="http://schemas.microsoft.com/office/drawing/2014/main" id="{154EA2AE-10FC-93F4-6F1A-7009953E761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367" y="2002068"/>
            <a:ext cx="6373759" cy="3829887"/>
          </a:xfrm>
          <a:prstGeom prst="rect">
            <a:avLst/>
          </a:prstGeom>
        </p:spPr>
      </p:pic>
      <p:pic>
        <p:nvPicPr>
          <p:cNvPr id="2" name="Picture 1" descr="A picture containing text, player, device, pencil&#10;&#10;Description automatically generated">
            <a:extLst>
              <a:ext uri="{FF2B5EF4-FFF2-40B4-BE49-F238E27FC236}">
                <a16:creationId xmlns:a16="http://schemas.microsoft.com/office/drawing/2014/main" id="{846985DF-0D14-B8A3-5E49-BA6479BC226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86933" y="533411"/>
            <a:ext cx="985267" cy="985267"/>
          </a:xfrm>
          <a:prstGeom prst="rect">
            <a:avLst/>
          </a:prstGeom>
        </p:spPr>
      </p:pic>
    </p:spTree>
    <p:extLst>
      <p:ext uri="{BB962C8B-B14F-4D97-AF65-F5344CB8AC3E}">
        <p14:creationId xmlns:p14="http://schemas.microsoft.com/office/powerpoint/2010/main" val="1579348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EDE1-5308-B945-8115-5D14AD520566}"/>
              </a:ext>
            </a:extLst>
          </p:cNvPr>
          <p:cNvSpPr>
            <a:spLocks noGrp="1"/>
          </p:cNvSpPr>
          <p:nvPr>
            <p:ph type="title" idx="4294967295"/>
          </p:nvPr>
        </p:nvSpPr>
        <p:spPr>
          <a:xfrm>
            <a:off x="261401" y="94793"/>
            <a:ext cx="6154977" cy="679450"/>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normAutofit fontScale="90000"/>
          </a:bodyPr>
          <a:lstStyle/>
          <a:p>
            <a:r>
              <a:rPr lang="en-US" dirty="0"/>
              <a:t>Data Jams </a:t>
            </a:r>
          </a:p>
        </p:txBody>
      </p:sp>
      <p:pic>
        <p:nvPicPr>
          <p:cNvPr id="4" name="Picture 3">
            <a:extLst>
              <a:ext uri="{FF2B5EF4-FFF2-40B4-BE49-F238E27FC236}">
                <a16:creationId xmlns:a16="http://schemas.microsoft.com/office/drawing/2014/main" id="{DF5D597E-B2FF-6C47-9362-1C7D0E640F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62458" y="953085"/>
            <a:ext cx="2413363" cy="2556377"/>
          </a:xfrm>
          <a:prstGeom prst="rect">
            <a:avLst/>
          </a:prstGeom>
          <a:effectLst>
            <a:softEdge rad="115305"/>
          </a:effectLst>
        </p:spPr>
      </p:pic>
      <p:pic>
        <p:nvPicPr>
          <p:cNvPr id="6" name="Picture 5">
            <a:extLst>
              <a:ext uri="{FF2B5EF4-FFF2-40B4-BE49-F238E27FC236}">
                <a16:creationId xmlns:a16="http://schemas.microsoft.com/office/drawing/2014/main" id="{61898A49-4B0D-C444-8237-F82E2281486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078096" y="3429000"/>
            <a:ext cx="2775279" cy="2070242"/>
          </a:xfrm>
          <a:prstGeom prst="rect">
            <a:avLst/>
          </a:prstGeom>
          <a:effectLst>
            <a:softEdge rad="212081"/>
          </a:effectLst>
        </p:spPr>
      </p:pic>
      <p:pic>
        <p:nvPicPr>
          <p:cNvPr id="10" name="Picture 9" descr="A person holding a piece of paper&#10;&#10;Description automatically generated">
            <a:extLst>
              <a:ext uri="{FF2B5EF4-FFF2-40B4-BE49-F238E27FC236}">
                <a16:creationId xmlns:a16="http://schemas.microsoft.com/office/drawing/2014/main" id="{2DEFFEE0-9A6E-5890-18CF-617F9A42271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88236" y="747632"/>
            <a:ext cx="5080476" cy="4358155"/>
          </a:xfrm>
          <a:prstGeom prst="rect">
            <a:avLst/>
          </a:prstGeom>
          <a:effectLst>
            <a:softEdge rad="104212"/>
          </a:effectLst>
        </p:spPr>
      </p:pic>
      <p:pic>
        <p:nvPicPr>
          <p:cNvPr id="12" name="Picture 11" descr="A person holding a paper with drawings&#10;&#10;Description automatically generated">
            <a:extLst>
              <a:ext uri="{FF2B5EF4-FFF2-40B4-BE49-F238E27FC236}">
                <a16:creationId xmlns:a16="http://schemas.microsoft.com/office/drawing/2014/main" id="{A6BA0533-6476-AF13-24C0-56C012CE8DA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5400000">
            <a:off x="-649409" y="1949649"/>
            <a:ext cx="5360674" cy="3895848"/>
          </a:xfrm>
          <a:prstGeom prst="rect">
            <a:avLst/>
          </a:prstGeom>
          <a:effectLst>
            <a:softEdge rad="135767"/>
          </a:effectLst>
        </p:spPr>
      </p:pic>
      <p:pic>
        <p:nvPicPr>
          <p:cNvPr id="14" name="Picture 13" descr="A person holding a poster&#10;&#10;Description automatically generated">
            <a:extLst>
              <a:ext uri="{FF2B5EF4-FFF2-40B4-BE49-F238E27FC236}">
                <a16:creationId xmlns:a16="http://schemas.microsoft.com/office/drawing/2014/main" id="{6543FC23-C292-40CC-651B-EB1DE1988F4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51585" y="3810000"/>
            <a:ext cx="4064000" cy="3048000"/>
          </a:xfrm>
          <a:prstGeom prst="rect">
            <a:avLst/>
          </a:prstGeom>
          <a:effectLst>
            <a:softEdge rad="249109"/>
          </a:effectLst>
        </p:spPr>
      </p:pic>
    </p:spTree>
    <p:extLst>
      <p:ext uri="{BB962C8B-B14F-4D97-AF65-F5344CB8AC3E}">
        <p14:creationId xmlns:p14="http://schemas.microsoft.com/office/powerpoint/2010/main" val="4282620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EDE1-5308-B945-8115-5D14AD520566}"/>
              </a:ext>
            </a:extLst>
          </p:cNvPr>
          <p:cNvSpPr>
            <a:spLocks noGrp="1"/>
          </p:cNvSpPr>
          <p:nvPr>
            <p:ph type="title"/>
          </p:nvPr>
        </p:nvSpPr>
        <p:spPr>
          <a:xfrm>
            <a:off x="675139" y="298510"/>
            <a:ext cx="3400321" cy="679986"/>
          </a:xfrm>
        </p:spPr>
        <p:txBody>
          <a:bodyPr>
            <a:normAutofit fontScale="90000"/>
          </a:bodyPr>
          <a:lstStyle/>
          <a:p>
            <a:r>
              <a:rPr lang="en-US" dirty="0"/>
              <a:t>Data Jams Year 2</a:t>
            </a:r>
          </a:p>
        </p:txBody>
      </p:sp>
      <p:pic>
        <p:nvPicPr>
          <p:cNvPr id="4" name="Picture 3">
            <a:extLst>
              <a:ext uri="{FF2B5EF4-FFF2-40B4-BE49-F238E27FC236}">
                <a16:creationId xmlns:a16="http://schemas.microsoft.com/office/drawing/2014/main" id="{DF5D597E-B2FF-6C47-9362-1C7D0E640F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82149" y="105838"/>
            <a:ext cx="2413363" cy="2556377"/>
          </a:xfrm>
          <a:prstGeom prst="rect">
            <a:avLst/>
          </a:prstGeom>
          <a:effectLst>
            <a:softEdge rad="115305"/>
          </a:effectLst>
        </p:spPr>
      </p:pic>
      <p:pic>
        <p:nvPicPr>
          <p:cNvPr id="5" name="Picture 4">
            <a:extLst>
              <a:ext uri="{FF2B5EF4-FFF2-40B4-BE49-F238E27FC236}">
                <a16:creationId xmlns:a16="http://schemas.microsoft.com/office/drawing/2014/main" id="{FD7141F6-C402-F24C-91A7-3430A19016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67710" y="2263694"/>
            <a:ext cx="5443538" cy="4086225"/>
          </a:xfrm>
          <a:prstGeom prst="rect">
            <a:avLst/>
          </a:prstGeom>
          <a:effectLst>
            <a:softEdge rad="135595"/>
          </a:effectLst>
        </p:spPr>
      </p:pic>
      <p:pic>
        <p:nvPicPr>
          <p:cNvPr id="6" name="Picture 5">
            <a:extLst>
              <a:ext uri="{FF2B5EF4-FFF2-40B4-BE49-F238E27FC236}">
                <a16:creationId xmlns:a16="http://schemas.microsoft.com/office/drawing/2014/main" id="{61898A49-4B0D-C444-8237-F82E228148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6488" y="1207095"/>
            <a:ext cx="4357625" cy="3250606"/>
          </a:xfrm>
          <a:prstGeom prst="rect">
            <a:avLst/>
          </a:prstGeom>
          <a:effectLst>
            <a:softEdge rad="212081"/>
          </a:effectLst>
        </p:spPr>
      </p:pic>
      <p:pic>
        <p:nvPicPr>
          <p:cNvPr id="7" name="Picture 6">
            <a:extLst>
              <a:ext uri="{FF2B5EF4-FFF2-40B4-BE49-F238E27FC236}">
                <a16:creationId xmlns:a16="http://schemas.microsoft.com/office/drawing/2014/main" id="{7C55CAED-6BCC-1346-8578-2044AAE7B8F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568984" y="2896897"/>
            <a:ext cx="2025253" cy="3121608"/>
          </a:xfrm>
          <a:prstGeom prst="rect">
            <a:avLst/>
          </a:prstGeom>
          <a:effectLst>
            <a:softEdge rad="93430"/>
          </a:effectLst>
        </p:spPr>
      </p:pic>
    </p:spTree>
    <p:extLst>
      <p:ext uri="{BB962C8B-B14F-4D97-AF65-F5344CB8AC3E}">
        <p14:creationId xmlns:p14="http://schemas.microsoft.com/office/powerpoint/2010/main" val="33442465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7B67237-D2BC-8902-5BA9-0B319799518C}"/>
              </a:ext>
            </a:extLst>
          </p:cNvPr>
          <p:cNvSpPr>
            <a:spLocks noGrp="1"/>
          </p:cNvSpPr>
          <p:nvPr>
            <p:ph type="title"/>
          </p:nvPr>
        </p:nvSpPr>
        <p:spPr>
          <a:xfrm>
            <a:off x="810001" y="257778"/>
            <a:ext cx="10571998" cy="970450"/>
          </a:xfrm>
          <a:gradFill>
            <a:gsLst>
              <a:gs pos="54000">
                <a:schemeClr val="accent2">
                  <a:lumMod val="5000"/>
                  <a:lumOff val="95000"/>
                </a:schemeClr>
              </a:gs>
              <a:gs pos="74000">
                <a:schemeClr val="accent2">
                  <a:lumMod val="45000"/>
                  <a:lumOff val="55000"/>
                </a:schemeClr>
              </a:gs>
              <a:gs pos="94000">
                <a:schemeClr val="accent2">
                  <a:lumMod val="45000"/>
                  <a:lumOff val="55000"/>
                </a:schemeClr>
              </a:gs>
              <a:gs pos="100000">
                <a:schemeClr val="accent2">
                  <a:lumMod val="30000"/>
                  <a:lumOff val="70000"/>
                </a:schemeClr>
              </a:gs>
            </a:gsLst>
            <a:lin ang="16200000" scaled="1"/>
          </a:gradFill>
        </p:spPr>
        <p:txBody>
          <a:bodyPr>
            <a:normAutofit fontScale="90000"/>
          </a:bodyPr>
          <a:lstStyle/>
          <a:p>
            <a:r>
              <a:rPr lang="en-US" dirty="0">
                <a:solidFill>
                  <a:schemeClr val="tx1"/>
                </a:solidFill>
              </a:rPr>
              <a:t>Data Jams and Community Connection</a:t>
            </a:r>
            <a:r>
              <a:rPr lang="en-US" dirty="0">
                <a:solidFill>
                  <a:schemeClr val="bg1"/>
                </a:solidFill>
              </a:rPr>
              <a:t> Community Connection</a:t>
            </a:r>
          </a:p>
        </p:txBody>
      </p:sp>
      <p:pic>
        <p:nvPicPr>
          <p:cNvPr id="3" name="Picture 2" descr="A screenshot of a computer&#10;&#10;Description automatically generated">
            <a:extLst>
              <a:ext uri="{FF2B5EF4-FFF2-40B4-BE49-F238E27FC236}">
                <a16:creationId xmlns:a16="http://schemas.microsoft.com/office/drawing/2014/main" id="{A858EF9F-D896-5BA1-F697-97AF747931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71911" y="1492286"/>
            <a:ext cx="7754587" cy="4414156"/>
          </a:xfrm>
          <a:prstGeom prst="rect">
            <a:avLst/>
          </a:prstGeom>
          <a:noFill/>
        </p:spPr>
      </p:pic>
      <p:pic>
        <p:nvPicPr>
          <p:cNvPr id="5" name="Picture 4" descr="A blue rectangular sign with text&#10;&#10;Description automatically generated with medium confidence">
            <a:extLst>
              <a:ext uri="{FF2B5EF4-FFF2-40B4-BE49-F238E27FC236}">
                <a16:creationId xmlns:a16="http://schemas.microsoft.com/office/drawing/2014/main" id="{43BE3AE2-305A-F1C0-E8E5-FE8DFC2A77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502" y="1656443"/>
            <a:ext cx="3779863" cy="4458554"/>
          </a:xfrm>
          <a:prstGeom prst="rect">
            <a:avLst/>
          </a:prstGeom>
        </p:spPr>
      </p:pic>
    </p:spTree>
    <p:extLst>
      <p:ext uri="{BB962C8B-B14F-4D97-AF65-F5344CB8AC3E}">
        <p14:creationId xmlns:p14="http://schemas.microsoft.com/office/powerpoint/2010/main" val="569220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1B66C5E1-5234-9909-8E8F-600299610829}"/>
              </a:ext>
            </a:extLst>
          </p:cNvPr>
          <p:cNvPicPr>
            <a:picLocks noGrp="1" noChangeAspect="1"/>
          </p:cNvPicPr>
          <p:nvPr>
            <p:ph sz="half" idx="4294967295"/>
          </p:nvPr>
        </p:nvPicPr>
        <p:blipFill>
          <a:blip r:embed="rId3" cstate="screen">
            <a:extLst>
              <a:ext uri="{28A0092B-C50C-407E-A947-70E740481C1C}">
                <a14:useLocalDpi xmlns:a14="http://schemas.microsoft.com/office/drawing/2010/main"/>
              </a:ext>
            </a:extLst>
          </a:blip>
          <a:stretch>
            <a:fillRect/>
          </a:stretch>
        </p:blipFill>
        <p:spPr>
          <a:xfrm>
            <a:off x="0" y="0"/>
            <a:ext cx="12192000" cy="6889750"/>
          </a:xfrm>
        </p:spPr>
      </p:pic>
    </p:spTree>
    <p:extLst>
      <p:ext uri="{BB962C8B-B14F-4D97-AF65-F5344CB8AC3E}">
        <p14:creationId xmlns:p14="http://schemas.microsoft.com/office/powerpoint/2010/main" val="3526200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C9D9-73A9-C44F-7229-24B6D324F607}"/>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7863A6ED-93C6-7318-2324-050E6D9AA4B6}"/>
              </a:ext>
            </a:extLst>
          </p:cNvPr>
          <p:cNvSpPr>
            <a:spLocks noGrp="1"/>
          </p:cNvSpPr>
          <p:nvPr>
            <p:ph sz="half" idx="1"/>
          </p:nvPr>
        </p:nvSpPr>
        <p:spPr/>
        <p:txBody>
          <a:bodyPr/>
          <a:lstStyle/>
          <a:p>
            <a:endParaRPr lang="en-US"/>
          </a:p>
        </p:txBody>
      </p:sp>
      <p:pic>
        <p:nvPicPr>
          <p:cNvPr id="4" name="Picture 3">
            <a:extLst>
              <a:ext uri="{FF2B5EF4-FFF2-40B4-BE49-F238E27FC236}">
                <a16:creationId xmlns:a16="http://schemas.microsoft.com/office/drawing/2014/main" id="{A20C5E1A-36D4-60E2-A973-8F5C50E721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83" y="0"/>
            <a:ext cx="12135817" cy="6858000"/>
          </a:xfrm>
          <a:prstGeom prst="rect">
            <a:avLst/>
          </a:prstGeom>
        </p:spPr>
      </p:pic>
    </p:spTree>
    <p:extLst>
      <p:ext uri="{BB962C8B-B14F-4D97-AF65-F5344CB8AC3E}">
        <p14:creationId xmlns:p14="http://schemas.microsoft.com/office/powerpoint/2010/main" val="3660848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94BD-AE8F-B85E-F12B-3BB4534739B7}"/>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98A18C08-852B-0322-EAFF-01C5F5F414C3}"/>
              </a:ext>
            </a:extLst>
          </p:cNvPr>
          <p:cNvSpPr>
            <a:spLocks noGrp="1"/>
          </p:cNvSpPr>
          <p:nvPr>
            <p:ph sz="half" idx="1"/>
          </p:nvPr>
        </p:nvSpPr>
        <p:spPr/>
        <p:txBody>
          <a:bodyPr/>
          <a:lstStyle/>
          <a:p>
            <a:endParaRPr lang="en-US"/>
          </a:p>
        </p:txBody>
      </p:sp>
      <p:pic>
        <p:nvPicPr>
          <p:cNvPr id="4" name="Picture 3">
            <a:extLst>
              <a:ext uri="{FF2B5EF4-FFF2-40B4-BE49-F238E27FC236}">
                <a16:creationId xmlns:a16="http://schemas.microsoft.com/office/drawing/2014/main" id="{E850D7C4-9871-7238-5A2E-AEB9284206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91" y="0"/>
            <a:ext cx="12135817" cy="6858000"/>
          </a:xfrm>
          <a:prstGeom prst="rect">
            <a:avLst/>
          </a:prstGeom>
        </p:spPr>
      </p:pic>
    </p:spTree>
    <p:extLst>
      <p:ext uri="{BB962C8B-B14F-4D97-AF65-F5344CB8AC3E}">
        <p14:creationId xmlns:p14="http://schemas.microsoft.com/office/powerpoint/2010/main" val="12600095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D9A8E-9355-E387-AC5F-60E307CE2058}"/>
              </a:ext>
            </a:extLst>
          </p:cNvPr>
          <p:cNvSpPr>
            <a:spLocks noGrp="1"/>
          </p:cNvSpPr>
          <p:nvPr>
            <p:ph type="title"/>
          </p:nvPr>
        </p:nvSpPr>
        <p:spPr/>
        <p:txBody>
          <a:bodyPr>
            <a:normAutofit fontScale="90000"/>
          </a:bodyPr>
          <a:lstStyle/>
          <a:p>
            <a:endParaRPr lang="en-US"/>
          </a:p>
        </p:txBody>
      </p:sp>
      <p:pic>
        <p:nvPicPr>
          <p:cNvPr id="5" name="Content Placeholder 4" descr="Chart, waterfall chart&#10;&#10;Description automatically generated">
            <a:extLst>
              <a:ext uri="{FF2B5EF4-FFF2-40B4-BE49-F238E27FC236}">
                <a16:creationId xmlns:a16="http://schemas.microsoft.com/office/drawing/2014/main" id="{444D8DFD-FF36-0442-89B3-0A412981341C}"/>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0" y="0"/>
            <a:ext cx="12192000" cy="6889751"/>
          </a:xfrm>
        </p:spPr>
      </p:pic>
    </p:spTree>
    <p:extLst>
      <p:ext uri="{BB962C8B-B14F-4D97-AF65-F5344CB8AC3E}">
        <p14:creationId xmlns:p14="http://schemas.microsoft.com/office/powerpoint/2010/main" val="338595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E9261-4B74-40DF-D773-9E7D1B3228FF}"/>
              </a:ext>
            </a:extLst>
          </p:cNvPr>
          <p:cNvSpPr>
            <a:spLocks noGrp="1"/>
          </p:cNvSpPr>
          <p:nvPr>
            <p:ph type="title"/>
          </p:nvPr>
        </p:nvSpPr>
        <p:spPr/>
        <p:txBody>
          <a:bodyPr>
            <a:normAutofit fontScale="90000"/>
          </a:bodyPr>
          <a:lstStyle/>
          <a:p>
            <a:endParaRPr lang="en-US"/>
          </a:p>
        </p:txBody>
      </p:sp>
      <p:pic>
        <p:nvPicPr>
          <p:cNvPr id="5" name="Content Placeholder 4" descr="Graphical user interface, application&#10;&#10;Description automatically generated with medium confidence">
            <a:extLst>
              <a:ext uri="{FF2B5EF4-FFF2-40B4-BE49-F238E27FC236}">
                <a16:creationId xmlns:a16="http://schemas.microsoft.com/office/drawing/2014/main" id="{A972F792-3FBE-87FC-BF47-CC82F96F5E3B}"/>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272065" y="101828"/>
            <a:ext cx="11919935" cy="6736006"/>
          </a:xfrm>
        </p:spPr>
      </p:pic>
    </p:spTree>
    <p:extLst>
      <p:ext uri="{BB962C8B-B14F-4D97-AF65-F5344CB8AC3E}">
        <p14:creationId xmlns:p14="http://schemas.microsoft.com/office/powerpoint/2010/main" val="36775668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9CE4E-617C-CFDA-BB55-B3BA69B956D7}"/>
              </a:ext>
            </a:extLst>
          </p:cNvPr>
          <p:cNvSpPr>
            <a:spLocks noGrp="1"/>
          </p:cNvSpPr>
          <p:nvPr>
            <p:ph type="title"/>
          </p:nvPr>
        </p:nvSpPr>
        <p:spPr/>
        <p:txBody>
          <a:bodyPr>
            <a:normAutofit fontScale="90000"/>
          </a:bodyPr>
          <a:lstStyle/>
          <a:p>
            <a:endParaRPr lang="en-US"/>
          </a:p>
        </p:txBody>
      </p:sp>
      <p:pic>
        <p:nvPicPr>
          <p:cNvPr id="5" name="Content Placeholder 4" descr="Application&#10;&#10;Description automatically generated with medium confidence">
            <a:extLst>
              <a:ext uri="{FF2B5EF4-FFF2-40B4-BE49-F238E27FC236}">
                <a16:creationId xmlns:a16="http://schemas.microsoft.com/office/drawing/2014/main" id="{A9F943F8-4477-B3CA-2D96-2367F424A765}"/>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0" y="0"/>
            <a:ext cx="12192000" cy="6889751"/>
          </a:xfrm>
        </p:spPr>
      </p:pic>
    </p:spTree>
    <p:extLst>
      <p:ext uri="{BB962C8B-B14F-4D97-AF65-F5344CB8AC3E}">
        <p14:creationId xmlns:p14="http://schemas.microsoft.com/office/powerpoint/2010/main" val="3624591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B5ADC-1AD4-17A5-3E57-F301252FD805}"/>
              </a:ext>
            </a:extLst>
          </p:cNvPr>
          <p:cNvSpPr>
            <a:spLocks noGrp="1"/>
          </p:cNvSpPr>
          <p:nvPr>
            <p:ph type="title"/>
          </p:nvPr>
        </p:nvSpPr>
        <p:spPr/>
        <p:txBody>
          <a:bodyPr>
            <a:normAutofit fontScale="90000"/>
          </a:bodyPr>
          <a:lstStyle/>
          <a:p>
            <a:endParaRPr lang="en-US" dirty="0"/>
          </a:p>
        </p:txBody>
      </p:sp>
      <p:pic>
        <p:nvPicPr>
          <p:cNvPr id="5" name="Content Placeholder 4" descr="Graphical user interface, application&#10;&#10;Description automatically generated">
            <a:extLst>
              <a:ext uri="{FF2B5EF4-FFF2-40B4-BE49-F238E27FC236}">
                <a16:creationId xmlns:a16="http://schemas.microsoft.com/office/drawing/2014/main" id="{53876BFE-1602-0E01-9919-938C27CB2964}"/>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0" y="0"/>
            <a:ext cx="12135814" cy="6858000"/>
          </a:xfrm>
        </p:spPr>
      </p:pic>
    </p:spTree>
    <p:extLst>
      <p:ext uri="{BB962C8B-B14F-4D97-AF65-F5344CB8AC3E}">
        <p14:creationId xmlns:p14="http://schemas.microsoft.com/office/powerpoint/2010/main" val="36174692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A055-B40D-2A4D-B7E9-9095C8F4532C}"/>
              </a:ext>
            </a:extLst>
          </p:cNvPr>
          <p:cNvSpPr>
            <a:spLocks noGrp="1"/>
          </p:cNvSpPr>
          <p:nvPr>
            <p:ph type="title" idx="4294967295"/>
          </p:nvPr>
        </p:nvSpPr>
        <p:spPr>
          <a:xfrm>
            <a:off x="369094" y="249238"/>
            <a:ext cx="3862388" cy="679450"/>
          </a:xfrm>
        </p:spPr>
        <p:txBody>
          <a:bodyPr>
            <a:normAutofit fontScale="90000"/>
          </a:bodyPr>
          <a:lstStyle/>
          <a:p>
            <a:r>
              <a:rPr lang="en-US" dirty="0"/>
              <a:t>Lessons Learned</a:t>
            </a:r>
          </a:p>
        </p:txBody>
      </p:sp>
      <p:sp>
        <p:nvSpPr>
          <p:cNvPr id="3" name="Content Placeholder 2">
            <a:extLst>
              <a:ext uri="{FF2B5EF4-FFF2-40B4-BE49-F238E27FC236}">
                <a16:creationId xmlns:a16="http://schemas.microsoft.com/office/drawing/2014/main" id="{43E6AEDE-DE10-0841-B2B5-212603F8F9B4}"/>
              </a:ext>
            </a:extLst>
          </p:cNvPr>
          <p:cNvSpPr>
            <a:spLocks noGrp="1"/>
          </p:cNvSpPr>
          <p:nvPr>
            <p:ph sz="half" idx="4294967295"/>
          </p:nvPr>
        </p:nvSpPr>
        <p:spPr>
          <a:xfrm>
            <a:off x="316706" y="1082675"/>
            <a:ext cx="11558588" cy="5578475"/>
          </a:xfrm>
        </p:spPr>
        <p:txBody>
          <a:bodyPr>
            <a:normAutofit lnSpcReduction="10000"/>
          </a:bodyPr>
          <a:lstStyle/>
          <a:p>
            <a:pPr marL="0" indent="0">
              <a:buNone/>
            </a:pPr>
            <a:r>
              <a:rPr lang="en-US" sz="2000" dirty="0">
                <a:solidFill>
                  <a:srgbClr val="C00000"/>
                </a:solidFill>
              </a:rPr>
              <a:t>Incorporating Data into Informal Learning</a:t>
            </a:r>
          </a:p>
          <a:p>
            <a:r>
              <a:rPr lang="en-US" sz="1800" dirty="0"/>
              <a:t>Data curation is a crucial and time-consuming task situated around a narrative/storyline/theme</a:t>
            </a:r>
          </a:p>
          <a:p>
            <a:r>
              <a:rPr lang="en-US" sz="1800" dirty="0"/>
              <a:t>Incorporation of arts educators and professionals improves engagement and quality of programming</a:t>
            </a:r>
          </a:p>
          <a:p>
            <a:r>
              <a:rPr lang="en-US" sz="1800" dirty="0"/>
              <a:t>CODAP is a promising tool for data manipulation in informal learning settings</a:t>
            </a:r>
          </a:p>
          <a:p>
            <a:r>
              <a:rPr lang="en-US" sz="1800" dirty="0"/>
              <a:t>Increase discussion of ratios (hands on activities)</a:t>
            </a:r>
          </a:p>
          <a:p>
            <a:pPr marL="0" indent="0">
              <a:buNone/>
            </a:pPr>
            <a:r>
              <a:rPr lang="en-US" sz="2000" dirty="0">
                <a:solidFill>
                  <a:srgbClr val="C00000"/>
                </a:solidFill>
              </a:rPr>
              <a:t>Improving Understanding of Polar Literacy and Connection to Polar Science</a:t>
            </a:r>
          </a:p>
          <a:p>
            <a:r>
              <a:rPr lang="en-US" sz="1800" dirty="0"/>
              <a:t>Youth valued connection with polar researchers</a:t>
            </a:r>
          </a:p>
          <a:p>
            <a:r>
              <a:rPr lang="en-US" sz="1800" dirty="0"/>
              <a:t>Polar researchers found experience to be meaningful</a:t>
            </a:r>
          </a:p>
          <a:p>
            <a:r>
              <a:rPr lang="en-US" sz="1800" dirty="0"/>
              <a:t>Narrative frame allows youth to find relevance (examples of frames include help the penguins)</a:t>
            </a:r>
          </a:p>
          <a:p>
            <a:pPr marL="0" indent="0">
              <a:buNone/>
            </a:pPr>
            <a:r>
              <a:rPr lang="en-US" sz="2000" dirty="0">
                <a:solidFill>
                  <a:srgbClr val="C00000"/>
                </a:solidFill>
              </a:rPr>
              <a:t>Impact of Delivery Mode</a:t>
            </a:r>
          </a:p>
          <a:p>
            <a:r>
              <a:rPr lang="en-US" sz="1800" dirty="0"/>
              <a:t> Integration with social-emotional learning</a:t>
            </a:r>
          </a:p>
          <a:p>
            <a:r>
              <a:rPr lang="en-US" sz="1800" dirty="0"/>
              <a:t>Technological challenges and opportunities influenced by the pandemic</a:t>
            </a:r>
          </a:p>
          <a:p>
            <a:r>
              <a:rPr lang="en-US" sz="1800" dirty="0"/>
              <a:t>Providing physical materials was helpful in all cases and essential in some cases</a:t>
            </a:r>
          </a:p>
          <a:p>
            <a:r>
              <a:rPr lang="en-US" sz="1800" dirty="0"/>
              <a:t>Narrowing the scope was necessary</a:t>
            </a:r>
          </a:p>
          <a:p>
            <a:endParaRPr lang="en-US" dirty="0"/>
          </a:p>
        </p:txBody>
      </p:sp>
    </p:spTree>
    <p:extLst>
      <p:ext uri="{BB962C8B-B14F-4D97-AF65-F5344CB8AC3E}">
        <p14:creationId xmlns:p14="http://schemas.microsoft.com/office/powerpoint/2010/main" val="3235795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ith a backpack on a snowy mountain&#10;&#10;Description automatically generated">
            <a:extLst>
              <a:ext uri="{FF2B5EF4-FFF2-40B4-BE49-F238E27FC236}">
                <a16:creationId xmlns:a16="http://schemas.microsoft.com/office/drawing/2014/main" id="{2C6D8D99-9BB9-8FFB-6021-9E9697A223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43948" y="445511"/>
            <a:ext cx="3387318" cy="4125380"/>
          </a:xfrm>
          <a:prstGeom prst="rect">
            <a:avLst/>
          </a:prstGeom>
        </p:spPr>
      </p:pic>
      <p:sp>
        <p:nvSpPr>
          <p:cNvPr id="6" name="TextBox 5">
            <a:extLst>
              <a:ext uri="{FF2B5EF4-FFF2-40B4-BE49-F238E27FC236}">
                <a16:creationId xmlns:a16="http://schemas.microsoft.com/office/drawing/2014/main" id="{26C1B60B-963E-57AD-B1C8-D9B15660EE38}"/>
              </a:ext>
            </a:extLst>
          </p:cNvPr>
          <p:cNvSpPr txBox="1"/>
          <p:nvPr/>
        </p:nvSpPr>
        <p:spPr>
          <a:xfrm>
            <a:off x="195072" y="298703"/>
            <a:ext cx="6811370" cy="2246769"/>
          </a:xfrm>
          <a:prstGeom prst="rect">
            <a:avLst/>
          </a:prstGeom>
          <a:noFill/>
        </p:spPr>
        <p:txBody>
          <a:bodyPr wrap="square" rtlCol="0">
            <a:spAutoFit/>
          </a:bodyPr>
          <a:lstStyle/>
          <a:p>
            <a:r>
              <a:rPr lang="en-US" sz="4000" dirty="0"/>
              <a:t>THANK YOU</a:t>
            </a:r>
          </a:p>
          <a:p>
            <a:endParaRPr lang="en-US" sz="2800" dirty="0"/>
          </a:p>
          <a:p>
            <a:r>
              <a:rPr lang="en-US" sz="2400" dirty="0"/>
              <a:t>Contact me for more information:</a:t>
            </a:r>
          </a:p>
          <a:p>
            <a:r>
              <a:rPr lang="en-US" sz="2400" dirty="0"/>
              <a:t>Janice McDonnell</a:t>
            </a:r>
          </a:p>
          <a:p>
            <a:r>
              <a:rPr lang="en-US" sz="2400" dirty="0" err="1"/>
              <a:t>mcdonnel@marine.rutgers.edu</a:t>
            </a:r>
            <a:endParaRPr lang="en-US" sz="2400" dirty="0"/>
          </a:p>
        </p:txBody>
      </p:sp>
      <p:sp>
        <p:nvSpPr>
          <p:cNvPr id="7" name="TextBox 6">
            <a:extLst>
              <a:ext uri="{FF2B5EF4-FFF2-40B4-BE49-F238E27FC236}">
                <a16:creationId xmlns:a16="http://schemas.microsoft.com/office/drawing/2014/main" id="{312D063D-5484-16AF-A180-AF0013F5A790}"/>
              </a:ext>
            </a:extLst>
          </p:cNvPr>
          <p:cNvSpPr txBox="1"/>
          <p:nvPr/>
        </p:nvSpPr>
        <p:spPr>
          <a:xfrm>
            <a:off x="7505996" y="4750578"/>
            <a:ext cx="5608320" cy="1200329"/>
          </a:xfrm>
          <a:prstGeom prst="rect">
            <a:avLst/>
          </a:prstGeom>
          <a:noFill/>
        </p:spPr>
        <p:txBody>
          <a:bodyPr wrap="square" rtlCol="0">
            <a:spAutoFit/>
          </a:bodyPr>
          <a:lstStyle/>
          <a:p>
            <a:r>
              <a:rPr lang="en-US" sz="3600" dirty="0">
                <a:hlinkClick r:id="rId4"/>
              </a:rPr>
              <a:t>https://stemfinity.com/</a:t>
            </a:r>
            <a:endParaRPr lang="en-US" sz="3600" dirty="0"/>
          </a:p>
          <a:p>
            <a:r>
              <a:rPr lang="en-US" sz="3600" dirty="0"/>
              <a:t>Key word data</a:t>
            </a:r>
          </a:p>
        </p:txBody>
      </p:sp>
      <p:pic>
        <p:nvPicPr>
          <p:cNvPr id="9" name="Picture 8" descr="A screenshot of a web page&#10;&#10;Description automatically generated">
            <a:extLst>
              <a:ext uri="{FF2B5EF4-FFF2-40B4-BE49-F238E27FC236}">
                <a16:creationId xmlns:a16="http://schemas.microsoft.com/office/drawing/2014/main" id="{6C763DFD-56A5-618E-6F99-29E7B410D01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4637" y="2545472"/>
            <a:ext cx="6631711" cy="3295208"/>
          </a:xfrm>
          <a:prstGeom prst="rect">
            <a:avLst/>
          </a:prstGeom>
        </p:spPr>
      </p:pic>
      <p:sp>
        <p:nvSpPr>
          <p:cNvPr id="10" name="TextBox 9">
            <a:extLst>
              <a:ext uri="{FF2B5EF4-FFF2-40B4-BE49-F238E27FC236}">
                <a16:creationId xmlns:a16="http://schemas.microsoft.com/office/drawing/2014/main" id="{407AEF8C-C89E-3CCA-F2A3-338AB21F80C1}"/>
              </a:ext>
            </a:extLst>
          </p:cNvPr>
          <p:cNvSpPr txBox="1"/>
          <p:nvPr/>
        </p:nvSpPr>
        <p:spPr>
          <a:xfrm>
            <a:off x="35626" y="5947343"/>
            <a:ext cx="7208322" cy="1200329"/>
          </a:xfrm>
          <a:prstGeom prst="rect">
            <a:avLst/>
          </a:prstGeom>
          <a:noFill/>
        </p:spPr>
        <p:txBody>
          <a:bodyPr wrap="square" rtlCol="0">
            <a:spAutoFit/>
          </a:bodyPr>
          <a:lstStyle/>
          <a:p>
            <a:r>
              <a:rPr lang="en-US" sz="3600" dirty="0">
                <a:hlinkClick r:id="rId6"/>
              </a:rPr>
              <a:t>https://click2computerscience.org</a:t>
            </a:r>
            <a:endParaRPr lang="en-US" sz="3600" dirty="0"/>
          </a:p>
          <a:p>
            <a:endParaRPr lang="en-US" sz="3600" dirty="0"/>
          </a:p>
        </p:txBody>
      </p:sp>
    </p:spTree>
    <p:extLst>
      <p:ext uri="{BB962C8B-B14F-4D97-AF65-F5344CB8AC3E}">
        <p14:creationId xmlns:p14="http://schemas.microsoft.com/office/powerpoint/2010/main" val="23023096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F3DA8-2B2D-C19B-5888-D6C3DED4347E}"/>
              </a:ext>
            </a:extLst>
          </p:cNvPr>
          <p:cNvSpPr>
            <a:spLocks noGrp="1"/>
          </p:cNvSpPr>
          <p:nvPr>
            <p:ph type="title"/>
          </p:nvPr>
        </p:nvSpPr>
        <p:spPr/>
        <p:txBody>
          <a:bodyPr/>
          <a:lstStyle/>
          <a:p>
            <a:r>
              <a:rPr lang="en-US" sz="2800" b="0" i="0" u="none" strike="noStrike" dirty="0">
                <a:solidFill>
                  <a:srgbClr val="212121"/>
                </a:solidFill>
                <a:effectLst/>
                <a:latin typeface="Aptos" panose="020B0004020202020204" pitchFamily="34" charset="0"/>
              </a:rPr>
              <a:t>Greetings from Kansas, Ms. McDonnell!</a:t>
            </a:r>
            <a:br>
              <a:rPr lang="en-US" sz="2800" b="0" i="0" u="none" strike="noStrike" dirty="0">
                <a:solidFill>
                  <a:srgbClr val="212121"/>
                </a:solidFill>
                <a:effectLst/>
                <a:latin typeface="Aptos" panose="020B0004020202020204" pitchFamily="34" charset="0"/>
              </a:rPr>
            </a:br>
            <a:endParaRPr lang="en-US" dirty="0"/>
          </a:p>
        </p:txBody>
      </p:sp>
      <p:sp>
        <p:nvSpPr>
          <p:cNvPr id="3" name="Content Placeholder 2">
            <a:extLst>
              <a:ext uri="{FF2B5EF4-FFF2-40B4-BE49-F238E27FC236}">
                <a16:creationId xmlns:a16="http://schemas.microsoft.com/office/drawing/2014/main" id="{2F4DA334-56AE-2360-E121-B1C447926C6D}"/>
              </a:ext>
            </a:extLst>
          </p:cNvPr>
          <p:cNvSpPr>
            <a:spLocks noGrp="1"/>
          </p:cNvSpPr>
          <p:nvPr>
            <p:ph idx="1"/>
          </p:nvPr>
        </p:nvSpPr>
        <p:spPr>
          <a:xfrm>
            <a:off x="533400" y="2016368"/>
            <a:ext cx="11125200" cy="4651131"/>
          </a:xfrm>
        </p:spPr>
        <p:txBody>
          <a:bodyPr>
            <a:normAutofit fontScale="85000" lnSpcReduction="20000"/>
          </a:bodyPr>
          <a:lstStyle/>
          <a:p>
            <a:pPr marL="0" indent="0">
              <a:spcBef>
                <a:spcPts val="0"/>
              </a:spcBef>
              <a:buNone/>
            </a:pPr>
            <a:r>
              <a:rPr lang="en-US" sz="1800" b="0" i="0" u="none" strike="noStrike" dirty="0">
                <a:solidFill>
                  <a:srgbClr val="212121"/>
                </a:solidFill>
                <a:effectLst/>
                <a:latin typeface="Aptos" panose="020B0004020202020204" pitchFamily="34" charset="0"/>
              </a:rPr>
              <a:t> My name is Dyane </a:t>
            </a:r>
            <a:r>
              <a:rPr lang="en-US" sz="1800" b="0" i="0" u="none" strike="noStrike" dirty="0" err="1">
                <a:solidFill>
                  <a:srgbClr val="212121"/>
                </a:solidFill>
                <a:effectLst/>
                <a:latin typeface="Aptos" panose="020B0004020202020204" pitchFamily="34" charset="0"/>
              </a:rPr>
              <a:t>Smokorowski</a:t>
            </a:r>
            <a:r>
              <a:rPr lang="en-US" sz="1800" b="0" i="0" u="none" strike="noStrike" dirty="0">
                <a:solidFill>
                  <a:srgbClr val="212121"/>
                </a:solidFill>
                <a:effectLst/>
                <a:latin typeface="Aptos" panose="020B0004020202020204" pitchFamily="34" charset="0"/>
              </a:rPr>
              <a:t>, and I am the Coordinator of Digital Literacy with the Wichita Public Schools in Kansas. This December, all of our district’s 4th-grade students will be engaging in an exciting unit on the Palmer Long Term Ecological Research (LTER) station in Antarctica.</a:t>
            </a:r>
          </a:p>
          <a:p>
            <a:pPr marL="0" marR="0" indent="0">
              <a:spcBef>
                <a:spcPts val="0"/>
              </a:spcBef>
              <a:spcAft>
                <a:spcPts val="0"/>
              </a:spcAft>
              <a:buNone/>
            </a:pPr>
            <a:endParaRPr lang="en-US" sz="1800" b="0" i="0" u="none" strike="noStrike" dirty="0">
              <a:solidFill>
                <a:srgbClr val="212121"/>
              </a:solidFill>
              <a:effectLst/>
              <a:latin typeface="Aptos" panose="020B0004020202020204" pitchFamily="34" charset="0"/>
            </a:endParaRPr>
          </a:p>
          <a:p>
            <a:pPr marL="0" marR="0" indent="0">
              <a:spcBef>
                <a:spcPts val="0"/>
              </a:spcBef>
              <a:spcAft>
                <a:spcPts val="0"/>
              </a:spcAft>
              <a:buNone/>
            </a:pPr>
            <a:r>
              <a:rPr lang="en-US" sz="1800" b="0" i="0" u="none" strike="noStrike" dirty="0">
                <a:solidFill>
                  <a:srgbClr val="212121"/>
                </a:solidFill>
                <a:effectLst/>
                <a:highlight>
                  <a:srgbClr val="FFFF00"/>
                </a:highlight>
                <a:latin typeface="Aptos" panose="020B0004020202020204" pitchFamily="34" charset="0"/>
              </a:rPr>
              <a:t>In reviewing your wonderful outreach resources, I noted the latest update from early 2023, and I wondered if there might be an opportunity for a virtual teleconference (VTC) with our 4th graders this fall or winter. A live call would be an incredible chance for our students to connect directly with the discoveries and research at Palmer, allowing them to learn about life outside of our urban setting in a setting brimming with curiosity and exploration. </a:t>
            </a:r>
          </a:p>
          <a:p>
            <a:pPr marL="0" marR="0" indent="0">
              <a:spcBef>
                <a:spcPts val="0"/>
              </a:spcBef>
              <a:spcAft>
                <a:spcPts val="0"/>
              </a:spcAft>
              <a:buNone/>
            </a:pPr>
            <a:r>
              <a:rPr lang="en-US" sz="1800" b="0" i="0" u="none" strike="noStrike" dirty="0">
                <a:solidFill>
                  <a:srgbClr val="212121"/>
                </a:solidFill>
                <a:effectLst/>
                <a:highlight>
                  <a:srgbClr val="FFFF00"/>
                </a:highlight>
                <a:latin typeface="Aptos" panose="020B0004020202020204" pitchFamily="34" charset="0"/>
              </a:rPr>
              <a:t> </a:t>
            </a:r>
          </a:p>
          <a:p>
            <a:pPr marL="0" marR="0" indent="0">
              <a:spcBef>
                <a:spcPts val="0"/>
              </a:spcBef>
              <a:spcAft>
                <a:spcPts val="0"/>
              </a:spcAft>
              <a:buNone/>
            </a:pPr>
            <a:r>
              <a:rPr lang="en-US" sz="1800" b="0" i="0" u="none" strike="noStrike" dirty="0">
                <a:solidFill>
                  <a:srgbClr val="212121"/>
                </a:solidFill>
                <a:effectLst/>
                <a:highlight>
                  <a:srgbClr val="FFFF00"/>
                </a:highlight>
                <a:latin typeface="Aptos" panose="020B0004020202020204" pitchFamily="34" charset="0"/>
              </a:rPr>
              <a:t>The majority of our students come from urban, economically disadvantaged backgrounds, and a live connection to your research would be such an inspiring look into life beyond their world. I know they’d love hearing about the discoveries your team is making and what it’s like to work in such an incredible environment.</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 </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If this is possible, we’d be more than happy to work with you on scheduling. </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 </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Thank you so much for considering this opportunity—it would mean a lot to our students, and I think it could spark some lasting curiosity!</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 </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Dyane </a:t>
            </a:r>
            <a:r>
              <a:rPr lang="en-US" sz="1800" b="0" i="0" u="none" strike="noStrike" dirty="0" err="1">
                <a:solidFill>
                  <a:srgbClr val="212121"/>
                </a:solidFill>
                <a:effectLst/>
                <a:latin typeface="Aptos" panose="020B0004020202020204" pitchFamily="34" charset="0"/>
              </a:rPr>
              <a:t>Smokorowski</a:t>
            </a:r>
            <a:r>
              <a:rPr lang="en-US" sz="1800" b="0" i="0" u="none" strike="noStrike" dirty="0">
                <a:solidFill>
                  <a:srgbClr val="212121"/>
                </a:solidFill>
                <a:effectLst/>
                <a:latin typeface="Aptos" panose="020B0004020202020204" pitchFamily="34" charset="0"/>
              </a:rPr>
              <a:t> (Mrs. Smoke)</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Coordinator of Digital Literacy</a:t>
            </a:r>
            <a:br>
              <a:rPr lang="en-US" sz="1800" b="0" i="0" u="none" strike="noStrike" dirty="0">
                <a:solidFill>
                  <a:srgbClr val="212121"/>
                </a:solidFill>
                <a:effectLst/>
                <a:latin typeface="Aptos" panose="020B0004020202020204" pitchFamily="34" charset="0"/>
              </a:rPr>
            </a:br>
            <a:r>
              <a:rPr lang="en-US" sz="1800" b="0" i="0" u="none" strike="noStrike" dirty="0">
                <a:solidFill>
                  <a:srgbClr val="212121"/>
                </a:solidFill>
                <a:effectLst/>
                <a:latin typeface="Aptos" panose="020B0004020202020204" pitchFamily="34" charset="0"/>
              </a:rPr>
              <a:t>Wichita Public Schools</a:t>
            </a:r>
            <a:br>
              <a:rPr lang="en-US" sz="1800" b="0" i="0" u="none" strike="noStrike" dirty="0">
                <a:solidFill>
                  <a:srgbClr val="212121"/>
                </a:solidFill>
                <a:effectLst/>
                <a:latin typeface="Aptos" panose="020B0004020202020204" pitchFamily="34" charset="0"/>
              </a:rPr>
            </a:br>
            <a:r>
              <a:rPr lang="en-US" sz="1800" b="0" i="0" u="none" strike="noStrike" dirty="0">
                <a:solidFill>
                  <a:srgbClr val="212121"/>
                </a:solidFill>
                <a:effectLst/>
                <a:latin typeface="Aptos" panose="020B0004020202020204" pitchFamily="34" charset="0"/>
              </a:rPr>
              <a:t>2013 Kansas Teacher of the Year</a:t>
            </a:r>
            <a:br>
              <a:rPr lang="en-US" sz="1800" b="0" i="0" u="none" strike="noStrike" dirty="0">
                <a:solidFill>
                  <a:srgbClr val="212121"/>
                </a:solidFill>
                <a:effectLst/>
                <a:latin typeface="Aptos" panose="020B0004020202020204" pitchFamily="34" charset="0"/>
              </a:rPr>
            </a:br>
            <a:r>
              <a:rPr lang="en-US" sz="1800" b="0" i="0" u="none" strike="noStrike" dirty="0">
                <a:solidFill>
                  <a:srgbClr val="212121"/>
                </a:solidFill>
                <a:effectLst/>
                <a:latin typeface="Aptos" panose="020B0004020202020204" pitchFamily="34" charset="0"/>
              </a:rPr>
              <a:t>2019 National Teacher Hall of Fame Inductee</a:t>
            </a:r>
          </a:p>
          <a:p>
            <a:pPr marL="0" marR="0" indent="0">
              <a:spcBef>
                <a:spcPts val="0"/>
              </a:spcBef>
              <a:spcAft>
                <a:spcPts val="0"/>
              </a:spcAft>
              <a:buNone/>
            </a:pPr>
            <a:r>
              <a:rPr lang="en-US" sz="1800" b="0" i="0" u="none" strike="noStrike" dirty="0">
                <a:solidFill>
                  <a:srgbClr val="212121"/>
                </a:solidFill>
                <a:effectLst/>
                <a:latin typeface="Aptos" panose="020B0004020202020204" pitchFamily="34" charset="0"/>
              </a:rPr>
              <a:t> </a:t>
            </a:r>
          </a:p>
          <a:p>
            <a:endParaRPr lang="en-US" dirty="0"/>
          </a:p>
        </p:txBody>
      </p:sp>
    </p:spTree>
    <p:extLst>
      <p:ext uri="{BB962C8B-B14F-4D97-AF65-F5344CB8AC3E}">
        <p14:creationId xmlns:p14="http://schemas.microsoft.com/office/powerpoint/2010/main" val="288095403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9D3CE1F-2CB2-B64C-BA3C-0F24BA3F18E3}">
  <we:reference id="c22bf5f7-55ef-4467-ac55-88a268666587" version="1.0.0.3" store="EXCatalog" storeType="EXCatalog"/>
  <we:alternateReferences>
    <we:reference id="WA200006038" version="1.0.0.3" store="en-US" storeType="OMEX"/>
  </we:alternateReferences>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docProps/app.xml><?xml version="1.0" encoding="utf-8"?>
<Properties xmlns="http://schemas.openxmlformats.org/officeDocument/2006/extended-properties" xmlns:vt="http://schemas.openxmlformats.org/officeDocument/2006/docPropsVTypes">
  <Template>Parcel</Template>
  <TotalTime>13274</TotalTime>
  <Words>3964</Words>
  <Application>Microsoft Macintosh PowerPoint</Application>
  <PresentationFormat>Widescreen</PresentationFormat>
  <Paragraphs>306</Paragraphs>
  <Slides>57</Slides>
  <Notes>43</Notes>
  <HiddenSlides>0</HiddenSlides>
  <MMClips>2</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57</vt:i4>
      </vt:variant>
    </vt:vector>
  </HeadingPairs>
  <TitlesOfParts>
    <vt:vector size="73" baseType="lpstr">
      <vt:lpstr>Aptos</vt:lpstr>
      <vt:lpstr>Arial</vt:lpstr>
      <vt:lpstr>Arial Black</vt:lpstr>
      <vt:lpstr>Audiowide</vt:lpstr>
      <vt:lpstr>Avenir</vt:lpstr>
      <vt:lpstr>Avenir LT Std 65 Medium</vt:lpstr>
      <vt:lpstr>Avenir Medium</vt:lpstr>
      <vt:lpstr>Cambria</vt:lpstr>
      <vt:lpstr>Comfortaa</vt:lpstr>
      <vt:lpstr>Courier New</vt:lpstr>
      <vt:lpstr>Gill Sans MT</vt:lpstr>
      <vt:lpstr>inherit</vt:lpstr>
      <vt:lpstr>PT Sans</vt:lpstr>
      <vt:lpstr>Tahoma</vt:lpstr>
      <vt:lpstr>Wingdings</vt:lpstr>
      <vt:lpstr>Parcel</vt:lpstr>
      <vt:lpstr>Education and Outreach at PAL </vt:lpstr>
      <vt:lpstr>Background and Context</vt:lpstr>
      <vt:lpstr>Mission</vt:lpstr>
      <vt:lpstr>Research &amp; Evaluation  Questions</vt:lpstr>
      <vt:lpstr>Program overview:</vt:lpstr>
      <vt:lpstr>Schoolyard Program: Video Teleconferences (VTCs)  2017-present</vt:lpstr>
      <vt:lpstr>PowerPoint Presentation</vt:lpstr>
      <vt:lpstr>PowerPoint Presentation</vt:lpstr>
      <vt:lpstr>Program Lessons Learned</vt:lpstr>
      <vt:lpstr>Lessons Learned</vt:lpstr>
      <vt:lpstr>Lessons Learned</vt:lpstr>
      <vt:lpstr>4-H STEM Challenge  (2022-present)</vt:lpstr>
      <vt:lpstr>Design Criteria</vt:lpstr>
      <vt:lpstr>Our Own Design Criteria Based on VTC experience Building STEM Identity in Youth</vt:lpstr>
      <vt:lpstr>Our Design Criteria </vt:lpstr>
      <vt:lpstr>Kit materials distributed through national 4-H</vt:lpstr>
      <vt:lpstr>PowerPoint Presentation</vt:lpstr>
      <vt:lpstr>PowerPoint Presentation</vt:lpstr>
      <vt:lpstr>OCEAN EXPEDITION</vt:lpstr>
      <vt:lpstr>PowerPoint Presentation</vt:lpstr>
      <vt:lpstr>OCEAN COMMUNICATOR</vt:lpstr>
      <vt:lpstr>Did well in sales and continues to be sold through 4-H</vt:lpstr>
      <vt:lpstr>NSF AISL Project</vt:lpstr>
      <vt:lpstr>Logic  Model  Polar Camps Afterschool Programs Polar-CAP</vt:lpstr>
      <vt:lpstr>Advisory Board</vt:lpstr>
      <vt:lpstr>Student Learning Objectives </vt:lpstr>
      <vt:lpstr>Student Learning Objectives </vt:lpstr>
      <vt:lpstr>Metrics Overview</vt:lpstr>
      <vt:lpstr>Science Identity</vt:lpstr>
      <vt:lpstr>Fascination in Science from Activation Lab </vt:lpstr>
      <vt:lpstr>Valuing of Science  </vt:lpstr>
      <vt:lpstr>PowerPoint Presentation</vt:lpstr>
      <vt:lpstr>PowerPoint Presentation</vt:lpstr>
      <vt:lpstr>PowerPoint Presentation</vt:lpstr>
      <vt:lpstr>PowerPoint Presentation</vt:lpstr>
      <vt:lpstr>Club meeting 1 &amp; 2 Let’s pack our bags &amp; Join the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Club Meeting 8 Data Jam</vt:lpstr>
      <vt:lpstr>Data Jams </vt:lpstr>
      <vt:lpstr>Data Jams Year 2</vt:lpstr>
      <vt:lpstr>Data Jams and Community Connection Community Connection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Lessons Learned</vt:lpstr>
      <vt:lpstr>PowerPoint Presentation</vt:lpstr>
      <vt:lpstr>Greetings from Kansas, Ms. McDonnell!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Cimino</dc:creator>
  <cp:lastModifiedBy>Janice McDonnell</cp:lastModifiedBy>
  <cp:revision>18</cp:revision>
  <dcterms:created xsi:type="dcterms:W3CDTF">2024-10-17T23:43:18Z</dcterms:created>
  <dcterms:modified xsi:type="dcterms:W3CDTF">2024-10-29T14:59:06Z</dcterms:modified>
</cp:coreProperties>
</file>