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313" r:id="rId2"/>
    <p:sldId id="301" r:id="rId3"/>
    <p:sldId id="302" r:id="rId4"/>
    <p:sldId id="299" r:id="rId5"/>
    <p:sldId id="304" r:id="rId6"/>
    <p:sldId id="305" r:id="rId7"/>
    <p:sldId id="303" r:id="rId8"/>
    <p:sldId id="310" r:id="rId9"/>
    <p:sldId id="306" r:id="rId10"/>
    <p:sldId id="309" r:id="rId11"/>
    <p:sldId id="311" r:id="rId12"/>
    <p:sldId id="312" r:id="rId13"/>
    <p:sldId id="308" r:id="rId14"/>
    <p:sldId id="316" r:id="rId15"/>
    <p:sldId id="314" r:id="rId16"/>
    <p:sldId id="315" r:id="rId17"/>
    <p:sldId id="288" r:id="rId18"/>
    <p:sldId id="273" r:id="rId19"/>
    <p:sldId id="317" r:id="rId20"/>
    <p:sldId id="318" r:id="rId21"/>
    <p:sldId id="319" r:id="rId22"/>
    <p:sldId id="320" r:id="rId23"/>
    <p:sldId id="3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Presentation" id="{9F36D3CB-8A9F-472D-90F8-D5D9575837A4}">
          <p14:sldIdLst>
            <p14:sldId id="313"/>
            <p14:sldId id="301"/>
            <p14:sldId id="302"/>
            <p14:sldId id="299"/>
            <p14:sldId id="304"/>
            <p14:sldId id="305"/>
            <p14:sldId id="303"/>
            <p14:sldId id="310"/>
            <p14:sldId id="306"/>
            <p14:sldId id="309"/>
            <p14:sldId id="311"/>
            <p14:sldId id="312"/>
            <p14:sldId id="308"/>
            <p14:sldId id="316"/>
            <p14:sldId id="314"/>
            <p14:sldId id="315"/>
            <p14:sldId id="288"/>
          </p14:sldIdLst>
        </p14:section>
        <p14:section name="Supplementary Slides" id="{889115E6-8D7E-4A13-82CE-912AC3BA4343}">
          <p14:sldIdLst>
            <p14:sldId id="273"/>
            <p14:sldId id="317"/>
            <p14:sldId id="318"/>
            <p14:sldId id="319"/>
            <p14:sldId id="320"/>
            <p14:sldId id="3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C64C"/>
    <a:srgbClr val="7FC1D7"/>
    <a:srgbClr val="2077B4"/>
    <a:srgbClr val="C00000"/>
    <a:srgbClr val="D52629"/>
    <a:srgbClr val="D86ECC"/>
    <a:srgbClr val="F2F2F2"/>
    <a:srgbClr val="D9D9D9"/>
    <a:srgbClr val="FFFF00"/>
    <a:srgbClr val="9E0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5890" autoAdjust="0"/>
  </p:normalViewPr>
  <p:slideViewPr>
    <p:cSldViewPr snapToGrid="0">
      <p:cViewPr varScale="1">
        <p:scale>
          <a:sx n="109" d="100"/>
          <a:sy n="109" d="100"/>
        </p:scale>
        <p:origin x="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6BE32-97DA-454E-96F7-2221D51F2DF8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49597-F705-40FA-AA47-D2E79BB77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32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9D752-172C-09F6-546E-C7CC4D2A2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D32A5-7AE6-4D56-4C30-1446AA56C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6BB9B3-CC74-7904-F722-B6E8F2A71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9BA42-4C55-6D48-1A85-6389574B1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6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99391-7E53-3FB6-E67B-73BFEC512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9FFE5A-0909-2C1D-10CA-452018F1E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EDE02C-C50A-FA18-6D27-155E2AD5E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9622E-8E32-269D-BB80-8FA302063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8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EFB76-9477-0DBD-B2C4-F56527CDE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42B48D-D523-4ED9-F0CC-69A8387AC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C90EE-9E9D-2531-6F22-9B5A0EDA4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7EC21-96DB-7DE8-6AE2-8C362E09C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76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442E4-DAE5-E482-0B1B-8DE778E17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C9B7F5-2BD4-C966-A6F6-04F19875B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7293A5-A5B3-402F-1261-7464DC290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AB219-5FA1-F215-A426-FAD7D98012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1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00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2072F-81D2-1B2B-E19D-3933E35B2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E85065-AA49-B0E5-8A8A-A6D10EF7C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AC596-F5C6-A501-AAE7-1A32A27B6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A6706-7C3F-1675-32D3-A828107C8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2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A825C-A9CF-C975-19ED-AD697B807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B281B2-94FF-624B-1B1A-5709257DF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1C07B-1691-F044-1C40-AED7FC034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F4511-79E6-E57F-0054-D45E7C7166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25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7091C-BF3D-81C0-BB78-FE02BD3F9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E5504D-881D-2F34-B88E-1B3B1D9538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3646A2-2FA2-E4EB-45D1-0DAB131BF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B6123-CC29-83BE-BBB1-4940422A6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86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0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9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66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53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87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88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53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0A999-9D51-5DA9-EB03-8B8F63591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FAAD44-32A3-30DD-9CB6-76F9DF926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2EAC7-7F09-F091-3FF6-EA4ADD812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5CAE1-43B0-3C81-7E84-65EABB736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3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49597-F705-40FA-AA47-D2E79BB771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9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AE8BA-B014-78CF-27ED-EA32520CC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785505-364E-AAF4-00AE-9B5CAEE10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F24D5-4033-5F3E-F9DA-7CAF8C09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3615-0BCB-45DA-B64B-648097E60AD9}" type="datetime1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24807-B5B4-8AC4-A3C2-1BC34750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D9080-3080-3E16-889B-D5FBC542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8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C9EBD-0E2A-C0AB-DBDD-FA54F837D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B693E-56D5-9D9A-BF0A-2E6C3B7B4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6E5B9-9D3D-6DD0-9D43-B962B1438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FD4C-9A5B-4535-8CAB-1A3972C55DA5}" type="datetime1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06973-94A1-D743-08A4-4604988E7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C3BA8-3F89-0708-90DB-B1F4B4B2D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6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6D779E-A240-4C02-CAB4-5B2EA40C4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892D5-34AA-D099-42CE-DB5C3CAB5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AC6E1-401A-70C5-077E-0F86DD9A4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4F26B-B562-4C5F-9D8D-877FC1C25130}" type="datetime1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AC756-E992-5F43-FE93-E3D0B66E2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C8A17-6172-7428-DB55-F2FC4470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8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5C2D-0025-8CCE-5004-BF3DCE123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E059E-9202-956C-88D7-DB0B99B64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DCB0D-B3FD-2D22-8993-257D5E83E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409B-B3E2-4343-94A4-3DCEE39A60AA}" type="datetime1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33B1B-3969-B098-B580-501C7095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4FF87-782A-FD81-11ED-16F61A495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3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9FEAE-E60C-AB31-D54B-F5B99760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7DE77-B43D-35EE-359A-A6993915C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1F6B9-9286-A4F1-BA8C-4BED0D28C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6221-F217-4622-98C6-1596E09B1EAD}" type="datetime1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AD74-8E66-3623-800B-AC4CDD14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1271-4800-1D30-C78E-A939ACCCF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0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CDDB-AAE5-51E5-219B-53B95F794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11904-EB05-059D-329C-99467296A0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F4164-6437-19A4-4F9F-14F28C5C8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0B153-0187-A4FD-6F5B-D70F7BBEF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1588-1931-4969-BAD2-9426C126ED23}" type="datetime1">
              <a:rPr lang="en-US" smtClean="0"/>
              <a:t>10/28/24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B2D2D-B3A1-99B8-6A6A-CC407A8A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65BBC-20D7-404D-85DB-36542978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6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8403B-75AA-21AC-A86A-6735912D2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89175-A585-59E4-8760-4C6294DA6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79F25-FEFE-2E0A-576A-DB54E26E9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2A60-C0FC-1E13-A1B1-FCC487843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128157-D56A-9D0B-BCA7-D030D2DC6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762E50-E583-CEE1-D7AC-6CA39C898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22E8-FCDC-404F-BA81-8E6514F37A59}" type="datetime1">
              <a:rPr lang="en-US" smtClean="0"/>
              <a:t>10/28/24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CD267-23E0-4DFB-CEB6-80B8BA15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0631D-BB2B-9104-4198-CAE63A0A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80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663A-AC81-C7E0-87C6-4E7B12EB1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56D5E2-BE06-52BC-8408-2EE072E2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0A4F-BA78-4B22-A723-29EA97C75900}" type="datetime1">
              <a:rPr lang="en-US" smtClean="0"/>
              <a:t>10/28/24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DBD65-265F-F195-6BB0-BE3DB822E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CDEEB-F782-D663-5678-05E227D0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9B77AD-B2AC-248C-5640-D647BCEB1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2E9E-1FF9-4FC2-90F1-353CC92208E9}" type="datetime1">
              <a:rPr lang="en-US" smtClean="0"/>
              <a:t>10/28/24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D1651-B0BF-E517-99AF-D17865A7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D2D1F-3417-7B0F-4073-5AB95138B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7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DB25F-EF66-92C1-2A3B-4081B012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9E7EE-93A4-8ED0-9D88-84EADC920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D5EA1-C98A-654C-7833-FE71E1825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C733A-19E9-84A7-C7CF-BD52E8E5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2D4F-58A1-4C05-AB42-25E13ED13E9A}" type="datetime1">
              <a:rPr lang="en-US" smtClean="0"/>
              <a:t>10/28/24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FE7DF-944D-7843-8CE1-677EE877F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0B4D7-270C-FE1E-0031-E83295CAD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97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07AEB-7DD1-3DFF-5473-1254759C0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7740D4-B08A-1647-00E8-BA163555D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E336DB-F0E3-E890-26E0-E404C3224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2FAEF-91F1-5480-574E-3A69006F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09E4-0C14-4051-9B74-CECB3973D882}" type="datetime1">
              <a:rPr lang="en-US" smtClean="0"/>
              <a:t>10/28/24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05E2E-7599-DDF1-F522-5B83FC41E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82711-8591-9B74-4C78-1441440F8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0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54436F-58B3-85AB-3285-E07DC1B4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E810A-C91C-C2F4-EEEB-B4F1735DC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BD72E-B930-4FE2-1380-B83A3EA9C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652B83-D093-4CC5-B89B-6B25FCC95F5E}" type="datetime1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B6079-269D-CF61-6C2C-A6B5795AE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26F6A-64F0-13F2-ED0D-E78084427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178FC7-A6B2-4DAF-AA27-7C4A09096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0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2.wdp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jpeg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image" Target="../media/image5.png"/><Relationship Id="rId9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jpeg"/><Relationship Id="rId7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microsoft.com/office/2007/relationships/hdphoto" Target="../media/hdphoto10.wdp"/><Relationship Id="rId4" Type="http://schemas.openxmlformats.org/officeDocument/2006/relationships/image" Target="../media/image5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jpe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DCD7C-4196-0530-9EFC-154A2FAE8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65A125C-8914-988A-093D-E829828A3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1411494"/>
            <a:ext cx="12192002" cy="4833887"/>
          </a:xfrm>
          <a:effectLst/>
        </p:spPr>
        <p:txBody>
          <a:bodyPr wrap="square">
            <a:spAutoFit/>
          </a:bodyPr>
          <a:lstStyle/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Quintin Diou-Cass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Nicole Waite</a:t>
            </a:r>
            <a:r>
              <a:rPr lang="en-US" sz="10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Oscar Schofield</a:t>
            </a:r>
            <a:r>
              <a:rPr lang="en-US" sz="10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Marine and Coastal Sciences, Rutgers University, New Brunswick NJ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4F87F-A5EA-CD3A-2D4F-E77CDA1F1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3287" y="4828799"/>
            <a:ext cx="1817850" cy="18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73FB11-7E1D-F47A-90DC-7F53CE2E2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63" y="4828799"/>
            <a:ext cx="1817850" cy="18288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4F84AB5-2636-30E8-4AF8-7C76D5CFE0A5}"/>
              </a:ext>
            </a:extLst>
          </p:cNvPr>
          <p:cNvSpPr txBox="1">
            <a:spLocks/>
          </p:cNvSpPr>
          <p:nvPr/>
        </p:nvSpPr>
        <p:spPr>
          <a:xfrm>
            <a:off x="9008782" y="3690721"/>
            <a:ext cx="3566859" cy="1239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Palmer LTER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Mid-Term Review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2024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A7F339-760A-0482-3751-AD822314A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8517"/>
            <a:ext cx="12192000" cy="978729"/>
          </a:xfrm>
          <a:effectLst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Summertime Shallowing of Upper MLD Fuels Long-Term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“Tanning” in WAP Phytoplankton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A1C4B0-3424-72EB-DAEB-F4F4531A88CE}"/>
              </a:ext>
            </a:extLst>
          </p:cNvPr>
          <p:cNvSpPr txBox="1"/>
          <p:nvPr/>
        </p:nvSpPr>
        <p:spPr>
          <a:xfrm>
            <a:off x="5111423" y="6526794"/>
            <a:ext cx="20859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Presented October 29</a:t>
            </a:r>
            <a:r>
              <a:rPr lang="en-US" sz="1100" baseline="30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DA5ED23-759D-9345-7573-F32AC328EB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5"/>
          <a:stretch/>
        </p:blipFill>
        <p:spPr>
          <a:xfrm>
            <a:off x="3717586" y="1846695"/>
            <a:ext cx="4756827" cy="2451687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6523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318A6-9FD1-C3DD-9318-8F382B37D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5273F27-3C3A-3350-1F27-6E4B8C2283E3}"/>
              </a:ext>
            </a:extLst>
          </p:cNvPr>
          <p:cNvGrpSpPr/>
          <p:nvPr/>
        </p:nvGrpSpPr>
        <p:grpSpPr>
          <a:xfrm>
            <a:off x="3784652" y="3616714"/>
            <a:ext cx="4312897" cy="2879190"/>
            <a:chOff x="7213339" y="3318161"/>
            <a:chExt cx="4312897" cy="287919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1933397-BB1A-B898-67BB-B04BBDCB7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127" r="65193" b="136"/>
            <a:stretch/>
          </p:blipFill>
          <p:spPr>
            <a:xfrm>
              <a:off x="7249222" y="3351760"/>
              <a:ext cx="4277014" cy="2845591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B8D271-E11B-E7A6-6DA4-659E093194BF}"/>
                </a:ext>
              </a:extLst>
            </p:cNvPr>
            <p:cNvSpPr/>
            <p:nvPr/>
          </p:nvSpPr>
          <p:spPr>
            <a:xfrm>
              <a:off x="7213339" y="3318161"/>
              <a:ext cx="552676" cy="594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1A83E24-5FC1-107D-6C82-5BF40468FC93}"/>
              </a:ext>
            </a:extLst>
          </p:cNvPr>
          <p:cNvCxnSpPr>
            <a:cxnSpLocks/>
          </p:cNvCxnSpPr>
          <p:nvPr/>
        </p:nvCxnSpPr>
        <p:spPr>
          <a:xfrm flipV="1">
            <a:off x="2756934" y="3898106"/>
            <a:ext cx="1333964" cy="929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EA330-1E72-4778-2CE3-D0B8F1BB0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54C11A-D510-3E73-212F-3BB30B6A44E3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193EE87D-011B-09E5-E12D-7B511073F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FE0A3F79-CE11-4316-B090-67A558C1E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51C0DE1-5F9C-98B1-CF72-6EBA9A7B0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524431-5F5D-4F21-83C0-6BE0218889F0}"/>
              </a:ext>
            </a:extLst>
          </p:cNvPr>
          <p:cNvGrpSpPr/>
          <p:nvPr/>
        </p:nvGrpSpPr>
        <p:grpSpPr>
          <a:xfrm>
            <a:off x="8258365" y="1235567"/>
            <a:ext cx="3933635" cy="4386865"/>
            <a:chOff x="7653150" y="1151475"/>
            <a:chExt cx="3933635" cy="4386865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58CB1244-D183-97C8-0332-F5E1D6E73E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63518" y="1151475"/>
              <a:ext cx="1912901" cy="1912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2FEDAC3-0343-0484-D657-C152A1D5E0B1}"/>
                </a:ext>
              </a:extLst>
            </p:cNvPr>
            <p:cNvGrpSpPr/>
            <p:nvPr/>
          </p:nvGrpSpPr>
          <p:grpSpPr>
            <a:xfrm>
              <a:off x="7653150" y="3236481"/>
              <a:ext cx="3933635" cy="2301859"/>
              <a:chOff x="6302598" y="2103535"/>
              <a:chExt cx="4697911" cy="230185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927AC9-5D7E-C7E9-DF2E-BE1046F5CE78}"/>
                  </a:ext>
                </a:extLst>
              </p:cNvPr>
              <p:cNvSpPr txBox="1"/>
              <p:nvPr/>
            </p:nvSpPr>
            <p:spPr>
              <a:xfrm>
                <a:off x="7125528" y="2103535"/>
                <a:ext cx="3052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PAL LTER Cruise Data</a:t>
                </a:r>
              </a:p>
            </p:txBody>
          </p:sp>
          <p:sp>
            <p:nvSpPr>
              <p:cNvPr id="16" name="Subtitle 2">
                <a:extLst>
                  <a:ext uri="{FF2B5EF4-FFF2-40B4-BE49-F238E27FC236}">
                    <a16:creationId xmlns:a16="http://schemas.microsoft.com/office/drawing/2014/main" id="{2D41358A-D6E6-BDC5-F1DE-D8B03224DA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4063762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 Median (0-7m)</a:t>
                </a:r>
              </a:p>
            </p:txBody>
          </p:sp>
          <p:sp>
            <p:nvSpPr>
              <p:cNvPr id="17" name="Subtitle 2">
                <a:extLst>
                  <a:ext uri="{FF2B5EF4-FFF2-40B4-BE49-F238E27FC236}">
                    <a16:creationId xmlns:a16="http://schemas.microsoft.com/office/drawing/2014/main" id="{719D4ACE-BF93-A5CF-5E5A-72068B8151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3679104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North + South Subregions</a:t>
                </a:r>
              </a:p>
            </p:txBody>
          </p:sp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16F00099-879D-794D-341F-168A255431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2525127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January (Peak Summer)</a:t>
                </a:r>
              </a:p>
            </p:txBody>
          </p:sp>
          <p:sp>
            <p:nvSpPr>
              <p:cNvPr id="19" name="Subtitle 2">
                <a:extLst>
                  <a:ext uri="{FF2B5EF4-FFF2-40B4-BE49-F238E27FC236}">
                    <a16:creationId xmlns:a16="http://schemas.microsoft.com/office/drawing/2014/main" id="{F66CA21E-10E8-26AD-1705-F469010B0E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2909786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1993-2020</a:t>
                </a:r>
              </a:p>
            </p:txBody>
          </p:sp>
          <p:sp>
            <p:nvSpPr>
              <p:cNvPr id="21" name="Subtitle 2">
                <a:extLst>
                  <a:ext uri="{FF2B5EF4-FFF2-40B4-BE49-F238E27FC236}">
                    <a16:creationId xmlns:a16="http://schemas.microsoft.com/office/drawing/2014/main" id="{B4EF7189-676D-339D-69B4-6C41A72D85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3294445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Underway &amp; CTD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BB6D6A-6B6E-3F68-5D21-5CF40C6A947C}"/>
              </a:ext>
            </a:extLst>
          </p:cNvPr>
          <p:cNvGrpSpPr>
            <a:grpSpLocks noChangeAspect="1"/>
          </p:cNvGrpSpPr>
          <p:nvPr/>
        </p:nvGrpSpPr>
        <p:grpSpPr>
          <a:xfrm>
            <a:off x="125791" y="839121"/>
            <a:ext cx="2564728" cy="1408846"/>
            <a:chOff x="1632585" y="945514"/>
            <a:chExt cx="2970412" cy="163169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2A6070F-94B4-3B32-2B31-DE813FC5DBE9}"/>
                </a:ext>
              </a:extLst>
            </p:cNvPr>
            <p:cNvGrpSpPr/>
            <p:nvPr/>
          </p:nvGrpSpPr>
          <p:grpSpPr>
            <a:xfrm>
              <a:off x="1734519" y="1615656"/>
              <a:ext cx="2868478" cy="961553"/>
              <a:chOff x="1750017" y="1644530"/>
              <a:chExt cx="2868478" cy="121094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0F691D7-14E1-B96A-0F01-9F8FC8B5F33A}"/>
                  </a:ext>
                </a:extLst>
              </p:cNvPr>
              <p:cNvSpPr/>
              <p:nvPr/>
            </p:nvSpPr>
            <p:spPr>
              <a:xfrm>
                <a:off x="1750017" y="1644530"/>
                <a:ext cx="2868478" cy="121094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5E8F567-5539-6C10-F9B7-9518DF2EA6C8}"/>
                  </a:ext>
                </a:extLst>
              </p:cNvPr>
              <p:cNvSpPr/>
              <p:nvPr/>
            </p:nvSpPr>
            <p:spPr>
              <a:xfrm>
                <a:off x="1909822" y="1743296"/>
                <a:ext cx="1220835" cy="987553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PSC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1C76990-1B9F-BB90-C0EF-94ECB1DC6F96}"/>
                  </a:ext>
                </a:extLst>
              </p:cNvPr>
              <p:cNvSpPr/>
              <p:nvPr/>
            </p:nvSpPr>
            <p:spPr>
              <a:xfrm>
                <a:off x="3252191" y="1743295"/>
                <a:ext cx="1220835" cy="9875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PPC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C5C7F0-9242-59A2-C843-EF4393AC852C}"/>
                </a:ext>
              </a:extLst>
            </p:cNvPr>
            <p:cNvSpPr txBox="1"/>
            <p:nvPr/>
          </p:nvSpPr>
          <p:spPr>
            <a:xfrm>
              <a:off x="1632585" y="945514"/>
              <a:ext cx="1484062" cy="748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>
                      <a:lumMod val="50000"/>
                    </a:schemeClr>
                  </a:solidFill>
                </a:rPr>
                <a:t>TCaro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D111375-A7ED-3D38-E871-8E05F5789727}"/>
              </a:ext>
            </a:extLst>
          </p:cNvPr>
          <p:cNvGrpSpPr>
            <a:grpSpLocks noChangeAspect="1"/>
          </p:cNvGrpSpPr>
          <p:nvPr/>
        </p:nvGrpSpPr>
        <p:grpSpPr>
          <a:xfrm>
            <a:off x="51923" y="4126824"/>
            <a:ext cx="3385694" cy="2275338"/>
            <a:chOff x="213803" y="2799231"/>
            <a:chExt cx="4335715" cy="291379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7A66778-B266-A18D-4E0A-1DFD6A710C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2504" y="2799231"/>
              <a:ext cx="4277014" cy="2913794"/>
              <a:chOff x="1452161" y="2698088"/>
              <a:chExt cx="5800936" cy="3951993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6C0263B-E281-5A28-18B6-E22022C91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93" b="67803"/>
              <a:stretch/>
            </p:blipFill>
            <p:spPr>
              <a:xfrm>
                <a:off x="1452161" y="2698088"/>
                <a:ext cx="5800936" cy="357731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E0069A71-C9B1-B869-2B39-6740E4F54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732" r="65193" b="478"/>
              <a:stretch/>
            </p:blipFill>
            <p:spPr>
              <a:xfrm>
                <a:off x="1452161" y="6228982"/>
                <a:ext cx="5800936" cy="421099"/>
              </a:xfrm>
              <a:prstGeom prst="rect">
                <a:avLst/>
              </a:prstGeom>
            </p:spPr>
          </p:pic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EC630F7-4A4C-6142-7E80-2F554596E9D1}"/>
                </a:ext>
              </a:extLst>
            </p:cNvPr>
            <p:cNvSpPr/>
            <p:nvPr/>
          </p:nvSpPr>
          <p:spPr>
            <a:xfrm>
              <a:off x="213803" y="2826584"/>
              <a:ext cx="552676" cy="540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itle 10">
            <a:extLst>
              <a:ext uri="{FF2B5EF4-FFF2-40B4-BE49-F238E27FC236}">
                <a16:creationId xmlns:a16="http://schemas.microsoft.com/office/drawing/2014/main" id="{C78808B7-693C-E951-9F5B-F7583899AD05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Photophysiological Shifts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B5D399-9674-1916-B18D-14ECD4121465}"/>
              </a:ext>
            </a:extLst>
          </p:cNvPr>
          <p:cNvSpPr txBox="1"/>
          <p:nvPr/>
        </p:nvSpPr>
        <p:spPr>
          <a:xfrm>
            <a:off x="4337327" y="1406665"/>
            <a:ext cx="4124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Photosynthetic fractions make up majority of total carotenoids: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57ABA5-6F62-DD3D-BD3D-B9530A758F9A}"/>
              </a:ext>
            </a:extLst>
          </p:cNvPr>
          <p:cNvSpPr txBox="1"/>
          <p:nvPr/>
        </p:nvSpPr>
        <p:spPr>
          <a:xfrm>
            <a:off x="4337328" y="3008083"/>
            <a:ext cx="4124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+mj-lt"/>
              </a:rPr>
              <a:t>Variability, but no discernable trend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D77D38-BC11-CA32-4FC6-A9372F7AAD8D}"/>
              </a:ext>
            </a:extLst>
          </p:cNvPr>
          <p:cNvSpPr txBox="1"/>
          <p:nvPr/>
        </p:nvSpPr>
        <p:spPr>
          <a:xfrm>
            <a:off x="4337326" y="2170406"/>
            <a:ext cx="412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+mj-lt"/>
              </a:rPr>
              <a:t>PSC</a:t>
            </a:r>
            <a:r>
              <a:rPr lang="en-US" sz="2800" dirty="0">
                <a:latin typeface="+mj-lt"/>
              </a:rPr>
              <a:t> = </a:t>
            </a:r>
            <a:r>
              <a:rPr lang="en-US" sz="2800" b="1" dirty="0">
                <a:latin typeface="+mj-lt"/>
              </a:rPr>
              <a:t>~67% </a:t>
            </a:r>
            <a:r>
              <a:rPr lang="en-US" sz="2800" dirty="0">
                <a:latin typeface="+mj-lt"/>
              </a:rPr>
              <a:t>of TCaro</a:t>
            </a:r>
          </a:p>
        </p:txBody>
      </p:sp>
    </p:spTree>
    <p:extLst>
      <p:ext uri="{BB962C8B-B14F-4D97-AF65-F5344CB8AC3E}">
        <p14:creationId xmlns:p14="http://schemas.microsoft.com/office/powerpoint/2010/main" val="1911985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44B63-2019-57A4-8F30-3CA4927F2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515C5-EA9E-BDCD-9A0D-85D1136E5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849333-2A93-0C19-ECC9-A7EF2C8C8235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1ACDC98A-4279-614A-C372-D73A7EF33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6EA62608-1A6D-967F-D657-D64D8D52B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B62821EF-D669-F230-EBB1-E52C8C2AC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C8AD29-116E-0047-8965-21ACAACF8510}"/>
              </a:ext>
            </a:extLst>
          </p:cNvPr>
          <p:cNvGrpSpPr/>
          <p:nvPr/>
        </p:nvGrpSpPr>
        <p:grpSpPr>
          <a:xfrm>
            <a:off x="8258365" y="1235567"/>
            <a:ext cx="3933635" cy="4386865"/>
            <a:chOff x="7653150" y="1151475"/>
            <a:chExt cx="3933635" cy="4386865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2C683CD-ED03-2083-92D8-A02DBB14A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63518" y="1151475"/>
              <a:ext cx="1912901" cy="1912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F1DBB8-3A13-8901-C176-EB25F018D802}"/>
                </a:ext>
              </a:extLst>
            </p:cNvPr>
            <p:cNvGrpSpPr/>
            <p:nvPr/>
          </p:nvGrpSpPr>
          <p:grpSpPr>
            <a:xfrm>
              <a:off x="7653150" y="3236481"/>
              <a:ext cx="3933635" cy="2301859"/>
              <a:chOff x="6302598" y="2103535"/>
              <a:chExt cx="4697911" cy="230185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C01758-34D8-F73B-44F9-3D7C582F692B}"/>
                  </a:ext>
                </a:extLst>
              </p:cNvPr>
              <p:cNvSpPr txBox="1"/>
              <p:nvPr/>
            </p:nvSpPr>
            <p:spPr>
              <a:xfrm>
                <a:off x="7125528" y="2103535"/>
                <a:ext cx="3052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PAL LTER Cruise Data</a:t>
                </a:r>
              </a:p>
            </p:txBody>
          </p:sp>
          <p:sp>
            <p:nvSpPr>
              <p:cNvPr id="16" name="Subtitle 2">
                <a:extLst>
                  <a:ext uri="{FF2B5EF4-FFF2-40B4-BE49-F238E27FC236}">
                    <a16:creationId xmlns:a16="http://schemas.microsoft.com/office/drawing/2014/main" id="{0250C4AF-24F9-C935-0213-F718639996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4063762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 Median (0-7m)</a:t>
                </a:r>
              </a:p>
            </p:txBody>
          </p:sp>
          <p:sp>
            <p:nvSpPr>
              <p:cNvPr id="17" name="Subtitle 2">
                <a:extLst>
                  <a:ext uri="{FF2B5EF4-FFF2-40B4-BE49-F238E27FC236}">
                    <a16:creationId xmlns:a16="http://schemas.microsoft.com/office/drawing/2014/main" id="{0BC3F8F1-42B3-FB01-A76A-A8A13666AE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3679104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North + South Subregions</a:t>
                </a:r>
              </a:p>
            </p:txBody>
          </p:sp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413477BA-34A9-67EC-013F-2DADD2011B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2525127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January (Peak Summer)</a:t>
                </a:r>
              </a:p>
            </p:txBody>
          </p:sp>
          <p:sp>
            <p:nvSpPr>
              <p:cNvPr id="19" name="Subtitle 2">
                <a:extLst>
                  <a:ext uri="{FF2B5EF4-FFF2-40B4-BE49-F238E27FC236}">
                    <a16:creationId xmlns:a16="http://schemas.microsoft.com/office/drawing/2014/main" id="{34B7473B-604A-3B43-5FCE-2B93082163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2909786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1993-2020</a:t>
                </a:r>
              </a:p>
            </p:txBody>
          </p:sp>
          <p:sp>
            <p:nvSpPr>
              <p:cNvPr id="21" name="Subtitle 2">
                <a:extLst>
                  <a:ext uri="{FF2B5EF4-FFF2-40B4-BE49-F238E27FC236}">
                    <a16:creationId xmlns:a16="http://schemas.microsoft.com/office/drawing/2014/main" id="{7C894786-4A68-480F-DD52-622C1972C2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3294445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Underway &amp; CTD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43C357-FECF-3390-37C5-919170B04C9F}"/>
              </a:ext>
            </a:extLst>
          </p:cNvPr>
          <p:cNvGrpSpPr>
            <a:grpSpLocks noChangeAspect="1"/>
          </p:cNvGrpSpPr>
          <p:nvPr/>
        </p:nvGrpSpPr>
        <p:grpSpPr>
          <a:xfrm>
            <a:off x="125791" y="839121"/>
            <a:ext cx="2564728" cy="1408846"/>
            <a:chOff x="1632585" y="945514"/>
            <a:chExt cx="2970412" cy="163169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2D8822-FECF-D139-201A-22582184033F}"/>
                </a:ext>
              </a:extLst>
            </p:cNvPr>
            <p:cNvGrpSpPr/>
            <p:nvPr/>
          </p:nvGrpSpPr>
          <p:grpSpPr>
            <a:xfrm>
              <a:off x="1734519" y="1615656"/>
              <a:ext cx="2868478" cy="961553"/>
              <a:chOff x="1750017" y="1644530"/>
              <a:chExt cx="2868478" cy="121094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7847732-34BB-F118-E343-07141C000A96}"/>
                  </a:ext>
                </a:extLst>
              </p:cNvPr>
              <p:cNvSpPr/>
              <p:nvPr/>
            </p:nvSpPr>
            <p:spPr>
              <a:xfrm>
                <a:off x="1750017" y="1644530"/>
                <a:ext cx="2868478" cy="121094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BC49B27-0C13-34E4-A040-CABE4A85A895}"/>
                  </a:ext>
                </a:extLst>
              </p:cNvPr>
              <p:cNvSpPr/>
              <p:nvPr/>
            </p:nvSpPr>
            <p:spPr>
              <a:xfrm>
                <a:off x="1909822" y="1743296"/>
                <a:ext cx="1220835" cy="9875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PSC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9D60AE-FFFF-B002-94E2-E336438DE312}"/>
                  </a:ext>
                </a:extLst>
              </p:cNvPr>
              <p:cNvSpPr/>
              <p:nvPr/>
            </p:nvSpPr>
            <p:spPr>
              <a:xfrm>
                <a:off x="3252191" y="1743295"/>
                <a:ext cx="1220835" cy="987553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PPC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D328AF-6622-B82C-F979-53B012FB5220}"/>
                </a:ext>
              </a:extLst>
            </p:cNvPr>
            <p:cNvSpPr txBox="1"/>
            <p:nvPr/>
          </p:nvSpPr>
          <p:spPr>
            <a:xfrm>
              <a:off x="1632585" y="945514"/>
              <a:ext cx="1484062" cy="748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>
                      <a:lumMod val="50000"/>
                    </a:schemeClr>
                  </a:solidFill>
                </a:rPr>
                <a:t>TCaro</a:t>
              </a:r>
            </a:p>
          </p:txBody>
        </p:sp>
      </p:grpSp>
      <p:sp>
        <p:nvSpPr>
          <p:cNvPr id="50" name="Title 10">
            <a:extLst>
              <a:ext uri="{FF2B5EF4-FFF2-40B4-BE49-F238E27FC236}">
                <a16:creationId xmlns:a16="http://schemas.microsoft.com/office/drawing/2014/main" id="{7B559632-C0D8-6DBE-22F1-9A98056DED0D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Photophysiological Shifts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971BB-4AD1-2420-1B74-F864D7ECFAAE}"/>
              </a:ext>
            </a:extLst>
          </p:cNvPr>
          <p:cNvSpPr txBox="1"/>
          <p:nvPr/>
        </p:nvSpPr>
        <p:spPr>
          <a:xfrm>
            <a:off x="4379851" y="3990259"/>
            <a:ext cx="4124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Median photoprotective fractions in surface community </a:t>
            </a:r>
            <a:r>
              <a:rPr lang="en-US" sz="2000" b="1" dirty="0">
                <a:latin typeface="+mj-lt"/>
              </a:rPr>
              <a:t>doubled</a:t>
            </a:r>
            <a:r>
              <a:rPr lang="en-US" sz="2000" dirty="0">
                <a:latin typeface="+mj-lt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590DB7-5266-6A0D-BA21-3DC8396E985C}"/>
              </a:ext>
            </a:extLst>
          </p:cNvPr>
          <p:cNvSpPr txBox="1"/>
          <p:nvPr/>
        </p:nvSpPr>
        <p:spPr>
          <a:xfrm>
            <a:off x="4379850" y="4760870"/>
            <a:ext cx="412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+mj-lt"/>
              </a:rPr>
              <a:t>PPC</a:t>
            </a:r>
            <a:r>
              <a:rPr lang="en-US" sz="2800" dirty="0">
                <a:latin typeface="+mj-lt"/>
              </a:rPr>
              <a:t> = </a:t>
            </a:r>
            <a:r>
              <a:rPr lang="en-US" sz="2800" b="1" dirty="0">
                <a:latin typeface="+mj-lt"/>
              </a:rPr>
              <a:t>~25% </a:t>
            </a:r>
            <a:r>
              <a:rPr lang="en-US" sz="2800" dirty="0">
                <a:latin typeface="+mj-lt"/>
              </a:rPr>
              <a:t>mid-1990s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AACD47-2371-8B2F-169B-70A503ED50EE}"/>
              </a:ext>
            </a:extLst>
          </p:cNvPr>
          <p:cNvSpPr txBox="1"/>
          <p:nvPr/>
        </p:nvSpPr>
        <p:spPr>
          <a:xfrm>
            <a:off x="4379850" y="5283366"/>
            <a:ext cx="412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+mj-lt"/>
              </a:rPr>
              <a:t>PPC</a:t>
            </a:r>
            <a:r>
              <a:rPr lang="en-US" sz="2800" dirty="0">
                <a:latin typeface="+mj-lt"/>
              </a:rPr>
              <a:t> = </a:t>
            </a:r>
            <a:r>
              <a:rPr lang="en-US" sz="2800" b="1" dirty="0">
                <a:latin typeface="+mj-lt"/>
              </a:rPr>
              <a:t>~55% </a:t>
            </a:r>
            <a:r>
              <a:rPr lang="en-US" sz="2800" dirty="0">
                <a:latin typeface="+mj-lt"/>
              </a:rPr>
              <a:t>mid-2010s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E155A7-49C3-F3DD-6E3F-74D8661702E0}"/>
              </a:ext>
            </a:extLst>
          </p:cNvPr>
          <p:cNvGrpSpPr/>
          <p:nvPr/>
        </p:nvGrpSpPr>
        <p:grpSpPr>
          <a:xfrm>
            <a:off x="3784652" y="959201"/>
            <a:ext cx="4312897" cy="3252342"/>
            <a:chOff x="3784652" y="959201"/>
            <a:chExt cx="4312897" cy="325234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D327F85-F9E9-0E30-21EE-FABD0C409DC1}"/>
                </a:ext>
              </a:extLst>
            </p:cNvPr>
            <p:cNvGrpSpPr/>
            <p:nvPr/>
          </p:nvGrpSpPr>
          <p:grpSpPr>
            <a:xfrm>
              <a:off x="3784652" y="959201"/>
              <a:ext cx="4312897" cy="3252342"/>
              <a:chOff x="7213339" y="660648"/>
              <a:chExt cx="4312897" cy="325234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2E70637-3C9D-D7B7-A118-7727B3479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276" r="65193" b="34873"/>
              <a:stretch/>
            </p:blipFill>
            <p:spPr>
              <a:xfrm>
                <a:off x="7249222" y="660648"/>
                <a:ext cx="4277014" cy="2691112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F225313-0C2A-91F2-96CA-1979EC25F70E}"/>
                  </a:ext>
                </a:extLst>
              </p:cNvPr>
              <p:cNvSpPr/>
              <p:nvPr/>
            </p:nvSpPr>
            <p:spPr>
              <a:xfrm>
                <a:off x="7243247" y="716598"/>
                <a:ext cx="552676" cy="540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95B42D3-69E2-D77B-90C2-2ADBA622AC8E}"/>
                  </a:ext>
                </a:extLst>
              </p:cNvPr>
              <p:cNvSpPr/>
              <p:nvPr/>
            </p:nvSpPr>
            <p:spPr>
              <a:xfrm>
                <a:off x="7213339" y="3318161"/>
                <a:ext cx="552676" cy="5948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5C3E535-37E9-336B-3BDD-5EEAFC11E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872" r="65193" b="-757"/>
            <a:stretch/>
          </p:blipFill>
          <p:spPr>
            <a:xfrm>
              <a:off x="3820535" y="3531594"/>
              <a:ext cx="4277014" cy="400111"/>
            </a:xfrm>
            <a:prstGeom prst="rect">
              <a:avLst/>
            </a:prstGeom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D40D038-03E1-E35A-FC79-EC461B4BF64C}"/>
              </a:ext>
            </a:extLst>
          </p:cNvPr>
          <p:cNvCxnSpPr>
            <a:cxnSpLocks/>
          </p:cNvCxnSpPr>
          <p:nvPr/>
        </p:nvCxnSpPr>
        <p:spPr>
          <a:xfrm flipV="1">
            <a:off x="2756934" y="3898106"/>
            <a:ext cx="1333964" cy="929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9E58E92-F326-5B19-B409-7C60D8D15A0E}"/>
              </a:ext>
            </a:extLst>
          </p:cNvPr>
          <p:cNvGrpSpPr>
            <a:grpSpLocks noChangeAspect="1"/>
          </p:cNvGrpSpPr>
          <p:nvPr/>
        </p:nvGrpSpPr>
        <p:grpSpPr>
          <a:xfrm>
            <a:off x="51923" y="4126824"/>
            <a:ext cx="3385694" cy="2275338"/>
            <a:chOff x="213803" y="2799231"/>
            <a:chExt cx="4335715" cy="291379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0C5A86E-DD29-3E06-992A-53C378DEF1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2504" y="2799231"/>
              <a:ext cx="4277014" cy="2913794"/>
              <a:chOff x="1452161" y="2698088"/>
              <a:chExt cx="5800936" cy="395199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98020925-307F-E2E3-3CDD-3806CFA4D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732" r="65193" b="478"/>
              <a:stretch/>
            </p:blipFill>
            <p:spPr>
              <a:xfrm>
                <a:off x="1452161" y="6228982"/>
                <a:ext cx="5800936" cy="421099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0603A6F-C749-6467-A310-9BBB073FE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93" b="67803"/>
              <a:stretch/>
            </p:blipFill>
            <p:spPr>
              <a:xfrm>
                <a:off x="1452161" y="2698088"/>
                <a:ext cx="5800936" cy="3577318"/>
              </a:xfrm>
              <a:prstGeom prst="rect">
                <a:avLst/>
              </a:prstGeom>
            </p:spPr>
          </p:pic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7897B17-2807-7169-A8E7-523B433D950B}"/>
                </a:ext>
              </a:extLst>
            </p:cNvPr>
            <p:cNvSpPr/>
            <p:nvPr/>
          </p:nvSpPr>
          <p:spPr>
            <a:xfrm>
              <a:off x="213803" y="2826584"/>
              <a:ext cx="552676" cy="540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99A0B93-D3F4-91B0-11D2-8BBCA783D488}"/>
              </a:ext>
            </a:extLst>
          </p:cNvPr>
          <p:cNvSpPr txBox="1"/>
          <p:nvPr/>
        </p:nvSpPr>
        <p:spPr>
          <a:xfrm>
            <a:off x="4822474" y="1762413"/>
            <a:ext cx="2012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+mj-lt"/>
              </a:rPr>
              <a:t>+12% decade</a:t>
            </a:r>
            <a:r>
              <a:rPr lang="en-US" sz="2000" i="1" baseline="30000" dirty="0">
                <a:latin typeface="+mj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7564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D7D8F-74E7-E759-C558-C52075362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FE06E-7619-CBD3-F643-8C09B511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EEB08C-FBED-4073-84A0-B53D16589953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7D357579-91F0-7246-F19E-706B99B70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EBB46994-DFAE-72E5-04C8-31A3DD6DB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826F3E4-B628-A1B6-8C66-0FEBA39F3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9A5A1D4-F7B2-0650-D628-C3F1103DC965}"/>
              </a:ext>
            </a:extLst>
          </p:cNvPr>
          <p:cNvSpPr/>
          <p:nvPr/>
        </p:nvSpPr>
        <p:spPr>
          <a:xfrm>
            <a:off x="3814560" y="1015151"/>
            <a:ext cx="552676" cy="540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itle 10">
            <a:extLst>
              <a:ext uri="{FF2B5EF4-FFF2-40B4-BE49-F238E27FC236}">
                <a16:creationId xmlns:a16="http://schemas.microsoft.com/office/drawing/2014/main" id="{B3F47496-71FE-20AC-8C80-8CB407D3CEEA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Photophysiology &amp; Physics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FA5E2-585A-0F90-F7A0-43F12166469F}"/>
              </a:ext>
            </a:extLst>
          </p:cNvPr>
          <p:cNvGrpSpPr>
            <a:grpSpLocks noChangeAspect="1"/>
          </p:cNvGrpSpPr>
          <p:nvPr/>
        </p:nvGrpSpPr>
        <p:grpSpPr>
          <a:xfrm>
            <a:off x="10089" y="4023491"/>
            <a:ext cx="3804471" cy="2640400"/>
            <a:chOff x="3814560" y="959201"/>
            <a:chExt cx="4282989" cy="29725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F3E58F2-1AA0-84FA-B37D-FDD3739715E4}"/>
                </a:ext>
              </a:extLst>
            </p:cNvPr>
            <p:cNvGrpSpPr/>
            <p:nvPr/>
          </p:nvGrpSpPr>
          <p:grpSpPr>
            <a:xfrm>
              <a:off x="3814560" y="959201"/>
              <a:ext cx="4282989" cy="2691112"/>
              <a:chOff x="7243247" y="660648"/>
              <a:chExt cx="4282989" cy="269111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DBC4FD0-B87F-045C-3D2C-E0882B479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276" r="65193" b="34873"/>
              <a:stretch/>
            </p:blipFill>
            <p:spPr>
              <a:xfrm>
                <a:off x="7249222" y="660648"/>
                <a:ext cx="4277014" cy="2691112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23457F0-58BB-7BD1-0CFC-F3EA917313A5}"/>
                  </a:ext>
                </a:extLst>
              </p:cNvPr>
              <p:cNvSpPr/>
              <p:nvPr/>
            </p:nvSpPr>
            <p:spPr>
              <a:xfrm>
                <a:off x="7243247" y="716598"/>
                <a:ext cx="552676" cy="540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FF76125-1F50-39D2-91AB-E55E0A7FA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872" r="65193" b="-757"/>
            <a:stretch/>
          </p:blipFill>
          <p:spPr>
            <a:xfrm>
              <a:off x="3820535" y="3531594"/>
              <a:ext cx="4277014" cy="40011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6F876E6-C18A-B948-C785-2FD2CB50BCF3}"/>
              </a:ext>
            </a:extLst>
          </p:cNvPr>
          <p:cNvGrpSpPr/>
          <p:nvPr/>
        </p:nvGrpSpPr>
        <p:grpSpPr>
          <a:xfrm>
            <a:off x="3814560" y="1242298"/>
            <a:ext cx="7818749" cy="3054667"/>
            <a:chOff x="3814560" y="1242298"/>
            <a:chExt cx="7818749" cy="305466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FD03234-3759-3C3D-3D3A-C8E23BE39787}"/>
                </a:ext>
              </a:extLst>
            </p:cNvPr>
            <p:cNvGrpSpPr/>
            <p:nvPr/>
          </p:nvGrpSpPr>
          <p:grpSpPr>
            <a:xfrm>
              <a:off x="3814560" y="1359958"/>
              <a:ext cx="7818749" cy="2937007"/>
              <a:chOff x="181523" y="832843"/>
              <a:chExt cx="7818749" cy="2937007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221A42F-1F29-8AF5-9497-E8047DABA9C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81523" y="832843"/>
                <a:ext cx="7818749" cy="2552975"/>
                <a:chOff x="3704095" y="2438443"/>
                <a:chExt cx="8739051" cy="2853472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C53683E3-E5BC-3FAD-B149-CF7DB3489A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649" t="34272" b="37022"/>
                <a:stretch/>
              </p:blipFill>
              <p:spPr>
                <a:xfrm>
                  <a:off x="3704095" y="2732687"/>
                  <a:ext cx="8739051" cy="2559228"/>
                </a:xfrm>
                <a:prstGeom prst="rect">
                  <a:avLst/>
                </a:prstGeom>
              </p:spPr>
            </p:pic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9AF3AB6-ECBC-9165-1585-3DA6243B478D}"/>
                    </a:ext>
                  </a:extLst>
                </p:cNvPr>
                <p:cNvSpPr/>
                <p:nvPr/>
              </p:nvSpPr>
              <p:spPr>
                <a:xfrm>
                  <a:off x="3825380" y="2464538"/>
                  <a:ext cx="601461" cy="5884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7D77922-930C-9CF0-EDD1-28AC05D36C99}"/>
                    </a:ext>
                  </a:extLst>
                </p:cNvPr>
                <p:cNvSpPr/>
                <p:nvPr/>
              </p:nvSpPr>
              <p:spPr>
                <a:xfrm>
                  <a:off x="6850251" y="2438443"/>
                  <a:ext cx="391256" cy="5884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B441064-45D3-90C3-5D5F-861F567E69BF}"/>
                    </a:ext>
                  </a:extLst>
                </p:cNvPr>
                <p:cNvSpPr/>
                <p:nvPr/>
              </p:nvSpPr>
              <p:spPr>
                <a:xfrm>
                  <a:off x="9664917" y="2549467"/>
                  <a:ext cx="391256" cy="5884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475D671-49AC-6FF8-0675-6D01BDD5A4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49" t="90857" b="345"/>
              <a:stretch/>
            </p:blipFill>
            <p:spPr>
              <a:xfrm>
                <a:off x="181523" y="3068113"/>
                <a:ext cx="7818749" cy="701737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28FA626-F1BA-8DFA-E786-E1D2401FF2D5}"/>
                </a:ext>
              </a:extLst>
            </p:cNvPr>
            <p:cNvSpPr txBox="1"/>
            <p:nvPr/>
          </p:nvSpPr>
          <p:spPr>
            <a:xfrm>
              <a:off x="5046911" y="1247422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+mj-lt"/>
                </a:rPr>
                <a:t>MLD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140DDD6-A383-F96C-23BB-DA931277CD99}"/>
                </a:ext>
              </a:extLst>
            </p:cNvPr>
            <p:cNvSpPr txBox="1"/>
            <p:nvPr/>
          </p:nvSpPr>
          <p:spPr>
            <a:xfrm>
              <a:off x="7425660" y="1242299"/>
              <a:ext cx="11849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+mj-lt"/>
                </a:rPr>
                <a:t>Max N</a:t>
              </a:r>
              <a:r>
                <a:rPr lang="en-US" sz="2400" b="1" baseline="30000" dirty="0">
                  <a:latin typeface="+mj-lt"/>
                </a:rPr>
                <a:t>2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7FFE2C6-CFAD-77F2-E3A0-1A60EDCD120B}"/>
                </a:ext>
              </a:extLst>
            </p:cNvPr>
            <p:cNvSpPr txBox="1"/>
            <p:nvPr/>
          </p:nvSpPr>
          <p:spPr>
            <a:xfrm>
              <a:off x="9708779" y="1242298"/>
              <a:ext cx="1704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+mj-lt"/>
                </a:rPr>
                <a:t>Upper WW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87F7676-D767-9113-2C7D-3D246E0B9964}"/>
              </a:ext>
            </a:extLst>
          </p:cNvPr>
          <p:cNvSpPr txBox="1"/>
          <p:nvPr/>
        </p:nvSpPr>
        <p:spPr>
          <a:xfrm>
            <a:off x="241011" y="1909819"/>
            <a:ext cx="3347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Correlations between median photoprotection and water column structure</a:t>
            </a:r>
          </a:p>
        </p:txBody>
      </p:sp>
      <p:sp>
        <p:nvSpPr>
          <p:cNvPr id="55" name="Bent Arrow 54">
            <a:extLst>
              <a:ext uri="{FF2B5EF4-FFF2-40B4-BE49-F238E27FC236}">
                <a16:creationId xmlns:a16="http://schemas.microsoft.com/office/drawing/2014/main" id="{F381D878-33E7-737E-F2A3-BA44B8DF63BE}"/>
              </a:ext>
            </a:extLst>
          </p:cNvPr>
          <p:cNvSpPr/>
          <p:nvPr/>
        </p:nvSpPr>
        <p:spPr>
          <a:xfrm>
            <a:off x="2199904" y="2597570"/>
            <a:ext cx="1334099" cy="1268492"/>
          </a:xfrm>
          <a:prstGeom prst="bentArrow">
            <a:avLst>
              <a:gd name="adj1" fmla="val 16447"/>
              <a:gd name="adj2" fmla="val 17669"/>
              <a:gd name="adj3" fmla="val 25000"/>
              <a:gd name="adj4" fmla="val 3397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3267A4A-65AE-AC27-F407-F10475B295EF}"/>
              </a:ext>
            </a:extLst>
          </p:cNvPr>
          <p:cNvGrpSpPr/>
          <p:nvPr/>
        </p:nvGrpSpPr>
        <p:grpSpPr>
          <a:xfrm>
            <a:off x="4311267" y="4507034"/>
            <a:ext cx="7413726" cy="1698742"/>
            <a:chOff x="4311267" y="4507034"/>
            <a:chExt cx="7413726" cy="169874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97184-A8C9-27FB-718D-CD80E46EA363}"/>
                </a:ext>
              </a:extLst>
            </p:cNvPr>
            <p:cNvSpPr txBox="1"/>
            <p:nvPr/>
          </p:nvSpPr>
          <p:spPr>
            <a:xfrm>
              <a:off x="5046911" y="4507034"/>
              <a:ext cx="58698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Enhanced photoprotective pigments associate with shallow, well-defined mixed layer structure in January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7D6C020-C9CB-D769-85D1-69EC5CE0FE16}"/>
                </a:ext>
              </a:extLst>
            </p:cNvPr>
            <p:cNvSpPr txBox="1"/>
            <p:nvPr/>
          </p:nvSpPr>
          <p:spPr>
            <a:xfrm>
              <a:off x="4311267" y="5805666"/>
              <a:ext cx="74137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+mj-lt"/>
                </a:rPr>
                <a:t>Akin to physical correlations with primary productivity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47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791AB-B7E4-FD81-2272-6839EF0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52F223-2A2C-0896-3797-AC939B0D813B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6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671C0249-4623-2832-C5D5-95DDAF434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0F56A88B-E1AB-3DE9-E387-CB6E62D36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6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5C5E3F2-12BF-4EAF-4E18-AB393F38D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0">
            <a:extLst>
              <a:ext uri="{FF2B5EF4-FFF2-40B4-BE49-F238E27FC236}">
                <a16:creationId xmlns:a16="http://schemas.microsoft.com/office/drawing/2014/main" id="{13FBC516-90FE-ADA8-9671-9D283631BAAB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What About Community Composition?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E02BE1-5789-6255-0AF8-9DECB47BCAE8}"/>
              </a:ext>
            </a:extLst>
          </p:cNvPr>
          <p:cNvGrpSpPr/>
          <p:nvPr/>
        </p:nvGrpSpPr>
        <p:grpSpPr>
          <a:xfrm>
            <a:off x="477014" y="1112363"/>
            <a:ext cx="4029257" cy="1430225"/>
            <a:chOff x="477014" y="837035"/>
            <a:chExt cx="4029257" cy="14302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EA932D-8529-A9C8-468D-7C405282BDCE}"/>
                </a:ext>
              </a:extLst>
            </p:cNvPr>
            <p:cNvSpPr txBox="1"/>
            <p:nvPr/>
          </p:nvSpPr>
          <p:spPr>
            <a:xfrm>
              <a:off x="488775" y="1429037"/>
              <a:ext cx="20908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Community Photoacclimation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C1335F-432A-655A-AEA6-EFC464FFB44C}"/>
                </a:ext>
              </a:extLst>
            </p:cNvPr>
            <p:cNvSpPr txBox="1"/>
            <p:nvPr/>
          </p:nvSpPr>
          <p:spPr>
            <a:xfrm>
              <a:off x="2403678" y="1429037"/>
              <a:ext cx="20908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Taxon-Specific Abundance</a:t>
              </a:r>
            </a:p>
          </p:txBody>
        </p:sp>
        <p:sp>
          <p:nvSpPr>
            <p:cNvPr id="17" name="Left Bracket 16">
              <a:extLst>
                <a:ext uri="{FF2B5EF4-FFF2-40B4-BE49-F238E27FC236}">
                  <a16:creationId xmlns:a16="http://schemas.microsoft.com/office/drawing/2014/main" id="{904E34D1-B4A1-C6F7-CA23-2ED11C6FD908}"/>
                </a:ext>
              </a:extLst>
            </p:cNvPr>
            <p:cNvSpPr/>
            <p:nvPr/>
          </p:nvSpPr>
          <p:spPr>
            <a:xfrm>
              <a:off x="477014" y="1298701"/>
              <a:ext cx="187691" cy="968559"/>
            </a:xfrm>
            <a:prstGeom prst="leftBracket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010D2C4B-7532-72CA-FF74-1C17012D40AC}"/>
                </a:ext>
              </a:extLst>
            </p:cNvPr>
            <p:cNvSpPr/>
            <p:nvPr/>
          </p:nvSpPr>
          <p:spPr>
            <a:xfrm rot="10800000">
              <a:off x="4318580" y="1298701"/>
              <a:ext cx="187691" cy="968559"/>
            </a:xfrm>
            <a:prstGeom prst="leftBracket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AD43B9-3B2D-B3CA-75D6-28C9A516A815}"/>
                </a:ext>
              </a:extLst>
            </p:cNvPr>
            <p:cNvSpPr txBox="1"/>
            <p:nvPr/>
          </p:nvSpPr>
          <p:spPr>
            <a:xfrm>
              <a:off x="937878" y="837035"/>
              <a:ext cx="3283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Total Pigment State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29455DA-18FD-86B8-7417-7EF43D65CD2D}"/>
              </a:ext>
            </a:extLst>
          </p:cNvPr>
          <p:cNvGrpSpPr/>
          <p:nvPr/>
        </p:nvGrpSpPr>
        <p:grpSpPr>
          <a:xfrm>
            <a:off x="4943959" y="1550476"/>
            <a:ext cx="6310163" cy="1015663"/>
            <a:chOff x="4943959" y="1550476"/>
            <a:chExt cx="6310163" cy="10156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39C535-73B2-769C-F994-12F3BCCDD807}"/>
                </a:ext>
              </a:extLst>
            </p:cNvPr>
            <p:cNvSpPr txBox="1"/>
            <p:nvPr/>
          </p:nvSpPr>
          <p:spPr>
            <a:xfrm>
              <a:off x="5796366" y="1550476"/>
              <a:ext cx="54577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+mj-lt"/>
                </a:rPr>
                <a:t>Are the trends we see in photophysiological pigments a product of light response, or just a change in community composition?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6288FEF-2F14-98A1-5EAD-8C48369179E9}"/>
                </a:ext>
              </a:extLst>
            </p:cNvPr>
            <p:cNvCxnSpPr>
              <a:cxnSpLocks/>
            </p:cNvCxnSpPr>
            <p:nvPr/>
          </p:nvCxnSpPr>
          <p:spPr>
            <a:xfrm>
              <a:off x="4943959" y="2042809"/>
              <a:ext cx="7284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712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373CC-0082-613E-4E6D-5A192550D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2C127-8435-650D-052F-DEE280375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EC3F32-7275-576E-2CAC-36BB4E04A3E3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6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40D5EDD1-AB9A-B254-E9AC-AC5F1FAEF5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E5C97D58-09FE-2400-912E-A37DB5F08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6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892913-9260-94C0-DDB4-9EFA3C319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0">
            <a:extLst>
              <a:ext uri="{FF2B5EF4-FFF2-40B4-BE49-F238E27FC236}">
                <a16:creationId xmlns:a16="http://schemas.microsoft.com/office/drawing/2014/main" id="{CEF9CF8E-7EB0-0D55-0735-79F919655334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What About Community Composition?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7E8742-09D5-31CF-88CC-F798160F8AA0}"/>
              </a:ext>
            </a:extLst>
          </p:cNvPr>
          <p:cNvGrpSpPr/>
          <p:nvPr/>
        </p:nvGrpSpPr>
        <p:grpSpPr>
          <a:xfrm>
            <a:off x="7609667" y="1142902"/>
            <a:ext cx="3378631" cy="3042043"/>
            <a:chOff x="8610600" y="1612758"/>
            <a:chExt cx="3104386" cy="3042043"/>
          </a:xfrm>
        </p:grpSpPr>
        <p:pic>
          <p:nvPicPr>
            <p:cNvPr id="15" name="Picture 14" descr="A group of graphs showing different types of data&#10;&#10;Description automatically generated with medium confidence">
              <a:extLst>
                <a:ext uri="{FF2B5EF4-FFF2-40B4-BE49-F238E27FC236}">
                  <a16:creationId xmlns:a16="http://schemas.microsoft.com/office/drawing/2014/main" id="{AAE5014E-F6F1-E563-AAB8-985546242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2" t="6642" r="66140" b="51123"/>
            <a:stretch/>
          </p:blipFill>
          <p:spPr>
            <a:xfrm>
              <a:off x="8610600" y="2018345"/>
              <a:ext cx="3104386" cy="263645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54E5C2-884D-98CC-001D-955049726AB4}"/>
                </a:ext>
              </a:extLst>
            </p:cNvPr>
            <p:cNvSpPr txBox="1"/>
            <p:nvPr/>
          </p:nvSpPr>
          <p:spPr>
            <a:xfrm>
              <a:off x="9208621" y="1612758"/>
              <a:ext cx="23569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Evenness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5CF390-5E29-D9DE-B88A-E850FD067D87}"/>
              </a:ext>
            </a:extLst>
          </p:cNvPr>
          <p:cNvGrpSpPr>
            <a:grpSpLocks noChangeAspect="1"/>
          </p:cNvGrpSpPr>
          <p:nvPr/>
        </p:nvGrpSpPr>
        <p:grpSpPr>
          <a:xfrm>
            <a:off x="449920" y="1142902"/>
            <a:ext cx="6170264" cy="3224058"/>
            <a:chOff x="423923" y="1572844"/>
            <a:chExt cx="4800600" cy="2338080"/>
          </a:xfrm>
        </p:grpSpPr>
        <p:pic>
          <p:nvPicPr>
            <p:cNvPr id="30" name="Picture 29" descr="A diagram of different types of data&#10;&#10;Description automatically generated with medium confidence">
              <a:extLst>
                <a:ext uri="{FF2B5EF4-FFF2-40B4-BE49-F238E27FC236}">
                  <a16:creationId xmlns:a16="http://schemas.microsoft.com/office/drawing/2014/main" id="{282F471B-1D37-FA2E-52B3-8228CC0FE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7" b="64934"/>
            <a:stretch/>
          </p:blipFill>
          <p:spPr>
            <a:xfrm>
              <a:off x="423923" y="1669809"/>
              <a:ext cx="4800600" cy="2241115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AFD9C05-09C4-8106-BA9A-49DEF51B5809}"/>
                </a:ext>
              </a:extLst>
            </p:cNvPr>
            <p:cNvSpPr/>
            <p:nvPr/>
          </p:nvSpPr>
          <p:spPr>
            <a:xfrm>
              <a:off x="423923" y="1572844"/>
              <a:ext cx="362131" cy="21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F455FD-8FFA-6B19-8BAA-24E71FE9D750}"/>
              </a:ext>
            </a:extLst>
          </p:cNvPr>
          <p:cNvSpPr txBox="1"/>
          <p:nvPr/>
        </p:nvSpPr>
        <p:spPr>
          <a:xfrm>
            <a:off x="3535052" y="4653516"/>
            <a:ext cx="5547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No clear trend in total community evenness or individual taxonomic group proportions is seen that can explain shift in pigment signature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F8A7F9-57CF-1BF2-63C1-5304803F4B6D}"/>
              </a:ext>
            </a:extLst>
          </p:cNvPr>
          <p:cNvSpPr txBox="1"/>
          <p:nvPr/>
        </p:nvSpPr>
        <p:spPr>
          <a:xfrm>
            <a:off x="51922" y="6061688"/>
            <a:ext cx="5930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This doesn't mean differences in composition across light environments aren't seen…</a:t>
            </a:r>
          </a:p>
        </p:txBody>
      </p:sp>
    </p:spTree>
    <p:extLst>
      <p:ext uri="{BB962C8B-B14F-4D97-AF65-F5344CB8AC3E}">
        <p14:creationId xmlns:p14="http://schemas.microsoft.com/office/powerpoint/2010/main" val="401456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6636B-1247-DD5E-E7B2-A0F804483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4B2A6-19CA-5085-B0D2-96438D8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1C9A70-D419-3003-EF0F-FF4E1233CC3D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15A30BB1-5906-D6C7-6EF7-02000E798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A8211BA4-B17A-9D55-9D43-22BD8E991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B2275CA-745A-EA02-195A-9E7F0F431D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0">
            <a:extLst>
              <a:ext uri="{FF2B5EF4-FFF2-40B4-BE49-F238E27FC236}">
                <a16:creationId xmlns:a16="http://schemas.microsoft.com/office/drawing/2014/main" id="{14EDD3C0-10A5-EB1B-AE31-3724D22AAF7C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What About Community Composition?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2E0F843-E2FC-6B6A-513E-F2CED2AC90B9}"/>
              </a:ext>
            </a:extLst>
          </p:cNvPr>
          <p:cNvGrpSpPr/>
          <p:nvPr/>
        </p:nvGrpSpPr>
        <p:grpSpPr>
          <a:xfrm>
            <a:off x="415251" y="1641330"/>
            <a:ext cx="4456093" cy="2557265"/>
            <a:chOff x="5712522" y="3835463"/>
            <a:chExt cx="4456093" cy="2557265"/>
          </a:xfrm>
        </p:grpSpPr>
        <p:pic>
          <p:nvPicPr>
            <p:cNvPr id="17" name="Picture 16" descr="A diagram of different types of data&#10;&#10;Description automatically generated with medium confidence">
              <a:extLst>
                <a:ext uri="{FF2B5EF4-FFF2-40B4-BE49-F238E27FC236}">
                  <a16:creationId xmlns:a16="http://schemas.microsoft.com/office/drawing/2014/main" id="{5331BD7F-44EA-7222-0978-8F38A9938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4" t="70960" r="23237"/>
            <a:stretch/>
          </p:blipFill>
          <p:spPr>
            <a:xfrm>
              <a:off x="5712522" y="3835463"/>
              <a:ext cx="4456093" cy="255726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73A38A2-11EF-935C-FB58-645D18AF8706}"/>
                </a:ext>
              </a:extLst>
            </p:cNvPr>
            <p:cNvSpPr txBox="1"/>
            <p:nvPr/>
          </p:nvSpPr>
          <p:spPr>
            <a:xfrm>
              <a:off x="6496861" y="5529752"/>
              <a:ext cx="1247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D52629"/>
                  </a:solidFill>
                  <a:latin typeface="+mj-lt"/>
                </a:rPr>
                <a:t>Deep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7633D6-38B9-E351-66A0-D4AF3E1054E4}"/>
                </a:ext>
              </a:extLst>
            </p:cNvPr>
            <p:cNvSpPr txBox="1"/>
            <p:nvPr/>
          </p:nvSpPr>
          <p:spPr>
            <a:xfrm>
              <a:off x="8518910" y="3835463"/>
              <a:ext cx="1610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2077B4"/>
                  </a:solidFill>
                  <a:latin typeface="+mj-lt"/>
                </a:rPr>
                <a:t>Shallow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5BB354D-D1B4-7D2B-BC90-8848B633F331}"/>
                </a:ext>
              </a:extLst>
            </p:cNvPr>
            <p:cNvCxnSpPr/>
            <p:nvPr/>
          </p:nvCxnSpPr>
          <p:spPr>
            <a:xfrm>
              <a:off x="9329980" y="4304444"/>
              <a:ext cx="0" cy="52985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3432442-A3AF-A07E-B45E-248CA990EB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0374" y="5160589"/>
              <a:ext cx="0" cy="49314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CFC703D-6705-EBC1-52A1-7B41B712A201}"/>
              </a:ext>
            </a:extLst>
          </p:cNvPr>
          <p:cNvGrpSpPr/>
          <p:nvPr/>
        </p:nvGrpSpPr>
        <p:grpSpPr>
          <a:xfrm>
            <a:off x="214492" y="3915133"/>
            <a:ext cx="5952302" cy="2425719"/>
            <a:chOff x="5873449" y="4087907"/>
            <a:chExt cx="5952302" cy="242571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55D395F-6402-491C-16BA-2906B28FE6D0}"/>
                </a:ext>
              </a:extLst>
            </p:cNvPr>
            <p:cNvGrpSpPr/>
            <p:nvPr/>
          </p:nvGrpSpPr>
          <p:grpSpPr>
            <a:xfrm>
              <a:off x="5873449" y="4509287"/>
              <a:ext cx="4566886" cy="1810909"/>
              <a:chOff x="146055" y="3756465"/>
              <a:chExt cx="4566886" cy="1810909"/>
            </a:xfrm>
          </p:grpSpPr>
          <p:pic>
            <p:nvPicPr>
              <p:cNvPr id="34" name="Picture 33" descr="A diagram of different types of data&#10;&#10;Description automatically generated with medium confidence">
                <a:extLst>
                  <a:ext uri="{FF2B5EF4-FFF2-40B4-BE49-F238E27FC236}">
                    <a16:creationId xmlns:a16="http://schemas.microsoft.com/office/drawing/2014/main" id="{1734A7B8-3809-B313-A389-BE5D9EDAB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237" t="70960"/>
              <a:stretch/>
            </p:blipFill>
            <p:spPr>
              <a:xfrm rot="5400000">
                <a:off x="2157329" y="3011763"/>
                <a:ext cx="1810909" cy="3300314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75291ED-18A2-3890-94C2-3009406291C8}"/>
                  </a:ext>
                </a:extLst>
              </p:cNvPr>
              <p:cNvSpPr/>
              <p:nvPr/>
            </p:nvSpPr>
            <p:spPr>
              <a:xfrm>
                <a:off x="1465531" y="3857834"/>
                <a:ext cx="290932" cy="957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A85CA26-E254-840C-EEB0-532A34C26032}"/>
                  </a:ext>
                </a:extLst>
              </p:cNvPr>
              <p:cNvSpPr txBox="1"/>
              <p:nvPr/>
            </p:nvSpPr>
            <p:spPr>
              <a:xfrm>
                <a:off x="509437" y="3857592"/>
                <a:ext cx="12470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b="1" i="1" dirty="0">
                    <a:solidFill>
                      <a:srgbClr val="D52629"/>
                    </a:solidFill>
                    <a:latin typeface="+mj-lt"/>
                  </a:rPr>
                  <a:t>Deep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17C64A3-62F1-807A-C5BC-2AEF52B6BD8D}"/>
                  </a:ext>
                </a:extLst>
              </p:cNvPr>
              <p:cNvSpPr txBox="1"/>
              <p:nvPr/>
            </p:nvSpPr>
            <p:spPr>
              <a:xfrm>
                <a:off x="146055" y="4286069"/>
                <a:ext cx="16104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b="1" i="1" dirty="0">
                    <a:solidFill>
                      <a:srgbClr val="2077B4"/>
                    </a:solidFill>
                    <a:latin typeface="+mj-lt"/>
                  </a:rPr>
                  <a:t>Shallow</a:t>
                </a:r>
              </a:p>
            </p:txBody>
          </p:sp>
        </p:grpSp>
        <p:pic>
          <p:nvPicPr>
            <p:cNvPr id="39" name="Picture 38" descr="A diagram of different types of data&#10;&#10;Description automatically generated with medium confidence">
              <a:extLst>
                <a:ext uri="{FF2B5EF4-FFF2-40B4-BE49-F238E27FC236}">
                  <a16:creationId xmlns:a16="http://schemas.microsoft.com/office/drawing/2014/main" id="{F4E0C507-D712-4786-0C30-2A5227ECA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84" t="2387" b="64934"/>
            <a:stretch/>
          </p:blipFill>
          <p:spPr>
            <a:xfrm>
              <a:off x="10614242" y="4087907"/>
              <a:ext cx="1211509" cy="242571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DD5E242-E831-93E3-AEEA-6660134A865D}"/>
              </a:ext>
            </a:extLst>
          </p:cNvPr>
          <p:cNvSpPr txBox="1"/>
          <p:nvPr/>
        </p:nvSpPr>
        <p:spPr>
          <a:xfrm>
            <a:off x="5754417" y="2055497"/>
            <a:ext cx="6239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Years with shallower or deeper MLDs than the climatological median see significant differences in composition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656838A-E101-5F81-CA61-9A09F6BDCF93}"/>
              </a:ext>
            </a:extLst>
          </p:cNvPr>
          <p:cNvGrpSpPr/>
          <p:nvPr/>
        </p:nvGrpSpPr>
        <p:grpSpPr>
          <a:xfrm>
            <a:off x="6447295" y="3591466"/>
            <a:ext cx="5016396" cy="1831168"/>
            <a:chOff x="6447295" y="3591466"/>
            <a:chExt cx="5016396" cy="18311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3906C3-9CB5-315A-742C-DDD20D1AC657}"/>
                </a:ext>
              </a:extLst>
            </p:cNvPr>
            <p:cNvSpPr txBox="1"/>
            <p:nvPr/>
          </p:nvSpPr>
          <p:spPr>
            <a:xfrm>
              <a:off x="6447295" y="3591466"/>
              <a:ext cx="501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+mj-lt"/>
                </a:rPr>
                <a:t>Cryptophyte proportions are greater in </a:t>
              </a:r>
            </a:p>
            <a:p>
              <a:pPr algn="ctr"/>
              <a:r>
                <a:rPr lang="en-US" sz="2000" i="1" dirty="0">
                  <a:latin typeface="+mj-lt"/>
                </a:rPr>
                <a:t>shallow MLD years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E5F7B7F-FEE2-8649-C339-0873EFBCA725}"/>
                </a:ext>
              </a:extLst>
            </p:cNvPr>
            <p:cNvSpPr txBox="1"/>
            <p:nvPr/>
          </p:nvSpPr>
          <p:spPr>
            <a:xfrm>
              <a:off x="6695268" y="4714748"/>
              <a:ext cx="4520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+mj-lt"/>
                </a:rPr>
                <a:t>Mixed</a:t>
              </a:r>
              <a:r>
                <a:rPr lang="en-US" sz="2000" b="1" i="1" dirty="0">
                  <a:latin typeface="+mj-lt"/>
                </a:rPr>
                <a:t> </a:t>
              </a:r>
              <a:r>
                <a:rPr lang="en-US" sz="2000" i="1" dirty="0">
                  <a:latin typeface="+mj-lt"/>
                </a:rPr>
                <a:t>Flagellate</a:t>
              </a:r>
              <a:r>
                <a:rPr lang="en-US" sz="2000" b="1" i="1" dirty="0">
                  <a:latin typeface="+mj-lt"/>
                </a:rPr>
                <a:t> </a:t>
              </a:r>
              <a:r>
                <a:rPr lang="en-US" sz="2000" i="1" dirty="0">
                  <a:latin typeface="+mj-lt"/>
                </a:rPr>
                <a:t>proportions are greater in deep MLD years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965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964AC-7E4D-C8DA-BA62-2C0407F6C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B3DF5-1D66-B945-F868-277FD44C496D}"/>
              </a:ext>
            </a:extLst>
          </p:cNvPr>
          <p:cNvGrpSpPr/>
          <p:nvPr/>
        </p:nvGrpSpPr>
        <p:grpSpPr>
          <a:xfrm>
            <a:off x="728309" y="4015586"/>
            <a:ext cx="3260538" cy="2561967"/>
            <a:chOff x="728309" y="4015586"/>
            <a:chExt cx="3260538" cy="2561967"/>
          </a:xfrm>
        </p:grpSpPr>
        <p:pic>
          <p:nvPicPr>
            <p:cNvPr id="2" name="Picture 1" descr="A group of graphs showing different types of data&#10;&#10;Description automatically generated with medium confidence">
              <a:extLst>
                <a:ext uri="{FF2B5EF4-FFF2-40B4-BE49-F238E27FC236}">
                  <a16:creationId xmlns:a16="http://schemas.microsoft.com/office/drawing/2014/main" id="{1A55DA38-3F89-CA0E-07DF-0DB2AA0C3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4" t="57242" r="65634" b="1716"/>
            <a:stretch/>
          </p:blipFill>
          <p:spPr>
            <a:xfrm>
              <a:off x="728309" y="4015586"/>
              <a:ext cx="3260538" cy="256196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095171-1172-1C97-DFAC-F94BCC2FE543}"/>
                </a:ext>
              </a:extLst>
            </p:cNvPr>
            <p:cNvSpPr/>
            <p:nvPr/>
          </p:nvSpPr>
          <p:spPr>
            <a:xfrm>
              <a:off x="1492738" y="4060092"/>
              <a:ext cx="1125416" cy="427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73B11A-898D-F4D4-0083-E28419A7C446}"/>
              </a:ext>
            </a:extLst>
          </p:cNvPr>
          <p:cNvGrpSpPr/>
          <p:nvPr/>
        </p:nvGrpSpPr>
        <p:grpSpPr>
          <a:xfrm>
            <a:off x="728309" y="1007390"/>
            <a:ext cx="3197545" cy="2745189"/>
            <a:chOff x="728309" y="1007390"/>
            <a:chExt cx="3197545" cy="2745189"/>
          </a:xfrm>
        </p:grpSpPr>
        <p:pic>
          <p:nvPicPr>
            <p:cNvPr id="3" name="Picture 2" descr="A group of graphs showing different types of data&#10;&#10;Description automatically generated with medium confidence">
              <a:extLst>
                <a:ext uri="{FF2B5EF4-FFF2-40B4-BE49-F238E27FC236}">
                  <a16:creationId xmlns:a16="http://schemas.microsoft.com/office/drawing/2014/main" id="{F4F38E1A-8EAE-8D65-3D3B-D5CCF3B80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" t="54229" r="70397" b="3007"/>
            <a:stretch/>
          </p:blipFill>
          <p:spPr>
            <a:xfrm>
              <a:off x="786053" y="1158307"/>
              <a:ext cx="3139801" cy="259427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D1C8C5A-A4F5-0F32-73DA-1C65DBAAFAA4}"/>
                </a:ext>
              </a:extLst>
            </p:cNvPr>
            <p:cNvSpPr/>
            <p:nvPr/>
          </p:nvSpPr>
          <p:spPr>
            <a:xfrm>
              <a:off x="1504666" y="1265759"/>
              <a:ext cx="1125416" cy="427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B15519-5D26-B25A-CA31-5C8BE42654BF}"/>
                </a:ext>
              </a:extLst>
            </p:cNvPr>
            <p:cNvSpPr/>
            <p:nvPr/>
          </p:nvSpPr>
          <p:spPr>
            <a:xfrm>
              <a:off x="728309" y="1007390"/>
              <a:ext cx="291287" cy="437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F5FF2-4F58-01F5-1CB1-A73800DA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C82285-6DC2-6856-BAA5-E11E7ECBF774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1C38F1FD-D439-4F91-0B50-D215325B3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E2E26385-C99E-7322-B79D-3A9D661D8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DD9AB01-C67B-71EA-5646-E773870E9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0">
            <a:extLst>
              <a:ext uri="{FF2B5EF4-FFF2-40B4-BE49-F238E27FC236}">
                <a16:creationId xmlns:a16="http://schemas.microsoft.com/office/drawing/2014/main" id="{42658FDC-70F4-D8C0-18EF-B662C3A95217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What About Community Composition?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A5CDD1-107B-63CA-63C2-670C4744DE83}"/>
              </a:ext>
            </a:extLst>
          </p:cNvPr>
          <p:cNvSpPr txBox="1"/>
          <p:nvPr/>
        </p:nvSpPr>
        <p:spPr>
          <a:xfrm>
            <a:off x="4829116" y="2037175"/>
            <a:ext cx="6174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Especially for extreme years of low sea ice, deep mixing, and low summer biomass, </a:t>
            </a:r>
          </a:p>
          <a:p>
            <a:pPr algn="ctr"/>
            <a:endParaRPr lang="en-US" sz="2400" b="1" dirty="0">
              <a:latin typeface="+mj-lt"/>
            </a:endParaRPr>
          </a:p>
          <a:p>
            <a:pPr algn="ctr"/>
            <a:r>
              <a:rPr lang="en-US" sz="2400" b="1" dirty="0">
                <a:latin typeface="+mj-lt"/>
              </a:rPr>
              <a:t>Mixed Flagellates appear to persist over Diatoms and Cryptophytes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CB763B-C0F2-BDCD-4883-C66AD12F255B}"/>
              </a:ext>
            </a:extLst>
          </p:cNvPr>
          <p:cNvCxnSpPr/>
          <p:nvPr/>
        </p:nvCxnSpPr>
        <p:spPr>
          <a:xfrm flipV="1">
            <a:off x="2901714" y="2695177"/>
            <a:ext cx="0" cy="1792578"/>
          </a:xfrm>
          <a:prstGeom prst="straightConnector1">
            <a:avLst/>
          </a:prstGeom>
          <a:ln w="38100">
            <a:solidFill>
              <a:srgbClr val="C00000">
                <a:alpha val="74902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4162AA1-FF04-0671-3A04-EB676378C442}"/>
              </a:ext>
            </a:extLst>
          </p:cNvPr>
          <p:cNvCxnSpPr>
            <a:cxnSpLocks/>
          </p:cNvCxnSpPr>
          <p:nvPr/>
        </p:nvCxnSpPr>
        <p:spPr>
          <a:xfrm flipV="1">
            <a:off x="3566996" y="3006671"/>
            <a:ext cx="0" cy="2214907"/>
          </a:xfrm>
          <a:prstGeom prst="straightConnector1">
            <a:avLst/>
          </a:prstGeom>
          <a:ln w="38100">
            <a:solidFill>
              <a:srgbClr val="C00000">
                <a:alpha val="74902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32591B-6FE1-17F4-44D2-0F748D553F7A}"/>
              </a:ext>
            </a:extLst>
          </p:cNvPr>
          <p:cNvCxnSpPr/>
          <p:nvPr/>
        </p:nvCxnSpPr>
        <p:spPr>
          <a:xfrm flipV="1">
            <a:off x="1689315" y="2552250"/>
            <a:ext cx="0" cy="1792578"/>
          </a:xfrm>
          <a:prstGeom prst="straightConnector1">
            <a:avLst/>
          </a:prstGeom>
          <a:ln w="38100">
            <a:solidFill>
              <a:srgbClr val="C00000">
                <a:alpha val="74902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FBA584B-D829-8064-0710-9A25D39AF1F1}"/>
              </a:ext>
            </a:extLst>
          </p:cNvPr>
          <p:cNvSpPr txBox="1"/>
          <p:nvPr/>
        </p:nvSpPr>
        <p:spPr>
          <a:xfrm>
            <a:off x="5656116" y="4634849"/>
            <a:ext cx="4520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+mj-lt"/>
              </a:rPr>
              <a:t>Community differences could become meaningful with continued instances of extreme low-ice years and/or long-term shoaling</a:t>
            </a:r>
          </a:p>
        </p:txBody>
      </p:sp>
    </p:spTree>
    <p:extLst>
      <p:ext uri="{BB962C8B-B14F-4D97-AF65-F5344CB8AC3E}">
        <p14:creationId xmlns:p14="http://schemas.microsoft.com/office/powerpoint/2010/main" val="2652085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5CC6A03-BBDD-972B-D1F6-B998569959E5}"/>
              </a:ext>
            </a:extLst>
          </p:cNvPr>
          <p:cNvGrpSpPr/>
          <p:nvPr/>
        </p:nvGrpSpPr>
        <p:grpSpPr>
          <a:xfrm>
            <a:off x="1266501" y="1758132"/>
            <a:ext cx="9768293" cy="4730868"/>
            <a:chOff x="1266501" y="1758132"/>
            <a:chExt cx="9768293" cy="473086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19C01E-C682-90B2-BAE0-B9F7B0420836}"/>
                </a:ext>
              </a:extLst>
            </p:cNvPr>
            <p:cNvGrpSpPr/>
            <p:nvPr/>
          </p:nvGrpSpPr>
          <p:grpSpPr>
            <a:xfrm>
              <a:off x="8127125" y="1758132"/>
              <a:ext cx="2907669" cy="4730868"/>
              <a:chOff x="69899" y="964144"/>
              <a:chExt cx="2269459" cy="369248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0F0C452-AAE4-AD6E-BFDD-30FCD33423C1}"/>
                  </a:ext>
                </a:extLst>
              </p:cNvPr>
              <p:cNvGrpSpPr/>
              <p:nvPr/>
            </p:nvGrpSpPr>
            <p:grpSpPr>
              <a:xfrm>
                <a:off x="69899" y="964144"/>
                <a:ext cx="2269459" cy="3692481"/>
                <a:chOff x="3898669" y="1886628"/>
                <a:chExt cx="2269459" cy="3692481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45570D0C-77A9-B6D4-483B-5B9481BB0F2C}"/>
                    </a:ext>
                  </a:extLst>
                </p:cNvPr>
                <p:cNvGrpSpPr/>
                <p:nvPr/>
              </p:nvGrpSpPr>
              <p:grpSpPr>
                <a:xfrm>
                  <a:off x="4251964" y="1886628"/>
                  <a:ext cx="1916164" cy="3692477"/>
                  <a:chOff x="7839585" y="2571281"/>
                  <a:chExt cx="1751858" cy="3380530"/>
                </a:xfrm>
              </p:grpSpPr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3F76E7D8-0241-944A-08BE-9625F2389B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38550" r="35442" b="12042"/>
                  <a:stretch/>
                </p:blipFill>
                <p:spPr>
                  <a:xfrm>
                    <a:off x="7839585" y="2656366"/>
                    <a:ext cx="1751858" cy="3295445"/>
                  </a:xfrm>
                  <a:prstGeom prst="rect">
                    <a:avLst/>
                  </a:prstGeom>
                </p:spPr>
              </p:pic>
              <p:sp>
                <p:nvSpPr>
                  <p:cNvPr id="33" name="Subtitle 2">
                    <a:extLst>
                      <a:ext uri="{FF2B5EF4-FFF2-40B4-BE49-F238E27FC236}">
                        <a16:creationId xmlns:a16="http://schemas.microsoft.com/office/drawing/2014/main" id="{5092C767-CFA1-574A-48B5-7051FAC0FE7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913868" y="2571281"/>
                    <a:ext cx="1439811" cy="2184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square" lIns="91440" tIns="45720" rIns="91440" bIns="45720" rtlCol="0">
                    <a:sp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None/>
                    </a:pPr>
                    <a:r>
                      <a: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PPC:TChla</a:t>
                    </a:r>
                  </a:p>
                </p:txBody>
              </p:sp>
            </p:grpSp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3ADD59EC-22DA-3B62-8DB6-F3265F3FB6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268" r="89444" b="12042"/>
                <a:stretch/>
              </p:blipFill>
              <p:spPr>
                <a:xfrm>
                  <a:off x="3898669" y="1979567"/>
                  <a:ext cx="353290" cy="3599542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D0B16B3-A407-6450-E462-48828BEC5D00}"/>
                  </a:ext>
                </a:extLst>
              </p:cNvPr>
              <p:cNvSpPr/>
              <p:nvPr/>
            </p:nvSpPr>
            <p:spPr>
              <a:xfrm>
                <a:off x="1291870" y="1348478"/>
                <a:ext cx="28943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C8DFDA-2E8C-A403-F037-4E0235C3A1DF}"/>
                </a:ext>
              </a:extLst>
            </p:cNvPr>
            <p:cNvSpPr txBox="1"/>
            <p:nvPr/>
          </p:nvSpPr>
          <p:spPr>
            <a:xfrm>
              <a:off x="1266501" y="5340687"/>
              <a:ext cx="62122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4)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While seemingly beneficial for now, shift in summer PPC on the grid as a whole is significant - on par changes along latitudinal gradients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791AB-B7E4-FD81-2272-6839EF0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17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52F223-2A2C-0896-3797-AC939B0D813B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671C0249-4623-2832-C5D5-95DDAF434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0F56A88B-E1AB-3DE9-E387-CB6E62D36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5C5E3F2-12BF-4EAF-4E18-AB393F38D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15A7F9-7A1F-8AD7-0023-3C7C33E9D839}"/>
              </a:ext>
            </a:extLst>
          </p:cNvPr>
          <p:cNvSpPr txBox="1"/>
          <p:nvPr/>
        </p:nvSpPr>
        <p:spPr>
          <a:xfrm>
            <a:off x="4385307" y="783121"/>
            <a:ext cx="3421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Takeaways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A05E61-826A-9E3A-98C1-A8488F13FFEE}"/>
              </a:ext>
            </a:extLst>
          </p:cNvPr>
          <p:cNvSpPr txBox="1"/>
          <p:nvPr/>
        </p:nvSpPr>
        <p:spPr>
          <a:xfrm>
            <a:off x="1266501" y="2019703"/>
            <a:ext cx="6212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shift toward high-light environment is associated with an interdecadal increase in photoprotective pigments of the summer surface community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5DEE2-CE2A-41F8-8762-64470CA2F106}"/>
              </a:ext>
            </a:extLst>
          </p:cNvPr>
          <p:cNvSpPr txBox="1"/>
          <p:nvPr/>
        </p:nvSpPr>
        <p:spPr>
          <a:xfrm>
            <a:off x="1266501" y="3126698"/>
            <a:ext cx="6212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Compositional changes can’t account for the long-term trend in photophysiology, indicating a likely increased investment in photoprotection over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7455F7-10D3-8457-9139-8151B4CD4D0A}"/>
              </a:ext>
            </a:extLst>
          </p:cNvPr>
          <p:cNvSpPr txBox="1"/>
          <p:nvPr/>
        </p:nvSpPr>
        <p:spPr>
          <a:xfrm>
            <a:off x="1266501" y="4233693"/>
            <a:ext cx="6212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 differences in average dominance between high and low light environments can be seen, with Mixed Flagellates persisting in deeply mixed, low-biomass years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65903F-3E31-B490-AE90-F9E1B5565A96}"/>
              </a:ext>
            </a:extLst>
          </p:cNvPr>
          <p:cNvSpPr txBox="1"/>
          <p:nvPr/>
        </p:nvSpPr>
        <p:spPr>
          <a:xfrm>
            <a:off x="478697" y="1551454"/>
            <a:ext cx="260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the PAL Grid:</a:t>
            </a:r>
            <a:endParaRPr lang="en-US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7DDAD5-54EB-7265-CDAC-B9AC7FADFBA9}"/>
              </a:ext>
            </a:extLst>
          </p:cNvPr>
          <p:cNvGrpSpPr/>
          <p:nvPr/>
        </p:nvGrpSpPr>
        <p:grpSpPr>
          <a:xfrm>
            <a:off x="8546569" y="5375445"/>
            <a:ext cx="577087" cy="572085"/>
            <a:chOff x="8221104" y="5047732"/>
            <a:chExt cx="577087" cy="57208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B5BEE7-2867-3B1A-8F66-908F68A80C4E}"/>
                </a:ext>
              </a:extLst>
            </p:cNvPr>
            <p:cNvCxnSpPr/>
            <p:nvPr/>
          </p:nvCxnSpPr>
          <p:spPr>
            <a:xfrm flipV="1">
              <a:off x="8798191" y="5047732"/>
              <a:ext cx="0" cy="552490"/>
            </a:xfrm>
            <a:prstGeom prst="line">
              <a:avLst/>
            </a:prstGeom>
            <a:ln w="95250">
              <a:solidFill>
                <a:schemeClr val="accent5">
                  <a:lumMod val="60000"/>
                  <a:lumOff val="40000"/>
                </a:schemeClr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7806D46-FCDF-8FBA-EEA3-64323CC7B762}"/>
                </a:ext>
              </a:extLst>
            </p:cNvPr>
            <p:cNvSpPr txBox="1"/>
            <p:nvPr/>
          </p:nvSpPr>
          <p:spPr>
            <a:xfrm>
              <a:off x="8221104" y="5344372"/>
              <a:ext cx="549741" cy="275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j-lt"/>
                </a:rPr>
                <a:t>1990s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CB3F4F-6AE8-C833-29A9-7C9395CCC988}"/>
              </a:ext>
            </a:extLst>
          </p:cNvPr>
          <p:cNvGrpSpPr/>
          <p:nvPr/>
        </p:nvGrpSpPr>
        <p:grpSpPr>
          <a:xfrm>
            <a:off x="9526722" y="4698324"/>
            <a:ext cx="549741" cy="1249206"/>
            <a:chOff x="9216755" y="4370611"/>
            <a:chExt cx="549741" cy="124920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CF7827D-A92C-52B2-9B0C-1294CCB237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38113" y="4370611"/>
              <a:ext cx="0" cy="1238109"/>
            </a:xfrm>
            <a:prstGeom prst="line">
              <a:avLst/>
            </a:prstGeom>
            <a:ln w="95250">
              <a:solidFill>
                <a:schemeClr val="accent5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A2D7C7-6A54-71F0-990F-71BE2C6EF02E}"/>
                </a:ext>
              </a:extLst>
            </p:cNvPr>
            <p:cNvSpPr txBox="1"/>
            <p:nvPr/>
          </p:nvSpPr>
          <p:spPr>
            <a:xfrm>
              <a:off x="9216755" y="5344372"/>
              <a:ext cx="549741" cy="275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5"/>
                  </a:solidFill>
                  <a:latin typeface="+mj-lt"/>
                </a:rPr>
                <a:t>2010s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60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791AB-B7E4-FD81-2272-6839EF0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18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52F223-2A2C-0896-3797-AC939B0D813B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671C0249-4623-2832-C5D5-95DDAF434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0F56A88B-E1AB-3DE9-E387-CB6E62D36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5C5E3F2-12BF-4EAF-4E18-AB393F38D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0">
            <a:extLst>
              <a:ext uri="{FF2B5EF4-FFF2-40B4-BE49-F238E27FC236}">
                <a16:creationId xmlns:a16="http://schemas.microsoft.com/office/drawing/2014/main" id="{64990AE6-0842-6A9D-39F6-618AD8E3266F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Supplemental: Community Composition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234221-C233-A811-65BA-23637423DE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97" y="1036569"/>
            <a:ext cx="8286330" cy="539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66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A8E2C-E0BC-2B57-F707-999779759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0047E-1C70-2BA4-45E2-03F95C7A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19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E0B07-26BB-E952-5A90-29469F16BBB1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8CB276A9-5C85-C3EA-D8E2-A6703FED86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8634D510-54CB-3EC9-5C67-B4EE7AABD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3EE3BE3-1573-AA56-0BD8-29BD02193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0">
            <a:extLst>
              <a:ext uri="{FF2B5EF4-FFF2-40B4-BE49-F238E27FC236}">
                <a16:creationId xmlns:a16="http://schemas.microsoft.com/office/drawing/2014/main" id="{B0FE10E4-2467-FA96-B06C-406CDA0D5DDA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Supplemental: Pigment Shifts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A9BE8-4319-7AF1-9FEE-6D2D31756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054" y="929212"/>
            <a:ext cx="8415046" cy="56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54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791AB-B7E4-FD81-2272-6839EF0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52F223-2A2C-0896-3797-AC939B0D813B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671C0249-4623-2832-C5D5-95DDAF434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0F56A88B-E1AB-3DE9-E387-CB6E62D36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5C5E3F2-12BF-4EAF-4E18-AB393F38D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0">
            <a:extLst>
              <a:ext uri="{FF2B5EF4-FFF2-40B4-BE49-F238E27FC236}">
                <a16:creationId xmlns:a16="http://schemas.microsoft.com/office/drawing/2014/main" id="{13FBC516-90FE-ADA8-9671-9D283631BAAB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Biophysical Cascades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210DF8E-5353-ABFF-9E38-5711C66B4077}"/>
              </a:ext>
            </a:extLst>
          </p:cNvPr>
          <p:cNvGrpSpPr/>
          <p:nvPr/>
        </p:nvGrpSpPr>
        <p:grpSpPr>
          <a:xfrm>
            <a:off x="6096000" y="1238582"/>
            <a:ext cx="5857155" cy="4936764"/>
            <a:chOff x="6096000" y="1071723"/>
            <a:chExt cx="5857155" cy="4936764"/>
          </a:xfrm>
        </p:grpSpPr>
        <p:pic>
          <p:nvPicPr>
            <p:cNvPr id="3" name="Picture 2" descr="A close up of a text&#10;&#10;Description automatically generated">
              <a:extLst>
                <a:ext uri="{FF2B5EF4-FFF2-40B4-BE49-F238E27FC236}">
                  <a16:creationId xmlns:a16="http://schemas.microsoft.com/office/drawing/2014/main" id="{E5F9D67C-2C2F-A94F-F39B-41D9BE8B3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071723"/>
              <a:ext cx="5247555" cy="13366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FC1F108-35C5-6CA9-1BBD-2210AFD35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60" y="1849295"/>
              <a:ext cx="4919295" cy="13426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27F5A12-8725-62AA-869E-00514C6C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3443" y="2861783"/>
              <a:ext cx="3964912" cy="13399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 descr="A close-up of a website&#10;&#10;Description automatically generated">
              <a:extLst>
                <a:ext uri="{FF2B5EF4-FFF2-40B4-BE49-F238E27FC236}">
                  <a16:creationId xmlns:a16="http://schemas.microsoft.com/office/drawing/2014/main" id="{76F78EB2-6E18-A7B7-5B0C-67B862A6C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2031" y="3609656"/>
              <a:ext cx="3668724" cy="13451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B821F45-17FE-B42F-2A01-035616E9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39"/>
            <a:stretch/>
          </p:blipFill>
          <p:spPr>
            <a:xfrm>
              <a:off x="8704110" y="4665962"/>
              <a:ext cx="3249045" cy="13425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E75B2-0612-3DBF-D8E7-3C4434CE1729}"/>
              </a:ext>
            </a:extLst>
          </p:cNvPr>
          <p:cNvGrpSpPr/>
          <p:nvPr/>
        </p:nvGrpSpPr>
        <p:grpSpPr>
          <a:xfrm>
            <a:off x="643391" y="1170778"/>
            <a:ext cx="4236255" cy="2023370"/>
            <a:chOff x="643391" y="1170778"/>
            <a:chExt cx="4236255" cy="2023370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AC90E64-ABE3-6E3C-F5FA-DEDE05EF4431}"/>
                </a:ext>
              </a:extLst>
            </p:cNvPr>
            <p:cNvGrpSpPr/>
            <p:nvPr/>
          </p:nvGrpSpPr>
          <p:grpSpPr>
            <a:xfrm>
              <a:off x="643391" y="1170778"/>
              <a:ext cx="3513039" cy="807774"/>
              <a:chOff x="643391" y="1170778"/>
              <a:chExt cx="3513039" cy="807774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762A7CFE-88F5-7A91-BB00-683EF20BA38A}"/>
                  </a:ext>
                </a:extLst>
              </p:cNvPr>
              <p:cNvGrpSpPr/>
              <p:nvPr/>
            </p:nvGrpSpPr>
            <p:grpSpPr>
              <a:xfrm>
                <a:off x="643391" y="1170778"/>
                <a:ext cx="764065" cy="807774"/>
                <a:chOff x="4955187" y="5087777"/>
                <a:chExt cx="764065" cy="872485"/>
              </a:xfrm>
            </p:grpSpPr>
            <p:grpSp>
              <p:nvGrpSpPr>
                <p:cNvPr id="78" name="Graphic 76" descr="Iceberg with solid fill">
                  <a:extLst>
                    <a:ext uri="{FF2B5EF4-FFF2-40B4-BE49-F238E27FC236}">
                      <a16:creationId xmlns:a16="http://schemas.microsoft.com/office/drawing/2014/main" id="{299EDD63-55FF-5FEC-3850-79C50CD3FA41}"/>
                    </a:ext>
                  </a:extLst>
                </p:cNvPr>
                <p:cNvGrpSpPr/>
                <p:nvPr/>
              </p:nvGrpSpPr>
              <p:grpSpPr>
                <a:xfrm>
                  <a:off x="4955187" y="5087777"/>
                  <a:ext cx="761999" cy="872485"/>
                  <a:chOff x="5145135" y="4295324"/>
                  <a:chExt cx="761999" cy="872485"/>
                </a:xfrm>
                <a:solidFill>
                  <a:srgbClr val="000000"/>
                </a:solidFill>
              </p:grpSpPr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48611E38-6E4E-A7C2-5F43-773436690084}"/>
                      </a:ext>
                    </a:extLst>
                  </p:cNvPr>
                  <p:cNvSpPr/>
                  <p:nvPr/>
                </p:nvSpPr>
                <p:spPr>
                  <a:xfrm>
                    <a:off x="5697966" y="4295324"/>
                    <a:ext cx="153381" cy="88126"/>
                  </a:xfrm>
                  <a:custGeom>
                    <a:avLst/>
                    <a:gdLst>
                      <a:gd name="connsiteX0" fmla="*/ 24765 w 153381"/>
                      <a:gd name="connsiteY0" fmla="*/ 88126 h 88126"/>
                      <a:gd name="connsiteX1" fmla="*/ 131255 w 153381"/>
                      <a:gd name="connsiteY1" fmla="*/ 88126 h 88126"/>
                      <a:gd name="connsiteX2" fmla="*/ 153381 w 153381"/>
                      <a:gd name="connsiteY2" fmla="*/ 66000 h 88126"/>
                      <a:gd name="connsiteX3" fmla="*/ 131255 w 153381"/>
                      <a:gd name="connsiteY3" fmla="*/ 43873 h 88126"/>
                      <a:gd name="connsiteX4" fmla="*/ 129416 w 153381"/>
                      <a:gd name="connsiteY4" fmla="*/ 43873 h 88126"/>
                      <a:gd name="connsiteX5" fmla="*/ 101975 w 153381"/>
                      <a:gd name="connsiteY5" fmla="*/ 16261 h 88126"/>
                      <a:gd name="connsiteX6" fmla="*/ 92535 w 153381"/>
                      <a:gd name="connsiteY6" fmla="*/ 17899 h 88126"/>
                      <a:gd name="connsiteX7" fmla="*/ 48037 w 153381"/>
                      <a:gd name="connsiteY7" fmla="*/ 3681 h 88126"/>
                      <a:gd name="connsiteX8" fmla="*/ 30147 w 153381"/>
                      <a:gd name="connsiteY8" fmla="*/ 32653 h 88126"/>
                      <a:gd name="connsiteX9" fmla="*/ 94 w 153381"/>
                      <a:gd name="connsiteY9" fmla="*/ 58155 h 88126"/>
                      <a:gd name="connsiteX10" fmla="*/ 24765 w 153381"/>
                      <a:gd name="connsiteY10" fmla="*/ 88126 h 88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3381" h="88126">
                        <a:moveTo>
                          <a:pt x="24765" y="88126"/>
                        </a:moveTo>
                        <a:lnTo>
                          <a:pt x="131255" y="88126"/>
                        </a:lnTo>
                        <a:cubicBezTo>
                          <a:pt x="143475" y="88126"/>
                          <a:pt x="153381" y="78220"/>
                          <a:pt x="153381" y="66000"/>
                        </a:cubicBezTo>
                        <a:cubicBezTo>
                          <a:pt x="153381" y="53779"/>
                          <a:pt x="143475" y="43873"/>
                          <a:pt x="131255" y="43873"/>
                        </a:cubicBezTo>
                        <a:lnTo>
                          <a:pt x="129416" y="43873"/>
                        </a:lnTo>
                        <a:cubicBezTo>
                          <a:pt x="129463" y="28670"/>
                          <a:pt x="117178" y="16308"/>
                          <a:pt x="101975" y="16261"/>
                        </a:cubicBezTo>
                        <a:cubicBezTo>
                          <a:pt x="98756" y="16251"/>
                          <a:pt x="95562" y="16805"/>
                          <a:pt x="92535" y="17899"/>
                        </a:cubicBezTo>
                        <a:cubicBezTo>
                          <a:pt x="84173" y="1685"/>
                          <a:pt x="64250" y="-4681"/>
                          <a:pt x="48037" y="3681"/>
                        </a:cubicBezTo>
                        <a:cubicBezTo>
                          <a:pt x="37171" y="9284"/>
                          <a:pt x="30290" y="20429"/>
                          <a:pt x="30147" y="32653"/>
                        </a:cubicBezTo>
                        <a:cubicBezTo>
                          <a:pt x="14806" y="31397"/>
                          <a:pt x="1351" y="42814"/>
                          <a:pt x="94" y="58155"/>
                        </a:cubicBezTo>
                        <a:cubicBezTo>
                          <a:pt x="-1135" y="73172"/>
                          <a:pt x="9792" y="86447"/>
                          <a:pt x="24765" y="8812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10DF2D44-95F4-74EE-6F6D-44E6C8C78854}"/>
                      </a:ext>
                    </a:extLst>
                  </p:cNvPr>
                  <p:cNvSpPr/>
                  <p:nvPr/>
                </p:nvSpPr>
                <p:spPr>
                  <a:xfrm>
                    <a:off x="5166329" y="4362008"/>
                    <a:ext cx="130051" cy="75715"/>
                  </a:xfrm>
                  <a:custGeom>
                    <a:avLst/>
                    <a:gdLst>
                      <a:gd name="connsiteX0" fmla="*/ 20688 w 130051"/>
                      <a:gd name="connsiteY0" fmla="*/ 75715 h 75715"/>
                      <a:gd name="connsiteX1" fmla="*/ 112128 w 130051"/>
                      <a:gd name="connsiteY1" fmla="*/ 75715 h 75715"/>
                      <a:gd name="connsiteX2" fmla="*/ 130018 w 130051"/>
                      <a:gd name="connsiteY2" fmla="*/ 55572 h 75715"/>
                      <a:gd name="connsiteX3" fmla="*/ 112128 w 130051"/>
                      <a:gd name="connsiteY3" fmla="*/ 37682 h 75715"/>
                      <a:gd name="connsiteX4" fmla="*/ 110547 w 130051"/>
                      <a:gd name="connsiteY4" fmla="*/ 37682 h 75715"/>
                      <a:gd name="connsiteX5" fmla="*/ 86981 w 130051"/>
                      <a:gd name="connsiteY5" fmla="*/ 13966 h 75715"/>
                      <a:gd name="connsiteX6" fmla="*/ 78866 w 130051"/>
                      <a:gd name="connsiteY6" fmla="*/ 15374 h 75715"/>
                      <a:gd name="connsiteX7" fmla="*/ 40626 w 130051"/>
                      <a:gd name="connsiteY7" fmla="*/ 3166 h 75715"/>
                      <a:gd name="connsiteX8" fmla="*/ 25260 w 130051"/>
                      <a:gd name="connsiteY8" fmla="*/ 28052 h 75715"/>
                      <a:gd name="connsiteX9" fmla="*/ 37 w 130051"/>
                      <a:gd name="connsiteY9" fmla="*/ 50648 h 75715"/>
                      <a:gd name="connsiteX10" fmla="*/ 20631 w 130051"/>
                      <a:gd name="connsiteY10" fmla="*/ 75677 h 75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0051" h="75715">
                        <a:moveTo>
                          <a:pt x="20688" y="75715"/>
                        </a:moveTo>
                        <a:lnTo>
                          <a:pt x="112128" y="75715"/>
                        </a:lnTo>
                        <a:cubicBezTo>
                          <a:pt x="122630" y="75093"/>
                          <a:pt x="130640" y="66075"/>
                          <a:pt x="130018" y="55572"/>
                        </a:cubicBezTo>
                        <a:cubicBezTo>
                          <a:pt x="129447" y="45938"/>
                          <a:pt x="121762" y="38253"/>
                          <a:pt x="112128" y="37682"/>
                        </a:cubicBezTo>
                        <a:lnTo>
                          <a:pt x="110547" y="37682"/>
                        </a:lnTo>
                        <a:cubicBezTo>
                          <a:pt x="110589" y="24625"/>
                          <a:pt x="100038" y="14008"/>
                          <a:pt x="86981" y="13966"/>
                        </a:cubicBezTo>
                        <a:cubicBezTo>
                          <a:pt x="84215" y="13957"/>
                          <a:pt x="81468" y="14433"/>
                          <a:pt x="78866" y="15374"/>
                        </a:cubicBezTo>
                        <a:cubicBezTo>
                          <a:pt x="71678" y="1443"/>
                          <a:pt x="54557" y="-4022"/>
                          <a:pt x="40626" y="3166"/>
                        </a:cubicBezTo>
                        <a:cubicBezTo>
                          <a:pt x="31296" y="7981"/>
                          <a:pt x="25385" y="17554"/>
                          <a:pt x="25260" y="28052"/>
                        </a:cubicBezTo>
                        <a:cubicBezTo>
                          <a:pt x="12054" y="27326"/>
                          <a:pt x="761" y="37443"/>
                          <a:pt x="37" y="50648"/>
                        </a:cubicBezTo>
                        <a:cubicBezTo>
                          <a:pt x="-646" y="63076"/>
                          <a:pt x="8304" y="73954"/>
                          <a:pt x="20631" y="756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9D5CB331-1B84-D389-356D-EB3BB3B732EE}"/>
                      </a:ext>
                    </a:extLst>
                  </p:cNvPr>
                  <p:cNvSpPr/>
                  <p:nvPr/>
                </p:nvSpPr>
                <p:spPr>
                  <a:xfrm>
                    <a:off x="5145135" y="4295369"/>
                    <a:ext cx="761999" cy="335759"/>
                  </a:xfrm>
                  <a:custGeom>
                    <a:avLst/>
                    <a:gdLst>
                      <a:gd name="connsiteX0" fmla="*/ 723871 w 761999"/>
                      <a:gd name="connsiteY0" fmla="*/ 269609 h 335759"/>
                      <a:gd name="connsiteX1" fmla="*/ 666721 w 761999"/>
                      <a:gd name="connsiteY1" fmla="*/ 257512 h 335759"/>
                      <a:gd name="connsiteX2" fmla="*/ 609571 w 761999"/>
                      <a:gd name="connsiteY2" fmla="*/ 269609 h 335759"/>
                      <a:gd name="connsiteX3" fmla="*/ 593169 w 761999"/>
                      <a:gd name="connsiteY3" fmla="*/ 275000 h 335759"/>
                      <a:gd name="connsiteX4" fmla="*/ 512597 w 761999"/>
                      <a:gd name="connsiteY4" fmla="*/ 96882 h 335759"/>
                      <a:gd name="connsiteX5" fmla="*/ 492881 w 761999"/>
                      <a:gd name="connsiteY5" fmla="*/ 85833 h 335759"/>
                      <a:gd name="connsiteX6" fmla="*/ 427253 w 761999"/>
                      <a:gd name="connsiteY6" fmla="*/ 94034 h 335759"/>
                      <a:gd name="connsiteX7" fmla="*/ 357721 w 761999"/>
                      <a:gd name="connsiteY7" fmla="*/ 7109 h 335759"/>
                      <a:gd name="connsiteX8" fmla="*/ 330937 w 761999"/>
                      <a:gd name="connsiteY8" fmla="*/ 4208 h 335759"/>
                      <a:gd name="connsiteX9" fmla="*/ 329403 w 761999"/>
                      <a:gd name="connsiteY9" fmla="*/ 5585 h 335759"/>
                      <a:gd name="connsiteX10" fmla="*/ 234153 w 761999"/>
                      <a:gd name="connsiteY10" fmla="*/ 100835 h 335759"/>
                      <a:gd name="connsiteX11" fmla="*/ 229391 w 761999"/>
                      <a:gd name="connsiteY11" fmla="*/ 108836 h 335759"/>
                      <a:gd name="connsiteX12" fmla="*/ 201701 w 761999"/>
                      <a:gd name="connsiteY12" fmla="*/ 201143 h 335759"/>
                      <a:gd name="connsiteX13" fmla="*/ 153467 w 761999"/>
                      <a:gd name="connsiteY13" fmla="*/ 270047 h 335759"/>
                      <a:gd name="connsiteX14" fmla="*/ 152400 w 761999"/>
                      <a:gd name="connsiteY14" fmla="*/ 269647 h 335759"/>
                      <a:gd name="connsiteX15" fmla="*/ 95250 w 761999"/>
                      <a:gd name="connsiteY15" fmla="*/ 257550 h 335759"/>
                      <a:gd name="connsiteX16" fmla="*/ 38100 w 761999"/>
                      <a:gd name="connsiteY16" fmla="*/ 269647 h 335759"/>
                      <a:gd name="connsiteX17" fmla="*/ 0 w 761999"/>
                      <a:gd name="connsiteY17" fmla="*/ 278610 h 335759"/>
                      <a:gd name="connsiteX18" fmla="*/ 0 w 761999"/>
                      <a:gd name="connsiteY18" fmla="*/ 335760 h 335759"/>
                      <a:gd name="connsiteX19" fmla="*/ 57150 w 761999"/>
                      <a:gd name="connsiteY19" fmla="*/ 323663 h 335759"/>
                      <a:gd name="connsiteX20" fmla="*/ 95250 w 761999"/>
                      <a:gd name="connsiteY20" fmla="*/ 314138 h 335759"/>
                      <a:gd name="connsiteX21" fmla="*/ 133350 w 761999"/>
                      <a:gd name="connsiteY21" fmla="*/ 323663 h 335759"/>
                      <a:gd name="connsiteX22" fmla="*/ 190500 w 761999"/>
                      <a:gd name="connsiteY22" fmla="*/ 335760 h 335759"/>
                      <a:gd name="connsiteX23" fmla="*/ 247650 w 761999"/>
                      <a:gd name="connsiteY23" fmla="*/ 323663 h 335759"/>
                      <a:gd name="connsiteX24" fmla="*/ 285750 w 761999"/>
                      <a:gd name="connsiteY24" fmla="*/ 314138 h 335759"/>
                      <a:gd name="connsiteX25" fmla="*/ 323850 w 761999"/>
                      <a:gd name="connsiteY25" fmla="*/ 323091 h 335759"/>
                      <a:gd name="connsiteX26" fmla="*/ 381000 w 761999"/>
                      <a:gd name="connsiteY26" fmla="*/ 335760 h 335759"/>
                      <a:gd name="connsiteX27" fmla="*/ 438150 w 761999"/>
                      <a:gd name="connsiteY27" fmla="*/ 323663 h 335759"/>
                      <a:gd name="connsiteX28" fmla="*/ 476250 w 761999"/>
                      <a:gd name="connsiteY28" fmla="*/ 314138 h 335759"/>
                      <a:gd name="connsiteX29" fmla="*/ 514350 w 761999"/>
                      <a:gd name="connsiteY29" fmla="*/ 323663 h 335759"/>
                      <a:gd name="connsiteX30" fmla="*/ 571500 w 761999"/>
                      <a:gd name="connsiteY30" fmla="*/ 335760 h 335759"/>
                      <a:gd name="connsiteX31" fmla="*/ 628650 w 761999"/>
                      <a:gd name="connsiteY31" fmla="*/ 323663 h 335759"/>
                      <a:gd name="connsiteX32" fmla="*/ 666750 w 761999"/>
                      <a:gd name="connsiteY32" fmla="*/ 314138 h 335759"/>
                      <a:gd name="connsiteX33" fmla="*/ 704850 w 761999"/>
                      <a:gd name="connsiteY33" fmla="*/ 323091 h 335759"/>
                      <a:gd name="connsiteX34" fmla="*/ 762000 w 761999"/>
                      <a:gd name="connsiteY34" fmla="*/ 335760 h 335759"/>
                      <a:gd name="connsiteX35" fmla="*/ 762000 w 761999"/>
                      <a:gd name="connsiteY35" fmla="*/ 278610 h 335759"/>
                      <a:gd name="connsiteX36" fmla="*/ 723871 w 761999"/>
                      <a:gd name="connsiteY36" fmla="*/ 269609 h 335759"/>
                      <a:gd name="connsiteX37" fmla="*/ 476221 w 761999"/>
                      <a:gd name="connsiteY37" fmla="*/ 257512 h 335759"/>
                      <a:gd name="connsiteX38" fmla="*/ 419071 w 761999"/>
                      <a:gd name="connsiteY38" fmla="*/ 269609 h 335759"/>
                      <a:gd name="connsiteX39" fmla="*/ 380971 w 761999"/>
                      <a:gd name="connsiteY39" fmla="*/ 278572 h 335759"/>
                      <a:gd name="connsiteX40" fmla="*/ 342871 w 761999"/>
                      <a:gd name="connsiteY40" fmla="*/ 269609 h 335759"/>
                      <a:gd name="connsiteX41" fmla="*/ 285721 w 761999"/>
                      <a:gd name="connsiteY41" fmla="*/ 257512 h 335759"/>
                      <a:gd name="connsiteX42" fmla="*/ 228571 w 761999"/>
                      <a:gd name="connsiteY42" fmla="*/ 269609 h 335759"/>
                      <a:gd name="connsiteX43" fmla="*/ 194281 w 761999"/>
                      <a:gd name="connsiteY43" fmla="*/ 278181 h 335759"/>
                      <a:gd name="connsiteX44" fmla="*/ 234686 w 761999"/>
                      <a:gd name="connsiteY44" fmla="*/ 220479 h 335759"/>
                      <a:gd name="connsiteX45" fmla="*/ 237325 w 761999"/>
                      <a:gd name="connsiteY45" fmla="*/ 215021 h 335759"/>
                      <a:gd name="connsiteX46" fmla="*/ 264519 w 761999"/>
                      <a:gd name="connsiteY46" fmla="*/ 124371 h 335759"/>
                      <a:gd name="connsiteX47" fmla="*/ 339985 w 761999"/>
                      <a:gd name="connsiteY47" fmla="*/ 48905 h 335759"/>
                      <a:gd name="connsiteX48" fmla="*/ 427206 w 761999"/>
                      <a:gd name="connsiteY48" fmla="*/ 193942 h 335759"/>
                      <a:gd name="connsiteX49" fmla="*/ 483746 w 761999"/>
                      <a:gd name="connsiteY49" fmla="*/ 125467 h 335759"/>
                      <a:gd name="connsiteX50" fmla="*/ 551640 w 761999"/>
                      <a:gd name="connsiteY50" fmla="*/ 275533 h 335759"/>
                      <a:gd name="connsiteX51" fmla="*/ 533371 w 761999"/>
                      <a:gd name="connsiteY51" fmla="*/ 269609 h 335759"/>
                      <a:gd name="connsiteX52" fmla="*/ 476221 w 761999"/>
                      <a:gd name="connsiteY52" fmla="*/ 257512 h 335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761999" h="335759">
                        <a:moveTo>
                          <a:pt x="723871" y="269609"/>
                        </a:moveTo>
                        <a:cubicBezTo>
                          <a:pt x="705645" y="262364"/>
                          <a:pt x="686320" y="258273"/>
                          <a:pt x="666721" y="257512"/>
                        </a:cubicBezTo>
                        <a:cubicBezTo>
                          <a:pt x="647123" y="258273"/>
                          <a:pt x="627798" y="262363"/>
                          <a:pt x="609571" y="269609"/>
                        </a:cubicBezTo>
                        <a:cubicBezTo>
                          <a:pt x="604238" y="271791"/>
                          <a:pt x="598758" y="273593"/>
                          <a:pt x="593169" y="275000"/>
                        </a:cubicBezTo>
                        <a:lnTo>
                          <a:pt x="512597" y="96882"/>
                        </a:lnTo>
                        <a:cubicBezTo>
                          <a:pt x="509156" y="89277"/>
                          <a:pt x="501164" y="84799"/>
                          <a:pt x="492881" y="85833"/>
                        </a:cubicBezTo>
                        <a:lnTo>
                          <a:pt x="427253" y="94034"/>
                        </a:lnTo>
                        <a:lnTo>
                          <a:pt x="357721" y="7109"/>
                        </a:lnTo>
                        <a:cubicBezTo>
                          <a:pt x="351126" y="-1088"/>
                          <a:pt x="339134" y="-2387"/>
                          <a:pt x="330937" y="4208"/>
                        </a:cubicBezTo>
                        <a:cubicBezTo>
                          <a:pt x="330401" y="4639"/>
                          <a:pt x="329889" y="5099"/>
                          <a:pt x="329403" y="5585"/>
                        </a:cubicBezTo>
                        <a:lnTo>
                          <a:pt x="234153" y="100835"/>
                        </a:lnTo>
                        <a:cubicBezTo>
                          <a:pt x="231932" y="103070"/>
                          <a:pt x="230296" y="105819"/>
                          <a:pt x="229391" y="108836"/>
                        </a:cubicBezTo>
                        <a:lnTo>
                          <a:pt x="201701" y="201143"/>
                        </a:lnTo>
                        <a:lnTo>
                          <a:pt x="153467" y="270047"/>
                        </a:lnTo>
                        <a:cubicBezTo>
                          <a:pt x="153114" y="269904"/>
                          <a:pt x="152752" y="269799"/>
                          <a:pt x="152400" y="269647"/>
                        </a:cubicBezTo>
                        <a:cubicBezTo>
                          <a:pt x="134174" y="262402"/>
                          <a:pt x="114849" y="258311"/>
                          <a:pt x="95250" y="257550"/>
                        </a:cubicBezTo>
                        <a:cubicBezTo>
                          <a:pt x="75651" y="258311"/>
                          <a:pt x="56326" y="262401"/>
                          <a:pt x="38100" y="269647"/>
                        </a:cubicBezTo>
                        <a:cubicBezTo>
                          <a:pt x="25967" y="274671"/>
                          <a:pt x="13101" y="277698"/>
                          <a:pt x="0" y="278610"/>
                        </a:cubicBezTo>
                        <a:lnTo>
                          <a:pt x="0" y="335760"/>
                        </a:lnTo>
                        <a:cubicBezTo>
                          <a:pt x="19599" y="335001"/>
                          <a:pt x="38925" y="330910"/>
                          <a:pt x="57150" y="323663"/>
                        </a:cubicBezTo>
                        <a:cubicBezTo>
                          <a:pt x="69250" y="318443"/>
                          <a:pt x="82118" y="315227"/>
                          <a:pt x="95250" y="314138"/>
                        </a:cubicBezTo>
                        <a:cubicBezTo>
                          <a:pt x="108382" y="315227"/>
                          <a:pt x="121250" y="318443"/>
                          <a:pt x="133350" y="323663"/>
                        </a:cubicBezTo>
                        <a:cubicBezTo>
                          <a:pt x="151575" y="330910"/>
                          <a:pt x="170901" y="335001"/>
                          <a:pt x="190500" y="335760"/>
                        </a:cubicBezTo>
                        <a:cubicBezTo>
                          <a:pt x="210099" y="335001"/>
                          <a:pt x="229425" y="330910"/>
                          <a:pt x="247650" y="323663"/>
                        </a:cubicBezTo>
                        <a:cubicBezTo>
                          <a:pt x="259750" y="318443"/>
                          <a:pt x="272618" y="315227"/>
                          <a:pt x="285750" y="314138"/>
                        </a:cubicBezTo>
                        <a:cubicBezTo>
                          <a:pt x="298850" y="315046"/>
                          <a:pt x="311717" y="318070"/>
                          <a:pt x="323850" y="323091"/>
                        </a:cubicBezTo>
                        <a:cubicBezTo>
                          <a:pt x="342027" y="330579"/>
                          <a:pt x="361362" y="334864"/>
                          <a:pt x="381000" y="335760"/>
                        </a:cubicBezTo>
                        <a:cubicBezTo>
                          <a:pt x="400599" y="335001"/>
                          <a:pt x="419925" y="330910"/>
                          <a:pt x="438150" y="323663"/>
                        </a:cubicBezTo>
                        <a:cubicBezTo>
                          <a:pt x="450250" y="318443"/>
                          <a:pt x="463118" y="315227"/>
                          <a:pt x="476250" y="314138"/>
                        </a:cubicBezTo>
                        <a:cubicBezTo>
                          <a:pt x="489382" y="315227"/>
                          <a:pt x="502250" y="318443"/>
                          <a:pt x="514350" y="323663"/>
                        </a:cubicBezTo>
                        <a:cubicBezTo>
                          <a:pt x="532575" y="330910"/>
                          <a:pt x="551901" y="335001"/>
                          <a:pt x="571500" y="335760"/>
                        </a:cubicBezTo>
                        <a:cubicBezTo>
                          <a:pt x="591099" y="335001"/>
                          <a:pt x="610425" y="330910"/>
                          <a:pt x="628650" y="323663"/>
                        </a:cubicBezTo>
                        <a:cubicBezTo>
                          <a:pt x="640750" y="318443"/>
                          <a:pt x="653618" y="315227"/>
                          <a:pt x="666750" y="314138"/>
                        </a:cubicBezTo>
                        <a:cubicBezTo>
                          <a:pt x="679850" y="315046"/>
                          <a:pt x="692717" y="318070"/>
                          <a:pt x="704850" y="323091"/>
                        </a:cubicBezTo>
                        <a:cubicBezTo>
                          <a:pt x="723027" y="330579"/>
                          <a:pt x="742362" y="334864"/>
                          <a:pt x="762000" y="335760"/>
                        </a:cubicBezTo>
                        <a:lnTo>
                          <a:pt x="762000" y="278610"/>
                        </a:lnTo>
                        <a:cubicBezTo>
                          <a:pt x="748888" y="277690"/>
                          <a:pt x="736011" y="274649"/>
                          <a:pt x="723871" y="269609"/>
                        </a:cubicBezTo>
                        <a:close/>
                        <a:moveTo>
                          <a:pt x="476221" y="257512"/>
                        </a:moveTo>
                        <a:cubicBezTo>
                          <a:pt x="456623" y="258273"/>
                          <a:pt x="437298" y="262363"/>
                          <a:pt x="419071" y="269609"/>
                        </a:cubicBezTo>
                        <a:cubicBezTo>
                          <a:pt x="406938" y="274633"/>
                          <a:pt x="394072" y="277660"/>
                          <a:pt x="380971" y="278572"/>
                        </a:cubicBezTo>
                        <a:cubicBezTo>
                          <a:pt x="367871" y="277660"/>
                          <a:pt x="355004" y="274633"/>
                          <a:pt x="342871" y="269609"/>
                        </a:cubicBezTo>
                        <a:cubicBezTo>
                          <a:pt x="324645" y="262364"/>
                          <a:pt x="305320" y="258273"/>
                          <a:pt x="285721" y="257512"/>
                        </a:cubicBezTo>
                        <a:cubicBezTo>
                          <a:pt x="266123" y="258273"/>
                          <a:pt x="246798" y="262363"/>
                          <a:pt x="228571" y="269609"/>
                        </a:cubicBezTo>
                        <a:cubicBezTo>
                          <a:pt x="217621" y="274123"/>
                          <a:pt x="206069" y="277011"/>
                          <a:pt x="194281" y="278181"/>
                        </a:cubicBezTo>
                        <a:lnTo>
                          <a:pt x="234686" y="220479"/>
                        </a:lnTo>
                        <a:cubicBezTo>
                          <a:pt x="235847" y="218809"/>
                          <a:pt x="236736" y="216967"/>
                          <a:pt x="237325" y="215021"/>
                        </a:cubicBezTo>
                        <a:lnTo>
                          <a:pt x="264519" y="124371"/>
                        </a:lnTo>
                        <a:lnTo>
                          <a:pt x="339985" y="48905"/>
                        </a:lnTo>
                        <a:lnTo>
                          <a:pt x="427206" y="193942"/>
                        </a:lnTo>
                        <a:lnTo>
                          <a:pt x="483746" y="125467"/>
                        </a:lnTo>
                        <a:lnTo>
                          <a:pt x="551640" y="275533"/>
                        </a:lnTo>
                        <a:cubicBezTo>
                          <a:pt x="545404" y="274043"/>
                          <a:pt x="539295" y="272062"/>
                          <a:pt x="533371" y="269609"/>
                        </a:cubicBezTo>
                        <a:cubicBezTo>
                          <a:pt x="515145" y="262364"/>
                          <a:pt x="495820" y="258273"/>
                          <a:pt x="476221" y="25751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3155A8D2-71EA-6826-329A-2E55F29BB568}"/>
                      </a:ext>
                    </a:extLst>
                  </p:cNvPr>
                  <p:cNvSpPr/>
                  <p:nvPr/>
                </p:nvSpPr>
                <p:spPr>
                  <a:xfrm>
                    <a:off x="5230829" y="4729564"/>
                    <a:ext cx="609602" cy="438245"/>
                  </a:xfrm>
                  <a:custGeom>
                    <a:avLst/>
                    <a:gdLst>
                      <a:gd name="connsiteX0" fmla="*/ 552690 w 609602"/>
                      <a:gd name="connsiteY0" fmla="*/ 3524 h 438245"/>
                      <a:gd name="connsiteX1" fmla="*/ 523906 w 609602"/>
                      <a:gd name="connsiteY1" fmla="*/ 12097 h 438245"/>
                      <a:gd name="connsiteX2" fmla="*/ 485806 w 609602"/>
                      <a:gd name="connsiteY2" fmla="*/ 21060 h 438245"/>
                      <a:gd name="connsiteX3" fmla="*/ 447706 w 609602"/>
                      <a:gd name="connsiteY3" fmla="*/ 12097 h 438245"/>
                      <a:gd name="connsiteX4" fmla="*/ 390556 w 609602"/>
                      <a:gd name="connsiteY4" fmla="*/ 0 h 438245"/>
                      <a:gd name="connsiteX5" fmla="*/ 333406 w 609602"/>
                      <a:gd name="connsiteY5" fmla="*/ 12097 h 438245"/>
                      <a:gd name="connsiteX6" fmla="*/ 295306 w 609602"/>
                      <a:gd name="connsiteY6" fmla="*/ 21060 h 438245"/>
                      <a:gd name="connsiteX7" fmla="*/ 257206 w 609602"/>
                      <a:gd name="connsiteY7" fmla="*/ 12097 h 438245"/>
                      <a:gd name="connsiteX8" fmla="*/ 200056 w 609602"/>
                      <a:gd name="connsiteY8" fmla="*/ 0 h 438245"/>
                      <a:gd name="connsiteX9" fmla="*/ 142906 w 609602"/>
                      <a:gd name="connsiteY9" fmla="*/ 12097 h 438245"/>
                      <a:gd name="connsiteX10" fmla="*/ 104806 w 609602"/>
                      <a:gd name="connsiteY10" fmla="*/ 21060 h 438245"/>
                      <a:gd name="connsiteX11" fmla="*/ 66706 w 609602"/>
                      <a:gd name="connsiteY11" fmla="*/ 12097 h 438245"/>
                      <a:gd name="connsiteX12" fmla="*/ 32806 w 609602"/>
                      <a:gd name="connsiteY12" fmla="*/ 2638 h 438245"/>
                      <a:gd name="connsiteX13" fmla="*/ 402 w 609602"/>
                      <a:gd name="connsiteY13" fmla="*/ 158105 h 438245"/>
                      <a:gd name="connsiteX14" fmla="*/ 6117 w 609602"/>
                      <a:gd name="connsiteY14" fmla="*/ 175984 h 438245"/>
                      <a:gd name="connsiteX15" fmla="*/ 126799 w 609602"/>
                      <a:gd name="connsiteY15" fmla="*/ 287388 h 438245"/>
                      <a:gd name="connsiteX16" fmla="*/ 182339 w 609602"/>
                      <a:gd name="connsiteY16" fmla="*/ 426263 h 438245"/>
                      <a:gd name="connsiteX17" fmla="*/ 200027 w 609602"/>
                      <a:gd name="connsiteY17" fmla="*/ 438245 h 438245"/>
                      <a:gd name="connsiteX18" fmla="*/ 202885 w 609602"/>
                      <a:gd name="connsiteY18" fmla="*/ 438017 h 438245"/>
                      <a:gd name="connsiteX19" fmla="*/ 326710 w 609602"/>
                      <a:gd name="connsiteY19" fmla="*/ 418967 h 438245"/>
                      <a:gd name="connsiteX20" fmla="*/ 339092 w 609602"/>
                      <a:gd name="connsiteY20" fmla="*/ 411575 h 438245"/>
                      <a:gd name="connsiteX21" fmla="*/ 393042 w 609602"/>
                      <a:gd name="connsiteY21" fmla="*/ 339642 h 438245"/>
                      <a:gd name="connsiteX22" fmla="*/ 483329 w 609602"/>
                      <a:gd name="connsiteY22" fmla="*/ 303524 h 438245"/>
                      <a:gd name="connsiteX23" fmla="*/ 491492 w 609602"/>
                      <a:gd name="connsiteY23" fmla="*/ 297275 h 438245"/>
                      <a:gd name="connsiteX24" fmla="*/ 605792 w 609602"/>
                      <a:gd name="connsiteY24" fmla="*/ 144875 h 438245"/>
                      <a:gd name="connsiteX25" fmla="*/ 607907 w 609602"/>
                      <a:gd name="connsiteY25" fmla="*/ 125587 h 438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09602" h="438245">
                        <a:moveTo>
                          <a:pt x="552690" y="3524"/>
                        </a:moveTo>
                        <a:cubicBezTo>
                          <a:pt x="542866" y="5547"/>
                          <a:pt x="533235" y="8415"/>
                          <a:pt x="523906" y="12097"/>
                        </a:cubicBezTo>
                        <a:cubicBezTo>
                          <a:pt x="511773" y="17121"/>
                          <a:pt x="498906" y="20148"/>
                          <a:pt x="485806" y="21060"/>
                        </a:cubicBezTo>
                        <a:cubicBezTo>
                          <a:pt x="472705" y="20148"/>
                          <a:pt x="459839" y="17121"/>
                          <a:pt x="447706" y="12097"/>
                        </a:cubicBezTo>
                        <a:cubicBezTo>
                          <a:pt x="429480" y="4852"/>
                          <a:pt x="410154" y="761"/>
                          <a:pt x="390556" y="0"/>
                        </a:cubicBezTo>
                        <a:cubicBezTo>
                          <a:pt x="370957" y="761"/>
                          <a:pt x="351632" y="4851"/>
                          <a:pt x="333406" y="12097"/>
                        </a:cubicBezTo>
                        <a:cubicBezTo>
                          <a:pt x="321273" y="17121"/>
                          <a:pt x="308406" y="20148"/>
                          <a:pt x="295306" y="21060"/>
                        </a:cubicBezTo>
                        <a:cubicBezTo>
                          <a:pt x="282205" y="20148"/>
                          <a:pt x="269339" y="17121"/>
                          <a:pt x="257206" y="12097"/>
                        </a:cubicBezTo>
                        <a:cubicBezTo>
                          <a:pt x="238980" y="4852"/>
                          <a:pt x="219654" y="761"/>
                          <a:pt x="200056" y="0"/>
                        </a:cubicBezTo>
                        <a:cubicBezTo>
                          <a:pt x="180457" y="761"/>
                          <a:pt x="161132" y="4851"/>
                          <a:pt x="142906" y="12097"/>
                        </a:cubicBezTo>
                        <a:cubicBezTo>
                          <a:pt x="130773" y="17121"/>
                          <a:pt x="117906" y="20148"/>
                          <a:pt x="104806" y="21060"/>
                        </a:cubicBezTo>
                        <a:cubicBezTo>
                          <a:pt x="91705" y="20148"/>
                          <a:pt x="78839" y="17121"/>
                          <a:pt x="66706" y="12097"/>
                        </a:cubicBezTo>
                        <a:cubicBezTo>
                          <a:pt x="55758" y="7798"/>
                          <a:pt x="44398" y="4629"/>
                          <a:pt x="32806" y="2638"/>
                        </a:cubicBezTo>
                        <a:lnTo>
                          <a:pt x="402" y="158105"/>
                        </a:lnTo>
                        <a:cubicBezTo>
                          <a:pt x="-965" y="164655"/>
                          <a:pt x="1205" y="171441"/>
                          <a:pt x="6117" y="175984"/>
                        </a:cubicBezTo>
                        <a:lnTo>
                          <a:pt x="126799" y="287388"/>
                        </a:lnTo>
                        <a:lnTo>
                          <a:pt x="182339" y="426263"/>
                        </a:lnTo>
                        <a:cubicBezTo>
                          <a:pt x="185230" y="433498"/>
                          <a:pt x="192236" y="438244"/>
                          <a:pt x="200027" y="438245"/>
                        </a:cubicBezTo>
                        <a:cubicBezTo>
                          <a:pt x="200984" y="438242"/>
                          <a:pt x="201940" y="438165"/>
                          <a:pt x="202885" y="438017"/>
                        </a:cubicBezTo>
                        <a:lnTo>
                          <a:pt x="326710" y="418967"/>
                        </a:lnTo>
                        <a:cubicBezTo>
                          <a:pt x="331646" y="418221"/>
                          <a:pt x="336093" y="415566"/>
                          <a:pt x="339092" y="411575"/>
                        </a:cubicBezTo>
                        <a:lnTo>
                          <a:pt x="393042" y="339642"/>
                        </a:lnTo>
                        <a:lnTo>
                          <a:pt x="483329" y="303524"/>
                        </a:lnTo>
                        <a:cubicBezTo>
                          <a:pt x="486571" y="302228"/>
                          <a:pt x="489395" y="300067"/>
                          <a:pt x="491492" y="297275"/>
                        </a:cubicBezTo>
                        <a:lnTo>
                          <a:pt x="605792" y="144875"/>
                        </a:lnTo>
                        <a:cubicBezTo>
                          <a:pt x="609964" y="139314"/>
                          <a:pt x="610775" y="131920"/>
                          <a:pt x="607907" y="125587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C701492-5286-D007-75CF-8677BD9ED1A1}"/>
                    </a:ext>
                  </a:extLst>
                </p:cNvPr>
                <p:cNvSpPr/>
                <p:nvPr/>
              </p:nvSpPr>
              <p:spPr>
                <a:xfrm>
                  <a:off x="4957252" y="5466328"/>
                  <a:ext cx="762000" cy="78200"/>
                </a:xfrm>
                <a:custGeom>
                  <a:avLst/>
                  <a:gdLst>
                    <a:gd name="connsiteX0" fmla="*/ 666750 w 762000"/>
                    <a:gd name="connsiteY0" fmla="*/ 0 h 78200"/>
                    <a:gd name="connsiteX1" fmla="*/ 609600 w 762000"/>
                    <a:gd name="connsiteY1" fmla="*/ 12097 h 78200"/>
                    <a:gd name="connsiteX2" fmla="*/ 571500 w 762000"/>
                    <a:gd name="connsiteY2" fmla="*/ 21050 h 78200"/>
                    <a:gd name="connsiteX3" fmla="*/ 533400 w 762000"/>
                    <a:gd name="connsiteY3" fmla="*/ 12097 h 78200"/>
                    <a:gd name="connsiteX4" fmla="*/ 476250 w 762000"/>
                    <a:gd name="connsiteY4" fmla="*/ 0 h 78200"/>
                    <a:gd name="connsiteX5" fmla="*/ 419100 w 762000"/>
                    <a:gd name="connsiteY5" fmla="*/ 12097 h 78200"/>
                    <a:gd name="connsiteX6" fmla="*/ 381000 w 762000"/>
                    <a:gd name="connsiteY6" fmla="*/ 21050 h 78200"/>
                    <a:gd name="connsiteX7" fmla="*/ 342900 w 762000"/>
                    <a:gd name="connsiteY7" fmla="*/ 12097 h 78200"/>
                    <a:gd name="connsiteX8" fmla="*/ 285750 w 762000"/>
                    <a:gd name="connsiteY8" fmla="*/ 0 h 78200"/>
                    <a:gd name="connsiteX9" fmla="*/ 228600 w 762000"/>
                    <a:gd name="connsiteY9" fmla="*/ 12097 h 78200"/>
                    <a:gd name="connsiteX10" fmla="*/ 190500 w 762000"/>
                    <a:gd name="connsiteY10" fmla="*/ 21050 h 78200"/>
                    <a:gd name="connsiteX11" fmla="*/ 152400 w 762000"/>
                    <a:gd name="connsiteY11" fmla="*/ 12097 h 78200"/>
                    <a:gd name="connsiteX12" fmla="*/ 95250 w 762000"/>
                    <a:gd name="connsiteY12" fmla="*/ 0 h 78200"/>
                    <a:gd name="connsiteX13" fmla="*/ 38100 w 762000"/>
                    <a:gd name="connsiteY13" fmla="*/ 12097 h 78200"/>
                    <a:gd name="connsiteX14" fmla="*/ 0 w 762000"/>
                    <a:gd name="connsiteY14" fmla="*/ 21050 h 78200"/>
                    <a:gd name="connsiteX15" fmla="*/ 0 w 762000"/>
                    <a:gd name="connsiteY15" fmla="*/ 78200 h 78200"/>
                    <a:gd name="connsiteX16" fmla="*/ 57150 w 762000"/>
                    <a:gd name="connsiteY16" fmla="*/ 66104 h 78200"/>
                    <a:gd name="connsiteX17" fmla="*/ 95250 w 762000"/>
                    <a:gd name="connsiteY17" fmla="*/ 56579 h 78200"/>
                    <a:gd name="connsiteX18" fmla="*/ 133350 w 762000"/>
                    <a:gd name="connsiteY18" fmla="*/ 66104 h 78200"/>
                    <a:gd name="connsiteX19" fmla="*/ 190500 w 762000"/>
                    <a:gd name="connsiteY19" fmla="*/ 78200 h 78200"/>
                    <a:gd name="connsiteX20" fmla="*/ 247650 w 762000"/>
                    <a:gd name="connsiteY20" fmla="*/ 66104 h 78200"/>
                    <a:gd name="connsiteX21" fmla="*/ 285750 w 762000"/>
                    <a:gd name="connsiteY21" fmla="*/ 56579 h 78200"/>
                    <a:gd name="connsiteX22" fmla="*/ 323850 w 762000"/>
                    <a:gd name="connsiteY22" fmla="*/ 65532 h 78200"/>
                    <a:gd name="connsiteX23" fmla="*/ 381000 w 762000"/>
                    <a:gd name="connsiteY23" fmla="*/ 78200 h 78200"/>
                    <a:gd name="connsiteX24" fmla="*/ 438150 w 762000"/>
                    <a:gd name="connsiteY24" fmla="*/ 66104 h 78200"/>
                    <a:gd name="connsiteX25" fmla="*/ 476250 w 762000"/>
                    <a:gd name="connsiteY25" fmla="*/ 56579 h 78200"/>
                    <a:gd name="connsiteX26" fmla="*/ 514350 w 762000"/>
                    <a:gd name="connsiteY26" fmla="*/ 66104 h 78200"/>
                    <a:gd name="connsiteX27" fmla="*/ 571500 w 762000"/>
                    <a:gd name="connsiteY27" fmla="*/ 78200 h 78200"/>
                    <a:gd name="connsiteX28" fmla="*/ 628650 w 762000"/>
                    <a:gd name="connsiteY28" fmla="*/ 66104 h 78200"/>
                    <a:gd name="connsiteX29" fmla="*/ 666750 w 762000"/>
                    <a:gd name="connsiteY29" fmla="*/ 56579 h 78200"/>
                    <a:gd name="connsiteX30" fmla="*/ 704850 w 762000"/>
                    <a:gd name="connsiteY30" fmla="*/ 65532 h 78200"/>
                    <a:gd name="connsiteX31" fmla="*/ 762000 w 762000"/>
                    <a:gd name="connsiteY31" fmla="*/ 78200 h 78200"/>
                    <a:gd name="connsiteX32" fmla="*/ 762000 w 762000"/>
                    <a:gd name="connsiteY32" fmla="*/ 21050 h 78200"/>
                    <a:gd name="connsiteX33" fmla="*/ 723900 w 762000"/>
                    <a:gd name="connsiteY33" fmla="*/ 12097 h 78200"/>
                    <a:gd name="connsiteX34" fmla="*/ 666750 w 762000"/>
                    <a:gd name="connsiteY34" fmla="*/ 0 h 78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62000" h="78200">
                      <a:moveTo>
                        <a:pt x="666750" y="0"/>
                      </a:moveTo>
                      <a:cubicBezTo>
                        <a:pt x="647151" y="759"/>
                        <a:pt x="627825" y="4850"/>
                        <a:pt x="609600" y="12097"/>
                      </a:cubicBezTo>
                      <a:cubicBezTo>
                        <a:pt x="597467" y="17118"/>
                        <a:pt x="584600" y="20142"/>
                        <a:pt x="571500" y="21050"/>
                      </a:cubicBezTo>
                      <a:cubicBezTo>
                        <a:pt x="558400" y="20142"/>
                        <a:pt x="545533" y="17118"/>
                        <a:pt x="533400" y="12097"/>
                      </a:cubicBezTo>
                      <a:cubicBezTo>
                        <a:pt x="515175" y="4850"/>
                        <a:pt x="495849" y="759"/>
                        <a:pt x="476250" y="0"/>
                      </a:cubicBezTo>
                      <a:cubicBezTo>
                        <a:pt x="456651" y="759"/>
                        <a:pt x="437325" y="4850"/>
                        <a:pt x="419100" y="12097"/>
                      </a:cubicBezTo>
                      <a:cubicBezTo>
                        <a:pt x="406967" y="17118"/>
                        <a:pt x="394100" y="20142"/>
                        <a:pt x="381000" y="21050"/>
                      </a:cubicBezTo>
                      <a:cubicBezTo>
                        <a:pt x="367900" y="20142"/>
                        <a:pt x="355033" y="17118"/>
                        <a:pt x="342900" y="12097"/>
                      </a:cubicBezTo>
                      <a:cubicBezTo>
                        <a:pt x="324675" y="4850"/>
                        <a:pt x="305349" y="759"/>
                        <a:pt x="285750" y="0"/>
                      </a:cubicBezTo>
                      <a:cubicBezTo>
                        <a:pt x="266151" y="759"/>
                        <a:pt x="246825" y="4850"/>
                        <a:pt x="228600" y="12097"/>
                      </a:cubicBezTo>
                      <a:cubicBezTo>
                        <a:pt x="216466" y="17118"/>
                        <a:pt x="203600" y="20142"/>
                        <a:pt x="190500" y="21050"/>
                      </a:cubicBezTo>
                      <a:cubicBezTo>
                        <a:pt x="177400" y="20142"/>
                        <a:pt x="164534" y="17118"/>
                        <a:pt x="152400" y="12097"/>
                      </a:cubicBezTo>
                      <a:cubicBezTo>
                        <a:pt x="134175" y="4850"/>
                        <a:pt x="114849" y="759"/>
                        <a:pt x="95250" y="0"/>
                      </a:cubicBezTo>
                      <a:cubicBezTo>
                        <a:pt x="75651" y="759"/>
                        <a:pt x="56325" y="4850"/>
                        <a:pt x="38100" y="12097"/>
                      </a:cubicBezTo>
                      <a:cubicBezTo>
                        <a:pt x="25966" y="17118"/>
                        <a:pt x="13100" y="20142"/>
                        <a:pt x="0" y="21050"/>
                      </a:cubicBezTo>
                      <a:lnTo>
                        <a:pt x="0" y="78200"/>
                      </a:lnTo>
                      <a:cubicBezTo>
                        <a:pt x="19599" y="77441"/>
                        <a:pt x="38925" y="73350"/>
                        <a:pt x="57150" y="66104"/>
                      </a:cubicBezTo>
                      <a:cubicBezTo>
                        <a:pt x="69251" y="60888"/>
                        <a:pt x="82118" y="57670"/>
                        <a:pt x="95250" y="56579"/>
                      </a:cubicBezTo>
                      <a:cubicBezTo>
                        <a:pt x="108382" y="57670"/>
                        <a:pt x="121249" y="60888"/>
                        <a:pt x="133350" y="66104"/>
                      </a:cubicBezTo>
                      <a:cubicBezTo>
                        <a:pt x="151575" y="73350"/>
                        <a:pt x="170901" y="77441"/>
                        <a:pt x="190500" y="78200"/>
                      </a:cubicBezTo>
                      <a:cubicBezTo>
                        <a:pt x="210099" y="77441"/>
                        <a:pt x="229425" y="73350"/>
                        <a:pt x="247650" y="66104"/>
                      </a:cubicBezTo>
                      <a:cubicBezTo>
                        <a:pt x="259751" y="60888"/>
                        <a:pt x="272618" y="57670"/>
                        <a:pt x="285750" y="56579"/>
                      </a:cubicBezTo>
                      <a:cubicBezTo>
                        <a:pt x="298850" y="57487"/>
                        <a:pt x="311717" y="60510"/>
                        <a:pt x="323850" y="65532"/>
                      </a:cubicBezTo>
                      <a:cubicBezTo>
                        <a:pt x="342028" y="73018"/>
                        <a:pt x="361362" y="77304"/>
                        <a:pt x="381000" y="78200"/>
                      </a:cubicBezTo>
                      <a:cubicBezTo>
                        <a:pt x="400599" y="77441"/>
                        <a:pt x="419925" y="73350"/>
                        <a:pt x="438150" y="66104"/>
                      </a:cubicBezTo>
                      <a:cubicBezTo>
                        <a:pt x="450251" y="60888"/>
                        <a:pt x="463118" y="57671"/>
                        <a:pt x="476250" y="56579"/>
                      </a:cubicBezTo>
                      <a:cubicBezTo>
                        <a:pt x="489382" y="57671"/>
                        <a:pt x="502249" y="60888"/>
                        <a:pt x="514350" y="66104"/>
                      </a:cubicBezTo>
                      <a:cubicBezTo>
                        <a:pt x="532575" y="73350"/>
                        <a:pt x="551901" y="77441"/>
                        <a:pt x="571500" y="78200"/>
                      </a:cubicBezTo>
                      <a:cubicBezTo>
                        <a:pt x="591099" y="77441"/>
                        <a:pt x="610425" y="73350"/>
                        <a:pt x="628650" y="66104"/>
                      </a:cubicBezTo>
                      <a:cubicBezTo>
                        <a:pt x="640751" y="60888"/>
                        <a:pt x="653618" y="57671"/>
                        <a:pt x="666750" y="56579"/>
                      </a:cubicBezTo>
                      <a:cubicBezTo>
                        <a:pt x="679850" y="57487"/>
                        <a:pt x="692717" y="60510"/>
                        <a:pt x="704850" y="65532"/>
                      </a:cubicBezTo>
                      <a:cubicBezTo>
                        <a:pt x="723028" y="73018"/>
                        <a:pt x="742362" y="77304"/>
                        <a:pt x="762000" y="78200"/>
                      </a:cubicBezTo>
                      <a:lnTo>
                        <a:pt x="762000" y="21050"/>
                      </a:lnTo>
                      <a:cubicBezTo>
                        <a:pt x="748900" y="20142"/>
                        <a:pt x="736033" y="17118"/>
                        <a:pt x="723900" y="12097"/>
                      </a:cubicBezTo>
                      <a:cubicBezTo>
                        <a:pt x="705675" y="4850"/>
                        <a:pt x="686349" y="759"/>
                        <a:pt x="6667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0A31438C-9CC1-3302-83F4-D067BA4AA082}"/>
                  </a:ext>
                </a:extLst>
              </p:cNvPr>
              <p:cNvSpPr txBox="1"/>
              <p:nvPr/>
            </p:nvSpPr>
            <p:spPr>
              <a:xfrm>
                <a:off x="1643883" y="1260638"/>
                <a:ext cx="25125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Climate/Sea Ice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56D79B9-6EB9-8B40-8FDE-05618EFE089F}"/>
                </a:ext>
              </a:extLst>
            </p:cNvPr>
            <p:cNvGrpSpPr/>
            <p:nvPr/>
          </p:nvGrpSpPr>
          <p:grpSpPr>
            <a:xfrm>
              <a:off x="644172" y="2607985"/>
              <a:ext cx="4235474" cy="586163"/>
              <a:chOff x="644172" y="2607985"/>
              <a:chExt cx="4235474" cy="58616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B57C33D7-7CE5-4BAE-1F9B-38CF1E8D7F70}"/>
                  </a:ext>
                </a:extLst>
              </p:cNvPr>
              <p:cNvGrpSpPr/>
              <p:nvPr/>
            </p:nvGrpSpPr>
            <p:grpSpPr>
              <a:xfrm>
                <a:off x="644172" y="2607985"/>
                <a:ext cx="762502" cy="586163"/>
                <a:chOff x="3711752" y="4201106"/>
                <a:chExt cx="762502" cy="586163"/>
              </a:xfrm>
            </p:grpSpPr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989462B2-7D6E-2098-347B-E9B91FEE1DAA}"/>
                    </a:ext>
                  </a:extLst>
                </p:cNvPr>
                <p:cNvSpPr/>
                <p:nvPr/>
              </p:nvSpPr>
              <p:spPr>
                <a:xfrm>
                  <a:off x="3712254" y="4709069"/>
                  <a:ext cx="762000" cy="78200"/>
                </a:xfrm>
                <a:custGeom>
                  <a:avLst/>
                  <a:gdLst>
                    <a:gd name="connsiteX0" fmla="*/ 666750 w 762000"/>
                    <a:gd name="connsiteY0" fmla="*/ 0 h 78200"/>
                    <a:gd name="connsiteX1" fmla="*/ 609600 w 762000"/>
                    <a:gd name="connsiteY1" fmla="*/ 12097 h 78200"/>
                    <a:gd name="connsiteX2" fmla="*/ 571500 w 762000"/>
                    <a:gd name="connsiteY2" fmla="*/ 21050 h 78200"/>
                    <a:gd name="connsiteX3" fmla="*/ 533400 w 762000"/>
                    <a:gd name="connsiteY3" fmla="*/ 12097 h 78200"/>
                    <a:gd name="connsiteX4" fmla="*/ 476250 w 762000"/>
                    <a:gd name="connsiteY4" fmla="*/ 0 h 78200"/>
                    <a:gd name="connsiteX5" fmla="*/ 419100 w 762000"/>
                    <a:gd name="connsiteY5" fmla="*/ 12097 h 78200"/>
                    <a:gd name="connsiteX6" fmla="*/ 381000 w 762000"/>
                    <a:gd name="connsiteY6" fmla="*/ 21050 h 78200"/>
                    <a:gd name="connsiteX7" fmla="*/ 342900 w 762000"/>
                    <a:gd name="connsiteY7" fmla="*/ 12097 h 78200"/>
                    <a:gd name="connsiteX8" fmla="*/ 285750 w 762000"/>
                    <a:gd name="connsiteY8" fmla="*/ 0 h 78200"/>
                    <a:gd name="connsiteX9" fmla="*/ 228600 w 762000"/>
                    <a:gd name="connsiteY9" fmla="*/ 12097 h 78200"/>
                    <a:gd name="connsiteX10" fmla="*/ 190500 w 762000"/>
                    <a:gd name="connsiteY10" fmla="*/ 21050 h 78200"/>
                    <a:gd name="connsiteX11" fmla="*/ 152400 w 762000"/>
                    <a:gd name="connsiteY11" fmla="*/ 12097 h 78200"/>
                    <a:gd name="connsiteX12" fmla="*/ 95250 w 762000"/>
                    <a:gd name="connsiteY12" fmla="*/ 0 h 78200"/>
                    <a:gd name="connsiteX13" fmla="*/ 38100 w 762000"/>
                    <a:gd name="connsiteY13" fmla="*/ 12097 h 78200"/>
                    <a:gd name="connsiteX14" fmla="*/ 0 w 762000"/>
                    <a:gd name="connsiteY14" fmla="*/ 21050 h 78200"/>
                    <a:gd name="connsiteX15" fmla="*/ 0 w 762000"/>
                    <a:gd name="connsiteY15" fmla="*/ 78200 h 78200"/>
                    <a:gd name="connsiteX16" fmla="*/ 57150 w 762000"/>
                    <a:gd name="connsiteY16" fmla="*/ 66104 h 78200"/>
                    <a:gd name="connsiteX17" fmla="*/ 95250 w 762000"/>
                    <a:gd name="connsiteY17" fmla="*/ 56579 h 78200"/>
                    <a:gd name="connsiteX18" fmla="*/ 133350 w 762000"/>
                    <a:gd name="connsiteY18" fmla="*/ 66104 h 78200"/>
                    <a:gd name="connsiteX19" fmla="*/ 190500 w 762000"/>
                    <a:gd name="connsiteY19" fmla="*/ 78200 h 78200"/>
                    <a:gd name="connsiteX20" fmla="*/ 247650 w 762000"/>
                    <a:gd name="connsiteY20" fmla="*/ 66104 h 78200"/>
                    <a:gd name="connsiteX21" fmla="*/ 285750 w 762000"/>
                    <a:gd name="connsiteY21" fmla="*/ 56579 h 78200"/>
                    <a:gd name="connsiteX22" fmla="*/ 323850 w 762000"/>
                    <a:gd name="connsiteY22" fmla="*/ 65532 h 78200"/>
                    <a:gd name="connsiteX23" fmla="*/ 381000 w 762000"/>
                    <a:gd name="connsiteY23" fmla="*/ 78200 h 78200"/>
                    <a:gd name="connsiteX24" fmla="*/ 438150 w 762000"/>
                    <a:gd name="connsiteY24" fmla="*/ 66104 h 78200"/>
                    <a:gd name="connsiteX25" fmla="*/ 476250 w 762000"/>
                    <a:gd name="connsiteY25" fmla="*/ 56579 h 78200"/>
                    <a:gd name="connsiteX26" fmla="*/ 514350 w 762000"/>
                    <a:gd name="connsiteY26" fmla="*/ 66104 h 78200"/>
                    <a:gd name="connsiteX27" fmla="*/ 571500 w 762000"/>
                    <a:gd name="connsiteY27" fmla="*/ 78200 h 78200"/>
                    <a:gd name="connsiteX28" fmla="*/ 628650 w 762000"/>
                    <a:gd name="connsiteY28" fmla="*/ 66104 h 78200"/>
                    <a:gd name="connsiteX29" fmla="*/ 666750 w 762000"/>
                    <a:gd name="connsiteY29" fmla="*/ 56579 h 78200"/>
                    <a:gd name="connsiteX30" fmla="*/ 704850 w 762000"/>
                    <a:gd name="connsiteY30" fmla="*/ 65532 h 78200"/>
                    <a:gd name="connsiteX31" fmla="*/ 762000 w 762000"/>
                    <a:gd name="connsiteY31" fmla="*/ 78200 h 78200"/>
                    <a:gd name="connsiteX32" fmla="*/ 762000 w 762000"/>
                    <a:gd name="connsiteY32" fmla="*/ 21050 h 78200"/>
                    <a:gd name="connsiteX33" fmla="*/ 723900 w 762000"/>
                    <a:gd name="connsiteY33" fmla="*/ 12097 h 78200"/>
                    <a:gd name="connsiteX34" fmla="*/ 666750 w 762000"/>
                    <a:gd name="connsiteY34" fmla="*/ 0 h 78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62000" h="78200">
                      <a:moveTo>
                        <a:pt x="666750" y="0"/>
                      </a:moveTo>
                      <a:cubicBezTo>
                        <a:pt x="647151" y="759"/>
                        <a:pt x="627825" y="4850"/>
                        <a:pt x="609600" y="12097"/>
                      </a:cubicBezTo>
                      <a:cubicBezTo>
                        <a:pt x="597467" y="17118"/>
                        <a:pt x="584600" y="20142"/>
                        <a:pt x="571500" y="21050"/>
                      </a:cubicBezTo>
                      <a:cubicBezTo>
                        <a:pt x="558400" y="20142"/>
                        <a:pt x="545533" y="17118"/>
                        <a:pt x="533400" y="12097"/>
                      </a:cubicBezTo>
                      <a:cubicBezTo>
                        <a:pt x="515175" y="4850"/>
                        <a:pt x="495849" y="759"/>
                        <a:pt x="476250" y="0"/>
                      </a:cubicBezTo>
                      <a:cubicBezTo>
                        <a:pt x="456651" y="759"/>
                        <a:pt x="437325" y="4850"/>
                        <a:pt x="419100" y="12097"/>
                      </a:cubicBezTo>
                      <a:cubicBezTo>
                        <a:pt x="406967" y="17118"/>
                        <a:pt x="394100" y="20142"/>
                        <a:pt x="381000" y="21050"/>
                      </a:cubicBezTo>
                      <a:cubicBezTo>
                        <a:pt x="367900" y="20142"/>
                        <a:pt x="355033" y="17118"/>
                        <a:pt x="342900" y="12097"/>
                      </a:cubicBezTo>
                      <a:cubicBezTo>
                        <a:pt x="324675" y="4850"/>
                        <a:pt x="305349" y="759"/>
                        <a:pt x="285750" y="0"/>
                      </a:cubicBezTo>
                      <a:cubicBezTo>
                        <a:pt x="266151" y="759"/>
                        <a:pt x="246825" y="4850"/>
                        <a:pt x="228600" y="12097"/>
                      </a:cubicBezTo>
                      <a:cubicBezTo>
                        <a:pt x="216466" y="17118"/>
                        <a:pt x="203600" y="20142"/>
                        <a:pt x="190500" y="21050"/>
                      </a:cubicBezTo>
                      <a:cubicBezTo>
                        <a:pt x="177400" y="20142"/>
                        <a:pt x="164534" y="17118"/>
                        <a:pt x="152400" y="12097"/>
                      </a:cubicBezTo>
                      <a:cubicBezTo>
                        <a:pt x="134175" y="4850"/>
                        <a:pt x="114849" y="759"/>
                        <a:pt x="95250" y="0"/>
                      </a:cubicBezTo>
                      <a:cubicBezTo>
                        <a:pt x="75651" y="759"/>
                        <a:pt x="56325" y="4850"/>
                        <a:pt x="38100" y="12097"/>
                      </a:cubicBezTo>
                      <a:cubicBezTo>
                        <a:pt x="25966" y="17118"/>
                        <a:pt x="13100" y="20142"/>
                        <a:pt x="0" y="21050"/>
                      </a:cubicBezTo>
                      <a:lnTo>
                        <a:pt x="0" y="78200"/>
                      </a:lnTo>
                      <a:cubicBezTo>
                        <a:pt x="19599" y="77441"/>
                        <a:pt x="38925" y="73350"/>
                        <a:pt x="57150" y="66104"/>
                      </a:cubicBezTo>
                      <a:cubicBezTo>
                        <a:pt x="69251" y="60888"/>
                        <a:pt x="82118" y="57670"/>
                        <a:pt x="95250" y="56579"/>
                      </a:cubicBezTo>
                      <a:cubicBezTo>
                        <a:pt x="108382" y="57670"/>
                        <a:pt x="121249" y="60888"/>
                        <a:pt x="133350" y="66104"/>
                      </a:cubicBezTo>
                      <a:cubicBezTo>
                        <a:pt x="151575" y="73350"/>
                        <a:pt x="170901" y="77441"/>
                        <a:pt x="190500" y="78200"/>
                      </a:cubicBezTo>
                      <a:cubicBezTo>
                        <a:pt x="210099" y="77441"/>
                        <a:pt x="229425" y="73350"/>
                        <a:pt x="247650" y="66104"/>
                      </a:cubicBezTo>
                      <a:cubicBezTo>
                        <a:pt x="259751" y="60888"/>
                        <a:pt x="272618" y="57670"/>
                        <a:pt x="285750" y="56579"/>
                      </a:cubicBezTo>
                      <a:cubicBezTo>
                        <a:pt x="298850" y="57487"/>
                        <a:pt x="311717" y="60510"/>
                        <a:pt x="323850" y="65532"/>
                      </a:cubicBezTo>
                      <a:cubicBezTo>
                        <a:pt x="342028" y="73018"/>
                        <a:pt x="361362" y="77304"/>
                        <a:pt x="381000" y="78200"/>
                      </a:cubicBezTo>
                      <a:cubicBezTo>
                        <a:pt x="400599" y="77441"/>
                        <a:pt x="419925" y="73350"/>
                        <a:pt x="438150" y="66104"/>
                      </a:cubicBezTo>
                      <a:cubicBezTo>
                        <a:pt x="450251" y="60888"/>
                        <a:pt x="463118" y="57671"/>
                        <a:pt x="476250" y="56579"/>
                      </a:cubicBezTo>
                      <a:cubicBezTo>
                        <a:pt x="489382" y="57671"/>
                        <a:pt x="502249" y="60888"/>
                        <a:pt x="514350" y="66104"/>
                      </a:cubicBezTo>
                      <a:cubicBezTo>
                        <a:pt x="532575" y="73350"/>
                        <a:pt x="551901" y="77441"/>
                        <a:pt x="571500" y="78200"/>
                      </a:cubicBezTo>
                      <a:cubicBezTo>
                        <a:pt x="591099" y="77441"/>
                        <a:pt x="610425" y="73350"/>
                        <a:pt x="628650" y="66104"/>
                      </a:cubicBezTo>
                      <a:cubicBezTo>
                        <a:pt x="640751" y="60888"/>
                        <a:pt x="653618" y="57671"/>
                        <a:pt x="666750" y="56579"/>
                      </a:cubicBezTo>
                      <a:cubicBezTo>
                        <a:pt x="679850" y="57487"/>
                        <a:pt x="692717" y="60510"/>
                        <a:pt x="704850" y="65532"/>
                      </a:cubicBezTo>
                      <a:cubicBezTo>
                        <a:pt x="723028" y="73018"/>
                        <a:pt x="742362" y="77304"/>
                        <a:pt x="762000" y="78200"/>
                      </a:cubicBezTo>
                      <a:lnTo>
                        <a:pt x="762000" y="21050"/>
                      </a:lnTo>
                      <a:cubicBezTo>
                        <a:pt x="748900" y="20142"/>
                        <a:pt x="736033" y="17118"/>
                        <a:pt x="723900" y="12097"/>
                      </a:cubicBezTo>
                      <a:cubicBezTo>
                        <a:pt x="705675" y="4850"/>
                        <a:pt x="686349" y="759"/>
                        <a:pt x="6667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0707F745-20E3-B690-1C00-692B0C587C31}"/>
                    </a:ext>
                  </a:extLst>
                </p:cNvPr>
                <p:cNvSpPr/>
                <p:nvPr/>
              </p:nvSpPr>
              <p:spPr>
                <a:xfrm>
                  <a:off x="3712634" y="4201106"/>
                  <a:ext cx="761619" cy="471863"/>
                </a:xfrm>
                <a:custGeom>
                  <a:avLst/>
                  <a:gdLst>
                    <a:gd name="connsiteX0" fmla="*/ 723519 w 761619"/>
                    <a:gd name="connsiteY0" fmla="*/ 405760 h 471863"/>
                    <a:gd name="connsiteX1" fmla="*/ 666369 w 761619"/>
                    <a:gd name="connsiteY1" fmla="*/ 393663 h 471863"/>
                    <a:gd name="connsiteX2" fmla="*/ 609219 w 761619"/>
                    <a:gd name="connsiteY2" fmla="*/ 405760 h 471863"/>
                    <a:gd name="connsiteX3" fmla="*/ 571119 w 761619"/>
                    <a:gd name="connsiteY3" fmla="*/ 414714 h 471863"/>
                    <a:gd name="connsiteX4" fmla="*/ 533019 w 761619"/>
                    <a:gd name="connsiteY4" fmla="*/ 405760 h 471863"/>
                    <a:gd name="connsiteX5" fmla="*/ 512731 w 761619"/>
                    <a:gd name="connsiteY5" fmla="*/ 399283 h 471863"/>
                    <a:gd name="connsiteX6" fmla="*/ 398431 w 761619"/>
                    <a:gd name="connsiteY6" fmla="*/ 234310 h 471863"/>
                    <a:gd name="connsiteX7" fmla="*/ 485108 w 761619"/>
                    <a:gd name="connsiteY7" fmla="*/ 125820 h 471863"/>
                    <a:gd name="connsiteX8" fmla="*/ 591693 w 761619"/>
                    <a:gd name="connsiteY8" fmla="*/ 205164 h 471863"/>
                    <a:gd name="connsiteX9" fmla="*/ 609219 w 761619"/>
                    <a:gd name="connsiteY9" fmla="*/ 219261 h 471863"/>
                    <a:gd name="connsiteX10" fmla="*/ 620935 w 761619"/>
                    <a:gd name="connsiteY10" fmla="*/ 213069 h 471863"/>
                    <a:gd name="connsiteX11" fmla="*/ 624459 w 761619"/>
                    <a:gd name="connsiteY11" fmla="*/ 200401 h 471863"/>
                    <a:gd name="connsiteX12" fmla="*/ 361569 w 761619"/>
                    <a:gd name="connsiteY12" fmla="*/ 1424 h 471863"/>
                    <a:gd name="connsiteX13" fmla="*/ 160782 w 761619"/>
                    <a:gd name="connsiteY13" fmla="*/ 134774 h 471863"/>
                    <a:gd name="connsiteX14" fmla="*/ 136589 w 761619"/>
                    <a:gd name="connsiteY14" fmla="*/ 167254 h 471863"/>
                    <a:gd name="connsiteX15" fmla="*/ 0 w 761619"/>
                    <a:gd name="connsiteY15" fmla="*/ 316987 h 471863"/>
                    <a:gd name="connsiteX16" fmla="*/ 0 w 761619"/>
                    <a:gd name="connsiteY16" fmla="*/ 471864 h 471863"/>
                    <a:gd name="connsiteX17" fmla="*/ 57150 w 761619"/>
                    <a:gd name="connsiteY17" fmla="*/ 459767 h 471863"/>
                    <a:gd name="connsiteX18" fmla="*/ 95250 w 761619"/>
                    <a:gd name="connsiteY18" fmla="*/ 450242 h 471863"/>
                    <a:gd name="connsiteX19" fmla="*/ 133350 w 761619"/>
                    <a:gd name="connsiteY19" fmla="*/ 459767 h 471863"/>
                    <a:gd name="connsiteX20" fmla="*/ 190119 w 761619"/>
                    <a:gd name="connsiteY20" fmla="*/ 471864 h 471863"/>
                    <a:gd name="connsiteX21" fmla="*/ 247269 w 761619"/>
                    <a:gd name="connsiteY21" fmla="*/ 459767 h 471863"/>
                    <a:gd name="connsiteX22" fmla="*/ 285369 w 761619"/>
                    <a:gd name="connsiteY22" fmla="*/ 450242 h 471863"/>
                    <a:gd name="connsiteX23" fmla="*/ 323469 w 761619"/>
                    <a:gd name="connsiteY23" fmla="*/ 459195 h 471863"/>
                    <a:gd name="connsiteX24" fmla="*/ 380619 w 761619"/>
                    <a:gd name="connsiteY24" fmla="*/ 471864 h 471863"/>
                    <a:gd name="connsiteX25" fmla="*/ 437769 w 761619"/>
                    <a:gd name="connsiteY25" fmla="*/ 459767 h 471863"/>
                    <a:gd name="connsiteX26" fmla="*/ 475869 w 761619"/>
                    <a:gd name="connsiteY26" fmla="*/ 450242 h 471863"/>
                    <a:gd name="connsiteX27" fmla="*/ 513969 w 761619"/>
                    <a:gd name="connsiteY27" fmla="*/ 459767 h 471863"/>
                    <a:gd name="connsiteX28" fmla="*/ 571119 w 761619"/>
                    <a:gd name="connsiteY28" fmla="*/ 471864 h 471863"/>
                    <a:gd name="connsiteX29" fmla="*/ 628269 w 761619"/>
                    <a:gd name="connsiteY29" fmla="*/ 459767 h 471863"/>
                    <a:gd name="connsiteX30" fmla="*/ 666369 w 761619"/>
                    <a:gd name="connsiteY30" fmla="*/ 450242 h 471863"/>
                    <a:gd name="connsiteX31" fmla="*/ 704469 w 761619"/>
                    <a:gd name="connsiteY31" fmla="*/ 459195 h 471863"/>
                    <a:gd name="connsiteX32" fmla="*/ 761619 w 761619"/>
                    <a:gd name="connsiteY32" fmla="*/ 471864 h 471863"/>
                    <a:gd name="connsiteX33" fmla="*/ 761619 w 761619"/>
                    <a:gd name="connsiteY33" fmla="*/ 414714 h 471863"/>
                    <a:gd name="connsiteX34" fmla="*/ 723519 w 761619"/>
                    <a:gd name="connsiteY34" fmla="*/ 405760 h 471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61619" h="471863">
                      <a:moveTo>
                        <a:pt x="723519" y="405760"/>
                      </a:moveTo>
                      <a:cubicBezTo>
                        <a:pt x="705294" y="398513"/>
                        <a:pt x="685968" y="394423"/>
                        <a:pt x="666369" y="393663"/>
                      </a:cubicBezTo>
                      <a:cubicBezTo>
                        <a:pt x="646770" y="394423"/>
                        <a:pt x="627444" y="398513"/>
                        <a:pt x="609219" y="405760"/>
                      </a:cubicBezTo>
                      <a:cubicBezTo>
                        <a:pt x="597086" y="410782"/>
                        <a:pt x="584219" y="413805"/>
                        <a:pt x="571119" y="414714"/>
                      </a:cubicBezTo>
                      <a:cubicBezTo>
                        <a:pt x="558019" y="413805"/>
                        <a:pt x="545152" y="410782"/>
                        <a:pt x="533019" y="405760"/>
                      </a:cubicBezTo>
                      <a:cubicBezTo>
                        <a:pt x="526400" y="403173"/>
                        <a:pt x="519624" y="401009"/>
                        <a:pt x="512731" y="399283"/>
                      </a:cubicBezTo>
                      <a:cubicBezTo>
                        <a:pt x="433292" y="363183"/>
                        <a:pt x="392716" y="290508"/>
                        <a:pt x="398431" y="234310"/>
                      </a:cubicBezTo>
                      <a:cubicBezTo>
                        <a:pt x="403193" y="185828"/>
                        <a:pt x="432340" y="131250"/>
                        <a:pt x="485108" y="125820"/>
                      </a:cubicBezTo>
                      <a:cubicBezTo>
                        <a:pt x="535970" y="120139"/>
                        <a:pt x="582545" y="154811"/>
                        <a:pt x="591693" y="205164"/>
                      </a:cubicBezTo>
                      <a:cubicBezTo>
                        <a:pt x="592965" y="213714"/>
                        <a:pt x="600595" y="219851"/>
                        <a:pt x="609219" y="219261"/>
                      </a:cubicBezTo>
                      <a:cubicBezTo>
                        <a:pt x="613793" y="218840"/>
                        <a:pt x="618011" y="216612"/>
                        <a:pt x="620935" y="213069"/>
                      </a:cubicBezTo>
                      <a:cubicBezTo>
                        <a:pt x="623766" y="209493"/>
                        <a:pt x="625036" y="204926"/>
                        <a:pt x="624459" y="200401"/>
                      </a:cubicBezTo>
                      <a:cubicBezTo>
                        <a:pt x="607409" y="73242"/>
                        <a:pt x="494062" y="-12197"/>
                        <a:pt x="361569" y="1424"/>
                      </a:cubicBezTo>
                      <a:cubicBezTo>
                        <a:pt x="289655" y="8853"/>
                        <a:pt x="222123" y="53811"/>
                        <a:pt x="160782" y="134774"/>
                      </a:cubicBezTo>
                      <a:cubicBezTo>
                        <a:pt x="152591" y="145537"/>
                        <a:pt x="144590" y="156396"/>
                        <a:pt x="136589" y="167254"/>
                      </a:cubicBezTo>
                      <a:cubicBezTo>
                        <a:pt x="94012" y="224404"/>
                        <a:pt x="53435" y="279649"/>
                        <a:pt x="0" y="316987"/>
                      </a:cubicBezTo>
                      <a:lnTo>
                        <a:pt x="0" y="471864"/>
                      </a:lnTo>
                      <a:cubicBezTo>
                        <a:pt x="19599" y="471105"/>
                        <a:pt x="38925" y="467013"/>
                        <a:pt x="57150" y="459767"/>
                      </a:cubicBezTo>
                      <a:cubicBezTo>
                        <a:pt x="69251" y="454551"/>
                        <a:pt x="82118" y="451333"/>
                        <a:pt x="95250" y="450242"/>
                      </a:cubicBezTo>
                      <a:cubicBezTo>
                        <a:pt x="108382" y="451333"/>
                        <a:pt x="121249" y="454551"/>
                        <a:pt x="133350" y="459767"/>
                      </a:cubicBezTo>
                      <a:cubicBezTo>
                        <a:pt x="151455" y="466972"/>
                        <a:pt x="170649" y="471062"/>
                        <a:pt x="190119" y="471864"/>
                      </a:cubicBezTo>
                      <a:cubicBezTo>
                        <a:pt x="209718" y="471105"/>
                        <a:pt x="229044" y="467013"/>
                        <a:pt x="247269" y="459767"/>
                      </a:cubicBezTo>
                      <a:cubicBezTo>
                        <a:pt x="259370" y="454551"/>
                        <a:pt x="272237" y="451333"/>
                        <a:pt x="285369" y="450242"/>
                      </a:cubicBezTo>
                      <a:cubicBezTo>
                        <a:pt x="298469" y="451151"/>
                        <a:pt x="311336" y="454174"/>
                        <a:pt x="323469" y="459195"/>
                      </a:cubicBezTo>
                      <a:cubicBezTo>
                        <a:pt x="341647" y="466681"/>
                        <a:pt x="360981" y="470967"/>
                        <a:pt x="380619" y="471864"/>
                      </a:cubicBezTo>
                      <a:cubicBezTo>
                        <a:pt x="400218" y="471105"/>
                        <a:pt x="419544" y="467013"/>
                        <a:pt x="437769" y="459767"/>
                      </a:cubicBezTo>
                      <a:cubicBezTo>
                        <a:pt x="449870" y="454551"/>
                        <a:pt x="462737" y="451334"/>
                        <a:pt x="475869" y="450242"/>
                      </a:cubicBezTo>
                      <a:cubicBezTo>
                        <a:pt x="489001" y="451334"/>
                        <a:pt x="501868" y="454551"/>
                        <a:pt x="513969" y="459767"/>
                      </a:cubicBezTo>
                      <a:cubicBezTo>
                        <a:pt x="532194" y="467013"/>
                        <a:pt x="551520" y="471105"/>
                        <a:pt x="571119" y="471864"/>
                      </a:cubicBezTo>
                      <a:cubicBezTo>
                        <a:pt x="590718" y="471105"/>
                        <a:pt x="610044" y="467013"/>
                        <a:pt x="628269" y="459767"/>
                      </a:cubicBezTo>
                      <a:cubicBezTo>
                        <a:pt x="640370" y="454551"/>
                        <a:pt x="653237" y="451334"/>
                        <a:pt x="666369" y="450242"/>
                      </a:cubicBezTo>
                      <a:cubicBezTo>
                        <a:pt x="679469" y="451151"/>
                        <a:pt x="692336" y="454174"/>
                        <a:pt x="704469" y="459195"/>
                      </a:cubicBezTo>
                      <a:cubicBezTo>
                        <a:pt x="722647" y="466681"/>
                        <a:pt x="741981" y="470967"/>
                        <a:pt x="761619" y="471864"/>
                      </a:cubicBezTo>
                      <a:lnTo>
                        <a:pt x="761619" y="414714"/>
                      </a:lnTo>
                      <a:cubicBezTo>
                        <a:pt x="748519" y="413805"/>
                        <a:pt x="735652" y="410782"/>
                        <a:pt x="723519" y="40576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4BA73923-C144-903B-7743-6D17211B23E3}"/>
                    </a:ext>
                  </a:extLst>
                </p:cNvPr>
                <p:cNvSpPr/>
                <p:nvPr/>
              </p:nvSpPr>
              <p:spPr>
                <a:xfrm>
                  <a:off x="3711752" y="4594769"/>
                  <a:ext cx="762000" cy="78200"/>
                </a:xfrm>
                <a:custGeom>
                  <a:avLst/>
                  <a:gdLst>
                    <a:gd name="connsiteX0" fmla="*/ 666750 w 762000"/>
                    <a:gd name="connsiteY0" fmla="*/ 0 h 78200"/>
                    <a:gd name="connsiteX1" fmla="*/ 609600 w 762000"/>
                    <a:gd name="connsiteY1" fmla="*/ 12097 h 78200"/>
                    <a:gd name="connsiteX2" fmla="*/ 571500 w 762000"/>
                    <a:gd name="connsiteY2" fmla="*/ 21050 h 78200"/>
                    <a:gd name="connsiteX3" fmla="*/ 533400 w 762000"/>
                    <a:gd name="connsiteY3" fmla="*/ 12097 h 78200"/>
                    <a:gd name="connsiteX4" fmla="*/ 476250 w 762000"/>
                    <a:gd name="connsiteY4" fmla="*/ 0 h 78200"/>
                    <a:gd name="connsiteX5" fmla="*/ 419100 w 762000"/>
                    <a:gd name="connsiteY5" fmla="*/ 12097 h 78200"/>
                    <a:gd name="connsiteX6" fmla="*/ 381000 w 762000"/>
                    <a:gd name="connsiteY6" fmla="*/ 21050 h 78200"/>
                    <a:gd name="connsiteX7" fmla="*/ 342900 w 762000"/>
                    <a:gd name="connsiteY7" fmla="*/ 12097 h 78200"/>
                    <a:gd name="connsiteX8" fmla="*/ 285750 w 762000"/>
                    <a:gd name="connsiteY8" fmla="*/ 0 h 78200"/>
                    <a:gd name="connsiteX9" fmla="*/ 228600 w 762000"/>
                    <a:gd name="connsiteY9" fmla="*/ 12097 h 78200"/>
                    <a:gd name="connsiteX10" fmla="*/ 190500 w 762000"/>
                    <a:gd name="connsiteY10" fmla="*/ 21050 h 78200"/>
                    <a:gd name="connsiteX11" fmla="*/ 152400 w 762000"/>
                    <a:gd name="connsiteY11" fmla="*/ 12097 h 78200"/>
                    <a:gd name="connsiteX12" fmla="*/ 95250 w 762000"/>
                    <a:gd name="connsiteY12" fmla="*/ 0 h 78200"/>
                    <a:gd name="connsiteX13" fmla="*/ 38100 w 762000"/>
                    <a:gd name="connsiteY13" fmla="*/ 12097 h 78200"/>
                    <a:gd name="connsiteX14" fmla="*/ 0 w 762000"/>
                    <a:gd name="connsiteY14" fmla="*/ 21050 h 78200"/>
                    <a:gd name="connsiteX15" fmla="*/ 0 w 762000"/>
                    <a:gd name="connsiteY15" fmla="*/ 78200 h 78200"/>
                    <a:gd name="connsiteX16" fmla="*/ 57150 w 762000"/>
                    <a:gd name="connsiteY16" fmla="*/ 66104 h 78200"/>
                    <a:gd name="connsiteX17" fmla="*/ 95250 w 762000"/>
                    <a:gd name="connsiteY17" fmla="*/ 56579 h 78200"/>
                    <a:gd name="connsiteX18" fmla="*/ 133350 w 762000"/>
                    <a:gd name="connsiteY18" fmla="*/ 66104 h 78200"/>
                    <a:gd name="connsiteX19" fmla="*/ 190500 w 762000"/>
                    <a:gd name="connsiteY19" fmla="*/ 78200 h 78200"/>
                    <a:gd name="connsiteX20" fmla="*/ 247650 w 762000"/>
                    <a:gd name="connsiteY20" fmla="*/ 66104 h 78200"/>
                    <a:gd name="connsiteX21" fmla="*/ 285750 w 762000"/>
                    <a:gd name="connsiteY21" fmla="*/ 56579 h 78200"/>
                    <a:gd name="connsiteX22" fmla="*/ 323850 w 762000"/>
                    <a:gd name="connsiteY22" fmla="*/ 65532 h 78200"/>
                    <a:gd name="connsiteX23" fmla="*/ 381000 w 762000"/>
                    <a:gd name="connsiteY23" fmla="*/ 78200 h 78200"/>
                    <a:gd name="connsiteX24" fmla="*/ 438150 w 762000"/>
                    <a:gd name="connsiteY24" fmla="*/ 66104 h 78200"/>
                    <a:gd name="connsiteX25" fmla="*/ 476250 w 762000"/>
                    <a:gd name="connsiteY25" fmla="*/ 56579 h 78200"/>
                    <a:gd name="connsiteX26" fmla="*/ 514350 w 762000"/>
                    <a:gd name="connsiteY26" fmla="*/ 66104 h 78200"/>
                    <a:gd name="connsiteX27" fmla="*/ 571500 w 762000"/>
                    <a:gd name="connsiteY27" fmla="*/ 78200 h 78200"/>
                    <a:gd name="connsiteX28" fmla="*/ 628650 w 762000"/>
                    <a:gd name="connsiteY28" fmla="*/ 66104 h 78200"/>
                    <a:gd name="connsiteX29" fmla="*/ 666750 w 762000"/>
                    <a:gd name="connsiteY29" fmla="*/ 56579 h 78200"/>
                    <a:gd name="connsiteX30" fmla="*/ 704850 w 762000"/>
                    <a:gd name="connsiteY30" fmla="*/ 65532 h 78200"/>
                    <a:gd name="connsiteX31" fmla="*/ 762000 w 762000"/>
                    <a:gd name="connsiteY31" fmla="*/ 78200 h 78200"/>
                    <a:gd name="connsiteX32" fmla="*/ 762000 w 762000"/>
                    <a:gd name="connsiteY32" fmla="*/ 21050 h 78200"/>
                    <a:gd name="connsiteX33" fmla="*/ 723900 w 762000"/>
                    <a:gd name="connsiteY33" fmla="*/ 12097 h 78200"/>
                    <a:gd name="connsiteX34" fmla="*/ 666750 w 762000"/>
                    <a:gd name="connsiteY34" fmla="*/ 0 h 78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62000" h="78200">
                      <a:moveTo>
                        <a:pt x="666750" y="0"/>
                      </a:moveTo>
                      <a:cubicBezTo>
                        <a:pt x="647151" y="759"/>
                        <a:pt x="627825" y="4850"/>
                        <a:pt x="609600" y="12097"/>
                      </a:cubicBezTo>
                      <a:cubicBezTo>
                        <a:pt x="597467" y="17118"/>
                        <a:pt x="584600" y="20142"/>
                        <a:pt x="571500" y="21050"/>
                      </a:cubicBezTo>
                      <a:cubicBezTo>
                        <a:pt x="558400" y="20142"/>
                        <a:pt x="545533" y="17118"/>
                        <a:pt x="533400" y="12097"/>
                      </a:cubicBezTo>
                      <a:cubicBezTo>
                        <a:pt x="515175" y="4850"/>
                        <a:pt x="495849" y="759"/>
                        <a:pt x="476250" y="0"/>
                      </a:cubicBezTo>
                      <a:cubicBezTo>
                        <a:pt x="456651" y="759"/>
                        <a:pt x="437325" y="4850"/>
                        <a:pt x="419100" y="12097"/>
                      </a:cubicBezTo>
                      <a:cubicBezTo>
                        <a:pt x="406967" y="17118"/>
                        <a:pt x="394100" y="20142"/>
                        <a:pt x="381000" y="21050"/>
                      </a:cubicBezTo>
                      <a:cubicBezTo>
                        <a:pt x="367900" y="20142"/>
                        <a:pt x="355033" y="17118"/>
                        <a:pt x="342900" y="12097"/>
                      </a:cubicBezTo>
                      <a:cubicBezTo>
                        <a:pt x="324675" y="4850"/>
                        <a:pt x="305349" y="759"/>
                        <a:pt x="285750" y="0"/>
                      </a:cubicBezTo>
                      <a:cubicBezTo>
                        <a:pt x="266151" y="759"/>
                        <a:pt x="246825" y="4850"/>
                        <a:pt x="228600" y="12097"/>
                      </a:cubicBezTo>
                      <a:cubicBezTo>
                        <a:pt x="216466" y="17118"/>
                        <a:pt x="203600" y="20142"/>
                        <a:pt x="190500" y="21050"/>
                      </a:cubicBezTo>
                      <a:cubicBezTo>
                        <a:pt x="177400" y="20142"/>
                        <a:pt x="164534" y="17118"/>
                        <a:pt x="152400" y="12097"/>
                      </a:cubicBezTo>
                      <a:cubicBezTo>
                        <a:pt x="134175" y="4850"/>
                        <a:pt x="114849" y="759"/>
                        <a:pt x="95250" y="0"/>
                      </a:cubicBezTo>
                      <a:cubicBezTo>
                        <a:pt x="75651" y="759"/>
                        <a:pt x="56325" y="4850"/>
                        <a:pt x="38100" y="12097"/>
                      </a:cubicBezTo>
                      <a:cubicBezTo>
                        <a:pt x="25966" y="17118"/>
                        <a:pt x="13100" y="20142"/>
                        <a:pt x="0" y="21050"/>
                      </a:cubicBezTo>
                      <a:lnTo>
                        <a:pt x="0" y="78200"/>
                      </a:lnTo>
                      <a:cubicBezTo>
                        <a:pt x="19599" y="77441"/>
                        <a:pt x="38925" y="73350"/>
                        <a:pt x="57150" y="66104"/>
                      </a:cubicBezTo>
                      <a:cubicBezTo>
                        <a:pt x="69251" y="60888"/>
                        <a:pt x="82118" y="57670"/>
                        <a:pt x="95250" y="56579"/>
                      </a:cubicBezTo>
                      <a:cubicBezTo>
                        <a:pt x="108382" y="57670"/>
                        <a:pt x="121249" y="60888"/>
                        <a:pt x="133350" y="66104"/>
                      </a:cubicBezTo>
                      <a:cubicBezTo>
                        <a:pt x="151575" y="73350"/>
                        <a:pt x="170901" y="77441"/>
                        <a:pt x="190500" y="78200"/>
                      </a:cubicBezTo>
                      <a:cubicBezTo>
                        <a:pt x="210099" y="77441"/>
                        <a:pt x="229425" y="73350"/>
                        <a:pt x="247650" y="66104"/>
                      </a:cubicBezTo>
                      <a:cubicBezTo>
                        <a:pt x="259751" y="60888"/>
                        <a:pt x="272618" y="57670"/>
                        <a:pt x="285750" y="56579"/>
                      </a:cubicBezTo>
                      <a:cubicBezTo>
                        <a:pt x="298850" y="57487"/>
                        <a:pt x="311717" y="60510"/>
                        <a:pt x="323850" y="65532"/>
                      </a:cubicBezTo>
                      <a:cubicBezTo>
                        <a:pt x="342028" y="73018"/>
                        <a:pt x="361362" y="77304"/>
                        <a:pt x="381000" y="78200"/>
                      </a:cubicBezTo>
                      <a:cubicBezTo>
                        <a:pt x="400599" y="77441"/>
                        <a:pt x="419925" y="73350"/>
                        <a:pt x="438150" y="66104"/>
                      </a:cubicBezTo>
                      <a:cubicBezTo>
                        <a:pt x="450251" y="60888"/>
                        <a:pt x="463118" y="57671"/>
                        <a:pt x="476250" y="56579"/>
                      </a:cubicBezTo>
                      <a:cubicBezTo>
                        <a:pt x="489382" y="57671"/>
                        <a:pt x="502249" y="60888"/>
                        <a:pt x="514350" y="66104"/>
                      </a:cubicBezTo>
                      <a:cubicBezTo>
                        <a:pt x="532575" y="73350"/>
                        <a:pt x="551901" y="77441"/>
                        <a:pt x="571500" y="78200"/>
                      </a:cubicBezTo>
                      <a:cubicBezTo>
                        <a:pt x="591099" y="77441"/>
                        <a:pt x="610425" y="73350"/>
                        <a:pt x="628650" y="66104"/>
                      </a:cubicBezTo>
                      <a:cubicBezTo>
                        <a:pt x="640751" y="60888"/>
                        <a:pt x="653618" y="57671"/>
                        <a:pt x="666750" y="56579"/>
                      </a:cubicBezTo>
                      <a:cubicBezTo>
                        <a:pt x="679850" y="57487"/>
                        <a:pt x="692717" y="60510"/>
                        <a:pt x="704850" y="65532"/>
                      </a:cubicBezTo>
                      <a:cubicBezTo>
                        <a:pt x="723028" y="73018"/>
                        <a:pt x="742362" y="77304"/>
                        <a:pt x="762000" y="78200"/>
                      </a:cubicBezTo>
                      <a:lnTo>
                        <a:pt x="762000" y="21050"/>
                      </a:lnTo>
                      <a:cubicBezTo>
                        <a:pt x="748900" y="20142"/>
                        <a:pt x="736033" y="17118"/>
                        <a:pt x="723900" y="12097"/>
                      </a:cubicBezTo>
                      <a:cubicBezTo>
                        <a:pt x="705675" y="4850"/>
                        <a:pt x="686349" y="759"/>
                        <a:pt x="6667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5860712-50CD-A75D-923F-3094F6B48452}"/>
                  </a:ext>
                </a:extLst>
              </p:cNvPr>
              <p:cNvSpPr txBox="1"/>
              <p:nvPr/>
            </p:nvSpPr>
            <p:spPr>
              <a:xfrm>
                <a:off x="1641259" y="2623225"/>
                <a:ext cx="323838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1"/>
                    </a:solidFill>
                  </a:rPr>
                  <a:t>Upper Ocean Mixing</a:t>
                </a:r>
              </a:p>
            </p:txBody>
          </p:sp>
        </p:grp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514324D-D11A-6FFD-6A85-125C87E9669B}"/>
              </a:ext>
            </a:extLst>
          </p:cNvPr>
          <p:cNvGrpSpPr/>
          <p:nvPr/>
        </p:nvGrpSpPr>
        <p:grpSpPr>
          <a:xfrm>
            <a:off x="606319" y="3311074"/>
            <a:ext cx="4113558" cy="2705726"/>
            <a:chOff x="606319" y="3311074"/>
            <a:chExt cx="4113558" cy="2705726"/>
          </a:xfrm>
        </p:grpSpPr>
        <p:sp>
          <p:nvSpPr>
            <p:cNvPr id="156" name="Arrow: Down 155">
              <a:extLst>
                <a:ext uri="{FF2B5EF4-FFF2-40B4-BE49-F238E27FC236}">
                  <a16:creationId xmlns:a16="http://schemas.microsoft.com/office/drawing/2014/main" id="{C10C291B-8DB6-1675-899F-D8C2B8753107}"/>
                </a:ext>
              </a:extLst>
            </p:cNvPr>
            <p:cNvSpPr/>
            <p:nvPr/>
          </p:nvSpPr>
          <p:spPr>
            <a:xfrm>
              <a:off x="857555" y="3311074"/>
              <a:ext cx="328768" cy="1728807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F86E2ED-C158-6432-526D-1C40EB30CE68}"/>
                </a:ext>
              </a:extLst>
            </p:cNvPr>
            <p:cNvGrpSpPr/>
            <p:nvPr/>
          </p:nvGrpSpPr>
          <p:grpSpPr>
            <a:xfrm>
              <a:off x="606319" y="5193126"/>
              <a:ext cx="4113558" cy="823674"/>
              <a:chOff x="606319" y="5193126"/>
              <a:chExt cx="4113558" cy="823674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C9A8E78F-4228-7271-A561-398E90D663F0}"/>
                  </a:ext>
                </a:extLst>
              </p:cNvPr>
              <p:cNvGrpSpPr/>
              <p:nvPr/>
            </p:nvGrpSpPr>
            <p:grpSpPr>
              <a:xfrm>
                <a:off x="606319" y="5208147"/>
                <a:ext cx="838209" cy="808653"/>
                <a:chOff x="2578616" y="5192963"/>
                <a:chExt cx="838209" cy="808653"/>
              </a:xfrm>
            </p:grpSpPr>
            <p:pic>
              <p:nvPicPr>
                <p:cNvPr id="67" name="Graphic 66" descr="Germ with solid fill">
                  <a:extLst>
                    <a:ext uri="{FF2B5EF4-FFF2-40B4-BE49-F238E27FC236}">
                      <a16:creationId xmlns:a16="http://schemas.microsoft.com/office/drawing/2014/main" id="{64CBAEEE-8894-18DD-C1C3-6091C6CE47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8616" y="5326723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68" name="Graphic 67" descr="Germ with solid fill">
                  <a:extLst>
                    <a:ext uri="{FF2B5EF4-FFF2-40B4-BE49-F238E27FC236}">
                      <a16:creationId xmlns:a16="http://schemas.microsoft.com/office/drawing/2014/main" id="{D141BE2A-2133-4FFB-B638-D6CA727764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 rot="2839904">
                  <a:off x="2624627" y="5382309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69" name="Graphic 68" descr="Germ with solid fill">
                  <a:extLst>
                    <a:ext uri="{FF2B5EF4-FFF2-40B4-BE49-F238E27FC236}">
                      <a16:creationId xmlns:a16="http://schemas.microsoft.com/office/drawing/2014/main" id="{7ABB9CDB-A07A-02C9-96DF-30AE962637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 rot="4627180">
                  <a:off x="2807322" y="5313641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70" name="Graphic 69" descr="Germ with solid fill">
                  <a:extLst>
                    <a:ext uri="{FF2B5EF4-FFF2-40B4-BE49-F238E27FC236}">
                      <a16:creationId xmlns:a16="http://schemas.microsoft.com/office/drawing/2014/main" id="{876C56CA-D18D-5478-6C07-80CFA05742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 rot="6255686">
                  <a:off x="3040133" y="5317873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71" name="Graphic 70" descr="Germ with solid fill">
                  <a:extLst>
                    <a:ext uri="{FF2B5EF4-FFF2-40B4-BE49-F238E27FC236}">
                      <a16:creationId xmlns:a16="http://schemas.microsoft.com/office/drawing/2014/main" id="{EADE51B9-C5D6-EC62-D736-9CD0C0923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33948" y="5355495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72" name="Graphic 71" descr="Germ with solid fill">
                  <a:extLst>
                    <a:ext uri="{FF2B5EF4-FFF2-40B4-BE49-F238E27FC236}">
                      <a16:creationId xmlns:a16="http://schemas.microsoft.com/office/drawing/2014/main" id="{E3E30447-91B6-EEFD-B1D9-B40F58FC61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 rot="6298629">
                  <a:off x="2587669" y="5574047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73" name="Graphic 72" descr="Germ with solid fill">
                  <a:extLst>
                    <a:ext uri="{FF2B5EF4-FFF2-40B4-BE49-F238E27FC236}">
                      <a16:creationId xmlns:a16="http://schemas.microsoft.com/office/drawing/2014/main" id="{5265F5A1-4A4D-80B0-5E51-F49B673B29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 rot="18885346">
                  <a:off x="3037556" y="5574048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74" name="Graphic 73" descr="Germ with solid fill">
                  <a:extLst>
                    <a:ext uri="{FF2B5EF4-FFF2-40B4-BE49-F238E27FC236}">
                      <a16:creationId xmlns:a16="http://schemas.microsoft.com/office/drawing/2014/main" id="{E7DACD18-0FDC-0C11-874B-ECB30927F5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 rot="9714480">
                  <a:off x="2806285" y="5624924"/>
                  <a:ext cx="376692" cy="376692"/>
                </a:xfrm>
                <a:prstGeom prst="rect">
                  <a:avLst/>
                </a:prstGeom>
              </p:spPr>
            </p:pic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72A16EDE-FD27-B27A-CCE3-32E375402B6C}"/>
                    </a:ext>
                  </a:extLst>
                </p:cNvPr>
                <p:cNvGrpSpPr/>
                <p:nvPr/>
              </p:nvGrpSpPr>
              <p:grpSpPr>
                <a:xfrm>
                  <a:off x="2613631" y="5192963"/>
                  <a:ext cx="762000" cy="202025"/>
                  <a:chOff x="1986023" y="4910510"/>
                  <a:chExt cx="762000" cy="202025"/>
                </a:xfrm>
              </p:grpSpPr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E55562E2-D3DF-DE22-1E25-680083B67015}"/>
                      </a:ext>
                    </a:extLst>
                  </p:cNvPr>
                  <p:cNvSpPr/>
                  <p:nvPr/>
                </p:nvSpPr>
                <p:spPr>
                  <a:xfrm>
                    <a:off x="1986023" y="4910510"/>
                    <a:ext cx="762000" cy="78200"/>
                  </a:xfrm>
                  <a:custGeom>
                    <a:avLst/>
                    <a:gdLst>
                      <a:gd name="connsiteX0" fmla="*/ 723900 w 762000"/>
                      <a:gd name="connsiteY0" fmla="*/ 12097 h 78200"/>
                      <a:gd name="connsiteX1" fmla="*/ 666750 w 762000"/>
                      <a:gd name="connsiteY1" fmla="*/ 0 h 78200"/>
                      <a:gd name="connsiteX2" fmla="*/ 609600 w 762000"/>
                      <a:gd name="connsiteY2" fmla="*/ 12097 h 78200"/>
                      <a:gd name="connsiteX3" fmla="*/ 571500 w 762000"/>
                      <a:gd name="connsiteY3" fmla="*/ 21050 h 78200"/>
                      <a:gd name="connsiteX4" fmla="*/ 571500 w 762000"/>
                      <a:gd name="connsiteY4" fmla="*/ 21050 h 78200"/>
                      <a:gd name="connsiteX5" fmla="*/ 533400 w 762000"/>
                      <a:gd name="connsiteY5" fmla="*/ 12097 h 78200"/>
                      <a:gd name="connsiteX6" fmla="*/ 476250 w 762000"/>
                      <a:gd name="connsiteY6" fmla="*/ 0 h 78200"/>
                      <a:gd name="connsiteX7" fmla="*/ 419100 w 762000"/>
                      <a:gd name="connsiteY7" fmla="*/ 12097 h 78200"/>
                      <a:gd name="connsiteX8" fmla="*/ 381000 w 762000"/>
                      <a:gd name="connsiteY8" fmla="*/ 21050 h 78200"/>
                      <a:gd name="connsiteX9" fmla="*/ 342900 w 762000"/>
                      <a:gd name="connsiteY9" fmla="*/ 12097 h 78200"/>
                      <a:gd name="connsiteX10" fmla="*/ 285750 w 762000"/>
                      <a:gd name="connsiteY10" fmla="*/ 0 h 78200"/>
                      <a:gd name="connsiteX11" fmla="*/ 228600 w 762000"/>
                      <a:gd name="connsiteY11" fmla="*/ 12097 h 78200"/>
                      <a:gd name="connsiteX12" fmla="*/ 190500 w 762000"/>
                      <a:gd name="connsiteY12" fmla="*/ 21050 h 78200"/>
                      <a:gd name="connsiteX13" fmla="*/ 152400 w 762000"/>
                      <a:gd name="connsiteY13" fmla="*/ 12097 h 78200"/>
                      <a:gd name="connsiteX14" fmla="*/ 95250 w 762000"/>
                      <a:gd name="connsiteY14" fmla="*/ 0 h 78200"/>
                      <a:gd name="connsiteX15" fmla="*/ 38100 w 762000"/>
                      <a:gd name="connsiteY15" fmla="*/ 12097 h 78200"/>
                      <a:gd name="connsiteX16" fmla="*/ 0 w 762000"/>
                      <a:gd name="connsiteY16" fmla="*/ 21050 h 78200"/>
                      <a:gd name="connsiteX17" fmla="*/ 0 w 762000"/>
                      <a:gd name="connsiteY17" fmla="*/ 78200 h 78200"/>
                      <a:gd name="connsiteX18" fmla="*/ 57150 w 762000"/>
                      <a:gd name="connsiteY18" fmla="*/ 66104 h 78200"/>
                      <a:gd name="connsiteX19" fmla="*/ 95250 w 762000"/>
                      <a:gd name="connsiteY19" fmla="*/ 56578 h 78200"/>
                      <a:gd name="connsiteX20" fmla="*/ 133350 w 762000"/>
                      <a:gd name="connsiteY20" fmla="*/ 66104 h 78200"/>
                      <a:gd name="connsiteX21" fmla="*/ 190500 w 762000"/>
                      <a:gd name="connsiteY21" fmla="*/ 78200 h 78200"/>
                      <a:gd name="connsiteX22" fmla="*/ 247650 w 762000"/>
                      <a:gd name="connsiteY22" fmla="*/ 66104 h 78200"/>
                      <a:gd name="connsiteX23" fmla="*/ 285750 w 762000"/>
                      <a:gd name="connsiteY23" fmla="*/ 56578 h 78200"/>
                      <a:gd name="connsiteX24" fmla="*/ 323850 w 762000"/>
                      <a:gd name="connsiteY24" fmla="*/ 65532 h 78200"/>
                      <a:gd name="connsiteX25" fmla="*/ 381000 w 762000"/>
                      <a:gd name="connsiteY25" fmla="*/ 78200 h 78200"/>
                      <a:gd name="connsiteX26" fmla="*/ 438150 w 762000"/>
                      <a:gd name="connsiteY26" fmla="*/ 66104 h 78200"/>
                      <a:gd name="connsiteX27" fmla="*/ 476250 w 762000"/>
                      <a:gd name="connsiteY27" fmla="*/ 56578 h 78200"/>
                      <a:gd name="connsiteX28" fmla="*/ 514350 w 762000"/>
                      <a:gd name="connsiteY28" fmla="*/ 66104 h 78200"/>
                      <a:gd name="connsiteX29" fmla="*/ 571500 w 762000"/>
                      <a:gd name="connsiteY29" fmla="*/ 78200 h 78200"/>
                      <a:gd name="connsiteX30" fmla="*/ 628650 w 762000"/>
                      <a:gd name="connsiteY30" fmla="*/ 66104 h 78200"/>
                      <a:gd name="connsiteX31" fmla="*/ 666750 w 762000"/>
                      <a:gd name="connsiteY31" fmla="*/ 56578 h 78200"/>
                      <a:gd name="connsiteX32" fmla="*/ 704850 w 762000"/>
                      <a:gd name="connsiteY32" fmla="*/ 65532 h 78200"/>
                      <a:gd name="connsiteX33" fmla="*/ 762000 w 762000"/>
                      <a:gd name="connsiteY33" fmla="*/ 78200 h 78200"/>
                      <a:gd name="connsiteX34" fmla="*/ 762000 w 762000"/>
                      <a:gd name="connsiteY34" fmla="*/ 21050 h 78200"/>
                      <a:gd name="connsiteX35" fmla="*/ 723900 w 762000"/>
                      <a:gd name="connsiteY35" fmla="*/ 12097 h 7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762000" h="78200">
                        <a:moveTo>
                          <a:pt x="723900" y="12097"/>
                        </a:moveTo>
                        <a:cubicBezTo>
                          <a:pt x="705675" y="4850"/>
                          <a:pt x="686349" y="759"/>
                          <a:pt x="666750" y="0"/>
                        </a:cubicBezTo>
                        <a:cubicBezTo>
                          <a:pt x="647151" y="759"/>
                          <a:pt x="627825" y="4850"/>
                          <a:pt x="609600" y="12097"/>
                        </a:cubicBezTo>
                        <a:cubicBezTo>
                          <a:pt x="597467" y="17118"/>
                          <a:pt x="584600" y="20142"/>
                          <a:pt x="571500" y="21050"/>
                        </a:cubicBezTo>
                        <a:lnTo>
                          <a:pt x="571500" y="21050"/>
                        </a:lnTo>
                        <a:cubicBezTo>
                          <a:pt x="558400" y="20142"/>
                          <a:pt x="545533" y="17118"/>
                          <a:pt x="533400" y="12097"/>
                        </a:cubicBezTo>
                        <a:cubicBezTo>
                          <a:pt x="515175" y="4850"/>
                          <a:pt x="495849" y="759"/>
                          <a:pt x="476250" y="0"/>
                        </a:cubicBezTo>
                        <a:cubicBezTo>
                          <a:pt x="456651" y="759"/>
                          <a:pt x="437325" y="4850"/>
                          <a:pt x="419100" y="12097"/>
                        </a:cubicBezTo>
                        <a:cubicBezTo>
                          <a:pt x="406967" y="17118"/>
                          <a:pt x="394100" y="20142"/>
                          <a:pt x="381000" y="21050"/>
                        </a:cubicBezTo>
                        <a:cubicBezTo>
                          <a:pt x="367900" y="20142"/>
                          <a:pt x="355033" y="17118"/>
                          <a:pt x="342900" y="12097"/>
                        </a:cubicBezTo>
                        <a:cubicBezTo>
                          <a:pt x="324675" y="4850"/>
                          <a:pt x="305349" y="759"/>
                          <a:pt x="285750" y="0"/>
                        </a:cubicBezTo>
                        <a:cubicBezTo>
                          <a:pt x="266151" y="759"/>
                          <a:pt x="246825" y="4850"/>
                          <a:pt x="228600" y="12097"/>
                        </a:cubicBezTo>
                        <a:cubicBezTo>
                          <a:pt x="216466" y="17118"/>
                          <a:pt x="203600" y="20142"/>
                          <a:pt x="190500" y="21050"/>
                        </a:cubicBezTo>
                        <a:cubicBezTo>
                          <a:pt x="177400" y="20142"/>
                          <a:pt x="164534" y="17118"/>
                          <a:pt x="152400" y="12097"/>
                        </a:cubicBezTo>
                        <a:cubicBezTo>
                          <a:pt x="134175" y="4850"/>
                          <a:pt x="114849" y="759"/>
                          <a:pt x="95250" y="0"/>
                        </a:cubicBezTo>
                        <a:cubicBezTo>
                          <a:pt x="75651" y="759"/>
                          <a:pt x="56325" y="4850"/>
                          <a:pt x="38100" y="12097"/>
                        </a:cubicBezTo>
                        <a:cubicBezTo>
                          <a:pt x="25966" y="17118"/>
                          <a:pt x="13100" y="20142"/>
                          <a:pt x="0" y="21050"/>
                        </a:cubicBezTo>
                        <a:lnTo>
                          <a:pt x="0" y="78200"/>
                        </a:lnTo>
                        <a:cubicBezTo>
                          <a:pt x="19599" y="77441"/>
                          <a:pt x="38925" y="73350"/>
                          <a:pt x="57150" y="66104"/>
                        </a:cubicBezTo>
                        <a:cubicBezTo>
                          <a:pt x="69251" y="60888"/>
                          <a:pt x="82118" y="57670"/>
                          <a:pt x="95250" y="56578"/>
                        </a:cubicBezTo>
                        <a:cubicBezTo>
                          <a:pt x="108382" y="57670"/>
                          <a:pt x="121249" y="60888"/>
                          <a:pt x="133350" y="66104"/>
                        </a:cubicBezTo>
                        <a:cubicBezTo>
                          <a:pt x="151575" y="73350"/>
                          <a:pt x="170901" y="77441"/>
                          <a:pt x="190500" y="78200"/>
                        </a:cubicBezTo>
                        <a:cubicBezTo>
                          <a:pt x="210099" y="77441"/>
                          <a:pt x="229425" y="73350"/>
                          <a:pt x="247650" y="66104"/>
                        </a:cubicBezTo>
                        <a:cubicBezTo>
                          <a:pt x="259751" y="60888"/>
                          <a:pt x="272618" y="57670"/>
                          <a:pt x="285750" y="56578"/>
                        </a:cubicBezTo>
                        <a:cubicBezTo>
                          <a:pt x="298850" y="57487"/>
                          <a:pt x="311717" y="60510"/>
                          <a:pt x="323850" y="65532"/>
                        </a:cubicBezTo>
                        <a:cubicBezTo>
                          <a:pt x="342028" y="73018"/>
                          <a:pt x="361362" y="77304"/>
                          <a:pt x="381000" y="78200"/>
                        </a:cubicBezTo>
                        <a:cubicBezTo>
                          <a:pt x="400599" y="77441"/>
                          <a:pt x="419925" y="73350"/>
                          <a:pt x="438150" y="66104"/>
                        </a:cubicBezTo>
                        <a:cubicBezTo>
                          <a:pt x="450251" y="60888"/>
                          <a:pt x="463118" y="57671"/>
                          <a:pt x="476250" y="56578"/>
                        </a:cubicBezTo>
                        <a:cubicBezTo>
                          <a:pt x="489382" y="57671"/>
                          <a:pt x="502249" y="60888"/>
                          <a:pt x="514350" y="66104"/>
                        </a:cubicBezTo>
                        <a:cubicBezTo>
                          <a:pt x="532575" y="73350"/>
                          <a:pt x="551901" y="77441"/>
                          <a:pt x="571500" y="78200"/>
                        </a:cubicBezTo>
                        <a:cubicBezTo>
                          <a:pt x="591099" y="77441"/>
                          <a:pt x="610425" y="73350"/>
                          <a:pt x="628650" y="66104"/>
                        </a:cubicBezTo>
                        <a:cubicBezTo>
                          <a:pt x="640751" y="60888"/>
                          <a:pt x="653618" y="57671"/>
                          <a:pt x="666750" y="56578"/>
                        </a:cubicBezTo>
                        <a:cubicBezTo>
                          <a:pt x="679850" y="57487"/>
                          <a:pt x="692717" y="60510"/>
                          <a:pt x="704850" y="65532"/>
                        </a:cubicBezTo>
                        <a:cubicBezTo>
                          <a:pt x="723028" y="73018"/>
                          <a:pt x="742362" y="77304"/>
                          <a:pt x="762000" y="78200"/>
                        </a:cubicBezTo>
                        <a:lnTo>
                          <a:pt x="762000" y="21050"/>
                        </a:lnTo>
                        <a:cubicBezTo>
                          <a:pt x="748900" y="20142"/>
                          <a:pt x="736033" y="17118"/>
                          <a:pt x="723900" y="1209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E389406D-E12D-20F2-A6FC-211ECC875626}"/>
                      </a:ext>
                    </a:extLst>
                  </p:cNvPr>
                  <p:cNvSpPr/>
                  <p:nvPr/>
                </p:nvSpPr>
                <p:spPr>
                  <a:xfrm>
                    <a:off x="1986023" y="5034335"/>
                    <a:ext cx="762000" cy="78200"/>
                  </a:xfrm>
                  <a:custGeom>
                    <a:avLst/>
                    <a:gdLst>
                      <a:gd name="connsiteX0" fmla="*/ 723900 w 762000"/>
                      <a:gd name="connsiteY0" fmla="*/ 12097 h 78200"/>
                      <a:gd name="connsiteX1" fmla="*/ 666750 w 762000"/>
                      <a:gd name="connsiteY1" fmla="*/ 0 h 78200"/>
                      <a:gd name="connsiteX2" fmla="*/ 609600 w 762000"/>
                      <a:gd name="connsiteY2" fmla="*/ 12097 h 78200"/>
                      <a:gd name="connsiteX3" fmla="*/ 571500 w 762000"/>
                      <a:gd name="connsiteY3" fmla="*/ 21050 h 78200"/>
                      <a:gd name="connsiteX4" fmla="*/ 571500 w 762000"/>
                      <a:gd name="connsiteY4" fmla="*/ 21050 h 78200"/>
                      <a:gd name="connsiteX5" fmla="*/ 533400 w 762000"/>
                      <a:gd name="connsiteY5" fmla="*/ 12097 h 78200"/>
                      <a:gd name="connsiteX6" fmla="*/ 476250 w 762000"/>
                      <a:gd name="connsiteY6" fmla="*/ 0 h 78200"/>
                      <a:gd name="connsiteX7" fmla="*/ 419100 w 762000"/>
                      <a:gd name="connsiteY7" fmla="*/ 12097 h 78200"/>
                      <a:gd name="connsiteX8" fmla="*/ 381000 w 762000"/>
                      <a:gd name="connsiteY8" fmla="*/ 21050 h 78200"/>
                      <a:gd name="connsiteX9" fmla="*/ 342900 w 762000"/>
                      <a:gd name="connsiteY9" fmla="*/ 12097 h 78200"/>
                      <a:gd name="connsiteX10" fmla="*/ 285750 w 762000"/>
                      <a:gd name="connsiteY10" fmla="*/ 0 h 78200"/>
                      <a:gd name="connsiteX11" fmla="*/ 228600 w 762000"/>
                      <a:gd name="connsiteY11" fmla="*/ 12097 h 78200"/>
                      <a:gd name="connsiteX12" fmla="*/ 190500 w 762000"/>
                      <a:gd name="connsiteY12" fmla="*/ 21050 h 78200"/>
                      <a:gd name="connsiteX13" fmla="*/ 152400 w 762000"/>
                      <a:gd name="connsiteY13" fmla="*/ 12097 h 78200"/>
                      <a:gd name="connsiteX14" fmla="*/ 95250 w 762000"/>
                      <a:gd name="connsiteY14" fmla="*/ 0 h 78200"/>
                      <a:gd name="connsiteX15" fmla="*/ 38100 w 762000"/>
                      <a:gd name="connsiteY15" fmla="*/ 12097 h 78200"/>
                      <a:gd name="connsiteX16" fmla="*/ 0 w 762000"/>
                      <a:gd name="connsiteY16" fmla="*/ 21050 h 78200"/>
                      <a:gd name="connsiteX17" fmla="*/ 0 w 762000"/>
                      <a:gd name="connsiteY17" fmla="*/ 78200 h 78200"/>
                      <a:gd name="connsiteX18" fmla="*/ 57150 w 762000"/>
                      <a:gd name="connsiteY18" fmla="*/ 66104 h 78200"/>
                      <a:gd name="connsiteX19" fmla="*/ 95250 w 762000"/>
                      <a:gd name="connsiteY19" fmla="*/ 56579 h 78200"/>
                      <a:gd name="connsiteX20" fmla="*/ 133350 w 762000"/>
                      <a:gd name="connsiteY20" fmla="*/ 66104 h 78200"/>
                      <a:gd name="connsiteX21" fmla="*/ 190500 w 762000"/>
                      <a:gd name="connsiteY21" fmla="*/ 78200 h 78200"/>
                      <a:gd name="connsiteX22" fmla="*/ 247650 w 762000"/>
                      <a:gd name="connsiteY22" fmla="*/ 66104 h 78200"/>
                      <a:gd name="connsiteX23" fmla="*/ 285750 w 762000"/>
                      <a:gd name="connsiteY23" fmla="*/ 56579 h 78200"/>
                      <a:gd name="connsiteX24" fmla="*/ 323850 w 762000"/>
                      <a:gd name="connsiteY24" fmla="*/ 65532 h 78200"/>
                      <a:gd name="connsiteX25" fmla="*/ 381000 w 762000"/>
                      <a:gd name="connsiteY25" fmla="*/ 78200 h 78200"/>
                      <a:gd name="connsiteX26" fmla="*/ 438150 w 762000"/>
                      <a:gd name="connsiteY26" fmla="*/ 66104 h 78200"/>
                      <a:gd name="connsiteX27" fmla="*/ 476250 w 762000"/>
                      <a:gd name="connsiteY27" fmla="*/ 56579 h 78200"/>
                      <a:gd name="connsiteX28" fmla="*/ 514350 w 762000"/>
                      <a:gd name="connsiteY28" fmla="*/ 66104 h 78200"/>
                      <a:gd name="connsiteX29" fmla="*/ 571500 w 762000"/>
                      <a:gd name="connsiteY29" fmla="*/ 78200 h 78200"/>
                      <a:gd name="connsiteX30" fmla="*/ 628650 w 762000"/>
                      <a:gd name="connsiteY30" fmla="*/ 66104 h 78200"/>
                      <a:gd name="connsiteX31" fmla="*/ 666750 w 762000"/>
                      <a:gd name="connsiteY31" fmla="*/ 56579 h 78200"/>
                      <a:gd name="connsiteX32" fmla="*/ 704850 w 762000"/>
                      <a:gd name="connsiteY32" fmla="*/ 65532 h 78200"/>
                      <a:gd name="connsiteX33" fmla="*/ 762000 w 762000"/>
                      <a:gd name="connsiteY33" fmla="*/ 78200 h 78200"/>
                      <a:gd name="connsiteX34" fmla="*/ 762000 w 762000"/>
                      <a:gd name="connsiteY34" fmla="*/ 21050 h 78200"/>
                      <a:gd name="connsiteX35" fmla="*/ 723900 w 762000"/>
                      <a:gd name="connsiteY35" fmla="*/ 12097 h 7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762000" h="78200">
                        <a:moveTo>
                          <a:pt x="723900" y="12097"/>
                        </a:moveTo>
                        <a:cubicBezTo>
                          <a:pt x="705675" y="4850"/>
                          <a:pt x="686349" y="759"/>
                          <a:pt x="666750" y="0"/>
                        </a:cubicBezTo>
                        <a:cubicBezTo>
                          <a:pt x="647151" y="759"/>
                          <a:pt x="627825" y="4850"/>
                          <a:pt x="609600" y="12097"/>
                        </a:cubicBezTo>
                        <a:cubicBezTo>
                          <a:pt x="597467" y="17118"/>
                          <a:pt x="584600" y="20142"/>
                          <a:pt x="571500" y="21050"/>
                        </a:cubicBezTo>
                        <a:lnTo>
                          <a:pt x="571500" y="21050"/>
                        </a:lnTo>
                        <a:cubicBezTo>
                          <a:pt x="558400" y="20142"/>
                          <a:pt x="545533" y="17118"/>
                          <a:pt x="533400" y="12097"/>
                        </a:cubicBezTo>
                        <a:cubicBezTo>
                          <a:pt x="515175" y="4850"/>
                          <a:pt x="495849" y="759"/>
                          <a:pt x="476250" y="0"/>
                        </a:cubicBezTo>
                        <a:cubicBezTo>
                          <a:pt x="456651" y="759"/>
                          <a:pt x="437325" y="4850"/>
                          <a:pt x="419100" y="12097"/>
                        </a:cubicBezTo>
                        <a:cubicBezTo>
                          <a:pt x="406967" y="17118"/>
                          <a:pt x="394100" y="20142"/>
                          <a:pt x="381000" y="21050"/>
                        </a:cubicBezTo>
                        <a:cubicBezTo>
                          <a:pt x="367900" y="20142"/>
                          <a:pt x="355033" y="17118"/>
                          <a:pt x="342900" y="12097"/>
                        </a:cubicBezTo>
                        <a:cubicBezTo>
                          <a:pt x="324675" y="4850"/>
                          <a:pt x="305349" y="759"/>
                          <a:pt x="285750" y="0"/>
                        </a:cubicBezTo>
                        <a:cubicBezTo>
                          <a:pt x="266151" y="759"/>
                          <a:pt x="246825" y="4850"/>
                          <a:pt x="228600" y="12097"/>
                        </a:cubicBezTo>
                        <a:cubicBezTo>
                          <a:pt x="216466" y="17118"/>
                          <a:pt x="203600" y="20142"/>
                          <a:pt x="190500" y="21050"/>
                        </a:cubicBezTo>
                        <a:cubicBezTo>
                          <a:pt x="177400" y="20142"/>
                          <a:pt x="164534" y="17118"/>
                          <a:pt x="152400" y="12097"/>
                        </a:cubicBezTo>
                        <a:cubicBezTo>
                          <a:pt x="134175" y="4850"/>
                          <a:pt x="114849" y="759"/>
                          <a:pt x="95250" y="0"/>
                        </a:cubicBezTo>
                        <a:cubicBezTo>
                          <a:pt x="75651" y="759"/>
                          <a:pt x="56325" y="4850"/>
                          <a:pt x="38100" y="12097"/>
                        </a:cubicBezTo>
                        <a:cubicBezTo>
                          <a:pt x="25966" y="17118"/>
                          <a:pt x="13100" y="20142"/>
                          <a:pt x="0" y="21050"/>
                        </a:cubicBezTo>
                        <a:lnTo>
                          <a:pt x="0" y="78200"/>
                        </a:lnTo>
                        <a:cubicBezTo>
                          <a:pt x="19599" y="77441"/>
                          <a:pt x="38925" y="73350"/>
                          <a:pt x="57150" y="66104"/>
                        </a:cubicBezTo>
                        <a:cubicBezTo>
                          <a:pt x="69251" y="60888"/>
                          <a:pt x="82118" y="57670"/>
                          <a:pt x="95250" y="56579"/>
                        </a:cubicBezTo>
                        <a:cubicBezTo>
                          <a:pt x="108382" y="57670"/>
                          <a:pt x="121249" y="60888"/>
                          <a:pt x="133350" y="66104"/>
                        </a:cubicBezTo>
                        <a:cubicBezTo>
                          <a:pt x="151575" y="73350"/>
                          <a:pt x="170901" y="77441"/>
                          <a:pt x="190500" y="78200"/>
                        </a:cubicBezTo>
                        <a:cubicBezTo>
                          <a:pt x="210099" y="77441"/>
                          <a:pt x="229425" y="73350"/>
                          <a:pt x="247650" y="66104"/>
                        </a:cubicBezTo>
                        <a:cubicBezTo>
                          <a:pt x="259751" y="60888"/>
                          <a:pt x="272618" y="57670"/>
                          <a:pt x="285750" y="56579"/>
                        </a:cubicBezTo>
                        <a:cubicBezTo>
                          <a:pt x="298850" y="57487"/>
                          <a:pt x="311717" y="60510"/>
                          <a:pt x="323850" y="65532"/>
                        </a:cubicBezTo>
                        <a:cubicBezTo>
                          <a:pt x="342028" y="73018"/>
                          <a:pt x="361362" y="77304"/>
                          <a:pt x="381000" y="78200"/>
                        </a:cubicBezTo>
                        <a:cubicBezTo>
                          <a:pt x="400599" y="77441"/>
                          <a:pt x="419925" y="73350"/>
                          <a:pt x="438150" y="66104"/>
                        </a:cubicBezTo>
                        <a:cubicBezTo>
                          <a:pt x="450251" y="60888"/>
                          <a:pt x="463118" y="57671"/>
                          <a:pt x="476250" y="56579"/>
                        </a:cubicBezTo>
                        <a:cubicBezTo>
                          <a:pt x="489382" y="57671"/>
                          <a:pt x="502249" y="60888"/>
                          <a:pt x="514350" y="66104"/>
                        </a:cubicBezTo>
                        <a:cubicBezTo>
                          <a:pt x="532575" y="73350"/>
                          <a:pt x="551901" y="77441"/>
                          <a:pt x="571500" y="78200"/>
                        </a:cubicBezTo>
                        <a:cubicBezTo>
                          <a:pt x="591099" y="77441"/>
                          <a:pt x="610425" y="73350"/>
                          <a:pt x="628650" y="66104"/>
                        </a:cubicBezTo>
                        <a:cubicBezTo>
                          <a:pt x="640751" y="60888"/>
                          <a:pt x="653618" y="57671"/>
                          <a:pt x="666750" y="56579"/>
                        </a:cubicBezTo>
                        <a:cubicBezTo>
                          <a:pt x="679850" y="57487"/>
                          <a:pt x="692717" y="60510"/>
                          <a:pt x="704850" y="65532"/>
                        </a:cubicBezTo>
                        <a:cubicBezTo>
                          <a:pt x="723028" y="73018"/>
                          <a:pt x="742362" y="77304"/>
                          <a:pt x="762000" y="78200"/>
                        </a:cubicBezTo>
                        <a:lnTo>
                          <a:pt x="762000" y="21050"/>
                        </a:lnTo>
                        <a:cubicBezTo>
                          <a:pt x="748900" y="20142"/>
                          <a:pt x="736033" y="17118"/>
                          <a:pt x="723900" y="1209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31CC624-6528-063E-537C-DA7359573830}"/>
                  </a:ext>
                </a:extLst>
              </p:cNvPr>
              <p:cNvSpPr txBox="1"/>
              <p:nvPr/>
            </p:nvSpPr>
            <p:spPr>
              <a:xfrm>
                <a:off x="1636532" y="5193126"/>
                <a:ext cx="30833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</a:rPr>
                  <a:t>Primary Production</a:t>
                </a: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486AFDC-EE17-AD46-CED9-6F39B56E1C7B}"/>
              </a:ext>
            </a:extLst>
          </p:cNvPr>
          <p:cNvGrpSpPr/>
          <p:nvPr/>
        </p:nvGrpSpPr>
        <p:grpSpPr>
          <a:xfrm>
            <a:off x="644423" y="3840151"/>
            <a:ext cx="3644384" cy="614071"/>
            <a:chOff x="644423" y="3840151"/>
            <a:chExt cx="3644384" cy="614071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9E0E979-7DDC-0CA3-8DCE-EA0DBCBB340C}"/>
                </a:ext>
              </a:extLst>
            </p:cNvPr>
            <p:cNvGrpSpPr/>
            <p:nvPr/>
          </p:nvGrpSpPr>
          <p:grpSpPr>
            <a:xfrm>
              <a:off x="644423" y="3840151"/>
              <a:ext cx="762000" cy="600074"/>
              <a:chOff x="3365548" y="3335527"/>
              <a:chExt cx="762000" cy="600074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D7DDA608-D045-3E10-B801-C6D3B8215105}"/>
                  </a:ext>
                </a:extLst>
              </p:cNvPr>
              <p:cNvSpPr/>
              <p:nvPr/>
            </p:nvSpPr>
            <p:spPr>
              <a:xfrm>
                <a:off x="3917998" y="3602227"/>
                <a:ext cx="114300" cy="38100"/>
              </a:xfrm>
              <a:custGeom>
                <a:avLst/>
                <a:gdLst>
                  <a:gd name="connsiteX0" fmla="*/ 0 w 114300"/>
                  <a:gd name="connsiteY0" fmla="*/ 0 h 38100"/>
                  <a:gd name="connsiteX1" fmla="*/ 114300 w 114300"/>
                  <a:gd name="connsiteY1" fmla="*/ 0 h 38100"/>
                  <a:gd name="connsiteX2" fmla="*/ 114300 w 114300"/>
                  <a:gd name="connsiteY2" fmla="*/ 38100 h 38100"/>
                  <a:gd name="connsiteX3" fmla="*/ 0 w 1143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00" h="38100">
                    <a:moveTo>
                      <a:pt x="0" y="0"/>
                    </a:moveTo>
                    <a:lnTo>
                      <a:pt x="114300" y="0"/>
                    </a:lnTo>
                    <a:lnTo>
                      <a:pt x="1143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CEC8DCF-6F35-39D8-C1C2-06B5A7F9F318}"/>
                  </a:ext>
                </a:extLst>
              </p:cNvPr>
              <p:cNvSpPr/>
              <p:nvPr/>
            </p:nvSpPr>
            <p:spPr>
              <a:xfrm>
                <a:off x="3460798" y="3602227"/>
                <a:ext cx="114300" cy="38100"/>
              </a:xfrm>
              <a:custGeom>
                <a:avLst/>
                <a:gdLst>
                  <a:gd name="connsiteX0" fmla="*/ 0 w 114300"/>
                  <a:gd name="connsiteY0" fmla="*/ 0 h 38100"/>
                  <a:gd name="connsiteX1" fmla="*/ 114300 w 114300"/>
                  <a:gd name="connsiteY1" fmla="*/ 0 h 38100"/>
                  <a:gd name="connsiteX2" fmla="*/ 114300 w 114300"/>
                  <a:gd name="connsiteY2" fmla="*/ 38100 h 38100"/>
                  <a:gd name="connsiteX3" fmla="*/ 0 w 1143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00" h="38100">
                    <a:moveTo>
                      <a:pt x="0" y="0"/>
                    </a:moveTo>
                    <a:lnTo>
                      <a:pt x="114300" y="0"/>
                    </a:lnTo>
                    <a:lnTo>
                      <a:pt x="1143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67DB0A9-E515-AEB8-75E2-B1B233DC194F}"/>
                  </a:ext>
                </a:extLst>
              </p:cNvPr>
              <p:cNvSpPr/>
              <p:nvPr/>
            </p:nvSpPr>
            <p:spPr>
              <a:xfrm>
                <a:off x="3727498" y="3335527"/>
                <a:ext cx="38100" cy="114300"/>
              </a:xfrm>
              <a:custGeom>
                <a:avLst/>
                <a:gdLst>
                  <a:gd name="connsiteX0" fmla="*/ 0 w 38100"/>
                  <a:gd name="connsiteY0" fmla="*/ 0 h 114300"/>
                  <a:gd name="connsiteX1" fmla="*/ 38100 w 38100"/>
                  <a:gd name="connsiteY1" fmla="*/ 0 h 114300"/>
                  <a:gd name="connsiteX2" fmla="*/ 38100 w 38100"/>
                  <a:gd name="connsiteY2" fmla="*/ 114300 h 114300"/>
                  <a:gd name="connsiteX3" fmla="*/ 0 w 38100"/>
                  <a:gd name="connsiteY3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14300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14300"/>
                    </a:lnTo>
                    <a:lnTo>
                      <a:pt x="0" y="11430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CCA039D7-5937-86BF-A7E0-B98AC69DDCC4}"/>
                  </a:ext>
                </a:extLst>
              </p:cNvPr>
              <p:cNvSpPr/>
              <p:nvPr/>
            </p:nvSpPr>
            <p:spPr>
              <a:xfrm rot="18900000">
                <a:off x="3847144" y="3439684"/>
                <a:ext cx="114966" cy="38290"/>
              </a:xfrm>
              <a:custGeom>
                <a:avLst/>
                <a:gdLst>
                  <a:gd name="connsiteX0" fmla="*/ 0 w 114966"/>
                  <a:gd name="connsiteY0" fmla="*/ 0 h 38290"/>
                  <a:gd name="connsiteX1" fmla="*/ 114967 w 114966"/>
                  <a:gd name="connsiteY1" fmla="*/ 0 h 38290"/>
                  <a:gd name="connsiteX2" fmla="*/ 114967 w 114966"/>
                  <a:gd name="connsiteY2" fmla="*/ 38291 h 38290"/>
                  <a:gd name="connsiteX3" fmla="*/ 0 w 114966"/>
                  <a:gd name="connsiteY3" fmla="*/ 38291 h 3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66" h="38290">
                    <a:moveTo>
                      <a:pt x="0" y="0"/>
                    </a:moveTo>
                    <a:lnTo>
                      <a:pt x="114967" y="0"/>
                    </a:lnTo>
                    <a:lnTo>
                      <a:pt x="114967" y="38291"/>
                    </a:lnTo>
                    <a:lnTo>
                      <a:pt x="0" y="38291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23504BFD-F6EF-8F6F-BDCB-249ECA61936B}"/>
                  </a:ext>
                </a:extLst>
              </p:cNvPr>
              <p:cNvSpPr/>
              <p:nvPr/>
            </p:nvSpPr>
            <p:spPr>
              <a:xfrm rot="18900000">
                <a:off x="3569739" y="3401015"/>
                <a:ext cx="38290" cy="114966"/>
              </a:xfrm>
              <a:custGeom>
                <a:avLst/>
                <a:gdLst>
                  <a:gd name="connsiteX0" fmla="*/ 0 w 38290"/>
                  <a:gd name="connsiteY0" fmla="*/ 0 h 114966"/>
                  <a:gd name="connsiteX1" fmla="*/ 38291 w 38290"/>
                  <a:gd name="connsiteY1" fmla="*/ 0 h 114966"/>
                  <a:gd name="connsiteX2" fmla="*/ 38291 w 38290"/>
                  <a:gd name="connsiteY2" fmla="*/ 114967 h 114966"/>
                  <a:gd name="connsiteX3" fmla="*/ 0 w 38290"/>
                  <a:gd name="connsiteY3" fmla="*/ 114967 h 114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90" h="114966">
                    <a:moveTo>
                      <a:pt x="0" y="0"/>
                    </a:moveTo>
                    <a:lnTo>
                      <a:pt x="38291" y="0"/>
                    </a:lnTo>
                    <a:lnTo>
                      <a:pt x="38291" y="114967"/>
                    </a:lnTo>
                    <a:lnTo>
                      <a:pt x="0" y="114967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126876C-3336-E3C9-ACCE-17D0CA302350}"/>
                  </a:ext>
                </a:extLst>
              </p:cNvPr>
              <p:cNvSpPr/>
              <p:nvPr/>
            </p:nvSpPr>
            <p:spPr>
              <a:xfrm>
                <a:off x="3365548" y="3733576"/>
                <a:ext cx="762000" cy="78200"/>
              </a:xfrm>
              <a:custGeom>
                <a:avLst/>
                <a:gdLst>
                  <a:gd name="connsiteX0" fmla="*/ 723900 w 762000"/>
                  <a:gd name="connsiteY0" fmla="*/ 12097 h 78200"/>
                  <a:gd name="connsiteX1" fmla="*/ 666750 w 762000"/>
                  <a:gd name="connsiteY1" fmla="*/ 0 h 78200"/>
                  <a:gd name="connsiteX2" fmla="*/ 609600 w 762000"/>
                  <a:gd name="connsiteY2" fmla="*/ 12097 h 78200"/>
                  <a:gd name="connsiteX3" fmla="*/ 571500 w 762000"/>
                  <a:gd name="connsiteY3" fmla="*/ 21050 h 78200"/>
                  <a:gd name="connsiteX4" fmla="*/ 571500 w 762000"/>
                  <a:gd name="connsiteY4" fmla="*/ 21050 h 78200"/>
                  <a:gd name="connsiteX5" fmla="*/ 533400 w 762000"/>
                  <a:gd name="connsiteY5" fmla="*/ 12097 h 78200"/>
                  <a:gd name="connsiteX6" fmla="*/ 476250 w 762000"/>
                  <a:gd name="connsiteY6" fmla="*/ 0 h 78200"/>
                  <a:gd name="connsiteX7" fmla="*/ 419100 w 762000"/>
                  <a:gd name="connsiteY7" fmla="*/ 12097 h 78200"/>
                  <a:gd name="connsiteX8" fmla="*/ 381000 w 762000"/>
                  <a:gd name="connsiteY8" fmla="*/ 21050 h 78200"/>
                  <a:gd name="connsiteX9" fmla="*/ 342900 w 762000"/>
                  <a:gd name="connsiteY9" fmla="*/ 12097 h 78200"/>
                  <a:gd name="connsiteX10" fmla="*/ 285750 w 762000"/>
                  <a:gd name="connsiteY10" fmla="*/ 0 h 78200"/>
                  <a:gd name="connsiteX11" fmla="*/ 228600 w 762000"/>
                  <a:gd name="connsiteY11" fmla="*/ 12097 h 78200"/>
                  <a:gd name="connsiteX12" fmla="*/ 190500 w 762000"/>
                  <a:gd name="connsiteY12" fmla="*/ 21050 h 78200"/>
                  <a:gd name="connsiteX13" fmla="*/ 152400 w 762000"/>
                  <a:gd name="connsiteY13" fmla="*/ 12097 h 78200"/>
                  <a:gd name="connsiteX14" fmla="*/ 95250 w 762000"/>
                  <a:gd name="connsiteY14" fmla="*/ 0 h 78200"/>
                  <a:gd name="connsiteX15" fmla="*/ 38100 w 762000"/>
                  <a:gd name="connsiteY15" fmla="*/ 12097 h 78200"/>
                  <a:gd name="connsiteX16" fmla="*/ 0 w 762000"/>
                  <a:gd name="connsiteY16" fmla="*/ 21050 h 78200"/>
                  <a:gd name="connsiteX17" fmla="*/ 0 w 762000"/>
                  <a:gd name="connsiteY17" fmla="*/ 78200 h 78200"/>
                  <a:gd name="connsiteX18" fmla="*/ 57150 w 762000"/>
                  <a:gd name="connsiteY18" fmla="*/ 66104 h 78200"/>
                  <a:gd name="connsiteX19" fmla="*/ 95250 w 762000"/>
                  <a:gd name="connsiteY19" fmla="*/ 56578 h 78200"/>
                  <a:gd name="connsiteX20" fmla="*/ 133350 w 762000"/>
                  <a:gd name="connsiteY20" fmla="*/ 66104 h 78200"/>
                  <a:gd name="connsiteX21" fmla="*/ 190500 w 762000"/>
                  <a:gd name="connsiteY21" fmla="*/ 78200 h 78200"/>
                  <a:gd name="connsiteX22" fmla="*/ 247650 w 762000"/>
                  <a:gd name="connsiteY22" fmla="*/ 66104 h 78200"/>
                  <a:gd name="connsiteX23" fmla="*/ 285750 w 762000"/>
                  <a:gd name="connsiteY23" fmla="*/ 56578 h 78200"/>
                  <a:gd name="connsiteX24" fmla="*/ 323850 w 762000"/>
                  <a:gd name="connsiteY24" fmla="*/ 65532 h 78200"/>
                  <a:gd name="connsiteX25" fmla="*/ 381000 w 762000"/>
                  <a:gd name="connsiteY25" fmla="*/ 78200 h 78200"/>
                  <a:gd name="connsiteX26" fmla="*/ 438150 w 762000"/>
                  <a:gd name="connsiteY26" fmla="*/ 66104 h 78200"/>
                  <a:gd name="connsiteX27" fmla="*/ 476250 w 762000"/>
                  <a:gd name="connsiteY27" fmla="*/ 56578 h 78200"/>
                  <a:gd name="connsiteX28" fmla="*/ 514350 w 762000"/>
                  <a:gd name="connsiteY28" fmla="*/ 66104 h 78200"/>
                  <a:gd name="connsiteX29" fmla="*/ 571500 w 762000"/>
                  <a:gd name="connsiteY29" fmla="*/ 78200 h 78200"/>
                  <a:gd name="connsiteX30" fmla="*/ 628650 w 762000"/>
                  <a:gd name="connsiteY30" fmla="*/ 66104 h 78200"/>
                  <a:gd name="connsiteX31" fmla="*/ 666750 w 762000"/>
                  <a:gd name="connsiteY31" fmla="*/ 56578 h 78200"/>
                  <a:gd name="connsiteX32" fmla="*/ 704850 w 762000"/>
                  <a:gd name="connsiteY32" fmla="*/ 65532 h 78200"/>
                  <a:gd name="connsiteX33" fmla="*/ 762000 w 762000"/>
                  <a:gd name="connsiteY33" fmla="*/ 78200 h 78200"/>
                  <a:gd name="connsiteX34" fmla="*/ 762000 w 762000"/>
                  <a:gd name="connsiteY34" fmla="*/ 21050 h 78200"/>
                  <a:gd name="connsiteX35" fmla="*/ 723900 w 762000"/>
                  <a:gd name="connsiteY35" fmla="*/ 12097 h 7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000" h="78200">
                    <a:moveTo>
                      <a:pt x="723900" y="12097"/>
                    </a:moveTo>
                    <a:cubicBezTo>
                      <a:pt x="705675" y="4850"/>
                      <a:pt x="686349" y="759"/>
                      <a:pt x="666750" y="0"/>
                    </a:cubicBezTo>
                    <a:cubicBezTo>
                      <a:pt x="647151" y="759"/>
                      <a:pt x="627825" y="4850"/>
                      <a:pt x="609600" y="12097"/>
                    </a:cubicBezTo>
                    <a:cubicBezTo>
                      <a:pt x="597467" y="17118"/>
                      <a:pt x="584600" y="20142"/>
                      <a:pt x="571500" y="21050"/>
                    </a:cubicBezTo>
                    <a:lnTo>
                      <a:pt x="571500" y="21050"/>
                    </a:lnTo>
                    <a:cubicBezTo>
                      <a:pt x="558400" y="20142"/>
                      <a:pt x="545533" y="17118"/>
                      <a:pt x="533400" y="12097"/>
                    </a:cubicBezTo>
                    <a:cubicBezTo>
                      <a:pt x="515175" y="4850"/>
                      <a:pt x="495849" y="759"/>
                      <a:pt x="476250" y="0"/>
                    </a:cubicBezTo>
                    <a:cubicBezTo>
                      <a:pt x="456651" y="759"/>
                      <a:pt x="437325" y="4850"/>
                      <a:pt x="419100" y="12097"/>
                    </a:cubicBezTo>
                    <a:cubicBezTo>
                      <a:pt x="406967" y="17118"/>
                      <a:pt x="394100" y="20142"/>
                      <a:pt x="381000" y="21050"/>
                    </a:cubicBezTo>
                    <a:cubicBezTo>
                      <a:pt x="367900" y="20142"/>
                      <a:pt x="355033" y="17118"/>
                      <a:pt x="342900" y="12097"/>
                    </a:cubicBezTo>
                    <a:cubicBezTo>
                      <a:pt x="324675" y="4850"/>
                      <a:pt x="305349" y="759"/>
                      <a:pt x="285750" y="0"/>
                    </a:cubicBezTo>
                    <a:cubicBezTo>
                      <a:pt x="266151" y="759"/>
                      <a:pt x="246825" y="4850"/>
                      <a:pt x="228600" y="12097"/>
                    </a:cubicBezTo>
                    <a:cubicBezTo>
                      <a:pt x="216466" y="17118"/>
                      <a:pt x="203600" y="20142"/>
                      <a:pt x="190500" y="21050"/>
                    </a:cubicBezTo>
                    <a:cubicBezTo>
                      <a:pt x="177400" y="20142"/>
                      <a:pt x="164534" y="17118"/>
                      <a:pt x="152400" y="12097"/>
                    </a:cubicBezTo>
                    <a:cubicBezTo>
                      <a:pt x="134175" y="4850"/>
                      <a:pt x="114849" y="759"/>
                      <a:pt x="95250" y="0"/>
                    </a:cubicBezTo>
                    <a:cubicBezTo>
                      <a:pt x="75651" y="759"/>
                      <a:pt x="56325" y="4850"/>
                      <a:pt x="38100" y="12097"/>
                    </a:cubicBezTo>
                    <a:cubicBezTo>
                      <a:pt x="25966" y="17118"/>
                      <a:pt x="13100" y="20142"/>
                      <a:pt x="0" y="21050"/>
                    </a:cubicBezTo>
                    <a:lnTo>
                      <a:pt x="0" y="78200"/>
                    </a:lnTo>
                    <a:cubicBezTo>
                      <a:pt x="19599" y="77441"/>
                      <a:pt x="38925" y="73350"/>
                      <a:pt x="57150" y="66104"/>
                    </a:cubicBezTo>
                    <a:cubicBezTo>
                      <a:pt x="69251" y="60888"/>
                      <a:pt x="82118" y="57670"/>
                      <a:pt x="95250" y="56578"/>
                    </a:cubicBezTo>
                    <a:cubicBezTo>
                      <a:pt x="108382" y="57670"/>
                      <a:pt x="121249" y="60888"/>
                      <a:pt x="133350" y="66104"/>
                    </a:cubicBezTo>
                    <a:cubicBezTo>
                      <a:pt x="151575" y="73350"/>
                      <a:pt x="170901" y="77441"/>
                      <a:pt x="190500" y="78200"/>
                    </a:cubicBezTo>
                    <a:cubicBezTo>
                      <a:pt x="210099" y="77441"/>
                      <a:pt x="229425" y="73350"/>
                      <a:pt x="247650" y="66104"/>
                    </a:cubicBezTo>
                    <a:cubicBezTo>
                      <a:pt x="259751" y="60888"/>
                      <a:pt x="272618" y="57670"/>
                      <a:pt x="285750" y="56578"/>
                    </a:cubicBezTo>
                    <a:cubicBezTo>
                      <a:pt x="298850" y="57487"/>
                      <a:pt x="311717" y="60510"/>
                      <a:pt x="323850" y="65532"/>
                    </a:cubicBezTo>
                    <a:cubicBezTo>
                      <a:pt x="342028" y="73018"/>
                      <a:pt x="361362" y="77304"/>
                      <a:pt x="381000" y="78200"/>
                    </a:cubicBezTo>
                    <a:cubicBezTo>
                      <a:pt x="400599" y="77441"/>
                      <a:pt x="419925" y="73350"/>
                      <a:pt x="438150" y="66104"/>
                    </a:cubicBezTo>
                    <a:cubicBezTo>
                      <a:pt x="450251" y="60888"/>
                      <a:pt x="463118" y="57671"/>
                      <a:pt x="476250" y="56578"/>
                    </a:cubicBezTo>
                    <a:cubicBezTo>
                      <a:pt x="489382" y="57671"/>
                      <a:pt x="502249" y="60888"/>
                      <a:pt x="514350" y="66104"/>
                    </a:cubicBezTo>
                    <a:cubicBezTo>
                      <a:pt x="532575" y="73350"/>
                      <a:pt x="551901" y="77441"/>
                      <a:pt x="571500" y="78200"/>
                    </a:cubicBezTo>
                    <a:cubicBezTo>
                      <a:pt x="591099" y="77441"/>
                      <a:pt x="610425" y="73350"/>
                      <a:pt x="628650" y="66104"/>
                    </a:cubicBezTo>
                    <a:cubicBezTo>
                      <a:pt x="640751" y="60888"/>
                      <a:pt x="653618" y="57671"/>
                      <a:pt x="666750" y="56578"/>
                    </a:cubicBezTo>
                    <a:cubicBezTo>
                      <a:pt x="679850" y="57487"/>
                      <a:pt x="692717" y="60510"/>
                      <a:pt x="704850" y="65532"/>
                    </a:cubicBezTo>
                    <a:cubicBezTo>
                      <a:pt x="723028" y="73018"/>
                      <a:pt x="742362" y="77304"/>
                      <a:pt x="762000" y="78200"/>
                    </a:cubicBezTo>
                    <a:lnTo>
                      <a:pt x="762000" y="21050"/>
                    </a:lnTo>
                    <a:cubicBezTo>
                      <a:pt x="748900" y="20142"/>
                      <a:pt x="736033" y="17118"/>
                      <a:pt x="723900" y="120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BE822C8-8419-612F-3C12-A0F520A94459}"/>
                  </a:ext>
                </a:extLst>
              </p:cNvPr>
              <p:cNvSpPr/>
              <p:nvPr/>
            </p:nvSpPr>
            <p:spPr>
              <a:xfrm>
                <a:off x="3606054" y="3475700"/>
                <a:ext cx="281017" cy="221776"/>
              </a:xfrm>
              <a:custGeom>
                <a:avLst/>
                <a:gdLst>
                  <a:gd name="connsiteX0" fmla="*/ 45244 w 281017"/>
                  <a:gd name="connsiteY0" fmla="*/ 200727 h 221776"/>
                  <a:gd name="connsiteX1" fmla="*/ 102394 w 281017"/>
                  <a:gd name="connsiteY1" fmla="*/ 212823 h 221776"/>
                  <a:gd name="connsiteX2" fmla="*/ 140494 w 281017"/>
                  <a:gd name="connsiteY2" fmla="*/ 221777 h 221776"/>
                  <a:gd name="connsiteX3" fmla="*/ 178594 w 281017"/>
                  <a:gd name="connsiteY3" fmla="*/ 212823 h 221776"/>
                  <a:gd name="connsiteX4" fmla="*/ 235744 w 281017"/>
                  <a:gd name="connsiteY4" fmla="*/ 200727 h 221776"/>
                  <a:gd name="connsiteX5" fmla="*/ 265557 w 281017"/>
                  <a:gd name="connsiteY5" fmla="*/ 204537 h 221776"/>
                  <a:gd name="connsiteX6" fmla="*/ 204507 w 281017"/>
                  <a:gd name="connsiteY6" fmla="*/ 15461 h 221776"/>
                  <a:gd name="connsiteX7" fmla="*/ 15430 w 281017"/>
                  <a:gd name="connsiteY7" fmla="*/ 76510 h 221776"/>
                  <a:gd name="connsiteX8" fmla="*/ 15430 w 281017"/>
                  <a:gd name="connsiteY8" fmla="*/ 204537 h 221776"/>
                  <a:gd name="connsiteX9" fmla="*/ 45244 w 281017"/>
                  <a:gd name="connsiteY9" fmla="*/ 200727 h 221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1017" h="221776">
                    <a:moveTo>
                      <a:pt x="45244" y="200727"/>
                    </a:moveTo>
                    <a:cubicBezTo>
                      <a:pt x="64842" y="201486"/>
                      <a:pt x="84169" y="205577"/>
                      <a:pt x="102394" y="212823"/>
                    </a:cubicBezTo>
                    <a:cubicBezTo>
                      <a:pt x="114527" y="217845"/>
                      <a:pt x="127394" y="220868"/>
                      <a:pt x="140494" y="221777"/>
                    </a:cubicBezTo>
                    <a:cubicBezTo>
                      <a:pt x="153594" y="220868"/>
                      <a:pt x="166461" y="217845"/>
                      <a:pt x="178594" y="212823"/>
                    </a:cubicBezTo>
                    <a:cubicBezTo>
                      <a:pt x="196819" y="205577"/>
                      <a:pt x="216145" y="201486"/>
                      <a:pt x="235744" y="200727"/>
                    </a:cubicBezTo>
                    <a:cubicBezTo>
                      <a:pt x="245773" y="201133"/>
                      <a:pt x="255748" y="202408"/>
                      <a:pt x="265557" y="204537"/>
                    </a:cubicBezTo>
                    <a:cubicBezTo>
                      <a:pt x="300911" y="135466"/>
                      <a:pt x="273577" y="50814"/>
                      <a:pt x="204507" y="15461"/>
                    </a:cubicBezTo>
                    <a:cubicBezTo>
                      <a:pt x="135436" y="-19893"/>
                      <a:pt x="50784" y="7440"/>
                      <a:pt x="15430" y="76510"/>
                    </a:cubicBezTo>
                    <a:cubicBezTo>
                      <a:pt x="-5143" y="116707"/>
                      <a:pt x="-5143" y="164341"/>
                      <a:pt x="15430" y="204537"/>
                    </a:cubicBezTo>
                    <a:cubicBezTo>
                      <a:pt x="25239" y="202408"/>
                      <a:pt x="35215" y="201133"/>
                      <a:pt x="45244" y="200727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C1196D5-1BF2-DE85-981F-8D81EC00E9BD}"/>
                  </a:ext>
                </a:extLst>
              </p:cNvPr>
              <p:cNvSpPr/>
              <p:nvPr/>
            </p:nvSpPr>
            <p:spPr>
              <a:xfrm>
                <a:off x="3365548" y="3857401"/>
                <a:ext cx="762000" cy="78200"/>
              </a:xfrm>
              <a:custGeom>
                <a:avLst/>
                <a:gdLst>
                  <a:gd name="connsiteX0" fmla="*/ 723900 w 762000"/>
                  <a:gd name="connsiteY0" fmla="*/ 12097 h 78200"/>
                  <a:gd name="connsiteX1" fmla="*/ 666750 w 762000"/>
                  <a:gd name="connsiteY1" fmla="*/ 0 h 78200"/>
                  <a:gd name="connsiteX2" fmla="*/ 609600 w 762000"/>
                  <a:gd name="connsiteY2" fmla="*/ 12097 h 78200"/>
                  <a:gd name="connsiteX3" fmla="*/ 571500 w 762000"/>
                  <a:gd name="connsiteY3" fmla="*/ 21050 h 78200"/>
                  <a:gd name="connsiteX4" fmla="*/ 571500 w 762000"/>
                  <a:gd name="connsiteY4" fmla="*/ 21050 h 78200"/>
                  <a:gd name="connsiteX5" fmla="*/ 533400 w 762000"/>
                  <a:gd name="connsiteY5" fmla="*/ 12097 h 78200"/>
                  <a:gd name="connsiteX6" fmla="*/ 476250 w 762000"/>
                  <a:gd name="connsiteY6" fmla="*/ 0 h 78200"/>
                  <a:gd name="connsiteX7" fmla="*/ 419100 w 762000"/>
                  <a:gd name="connsiteY7" fmla="*/ 12097 h 78200"/>
                  <a:gd name="connsiteX8" fmla="*/ 381000 w 762000"/>
                  <a:gd name="connsiteY8" fmla="*/ 21050 h 78200"/>
                  <a:gd name="connsiteX9" fmla="*/ 342900 w 762000"/>
                  <a:gd name="connsiteY9" fmla="*/ 12097 h 78200"/>
                  <a:gd name="connsiteX10" fmla="*/ 285750 w 762000"/>
                  <a:gd name="connsiteY10" fmla="*/ 0 h 78200"/>
                  <a:gd name="connsiteX11" fmla="*/ 228600 w 762000"/>
                  <a:gd name="connsiteY11" fmla="*/ 12097 h 78200"/>
                  <a:gd name="connsiteX12" fmla="*/ 190500 w 762000"/>
                  <a:gd name="connsiteY12" fmla="*/ 21050 h 78200"/>
                  <a:gd name="connsiteX13" fmla="*/ 152400 w 762000"/>
                  <a:gd name="connsiteY13" fmla="*/ 12097 h 78200"/>
                  <a:gd name="connsiteX14" fmla="*/ 95250 w 762000"/>
                  <a:gd name="connsiteY14" fmla="*/ 0 h 78200"/>
                  <a:gd name="connsiteX15" fmla="*/ 38100 w 762000"/>
                  <a:gd name="connsiteY15" fmla="*/ 12097 h 78200"/>
                  <a:gd name="connsiteX16" fmla="*/ 0 w 762000"/>
                  <a:gd name="connsiteY16" fmla="*/ 21050 h 78200"/>
                  <a:gd name="connsiteX17" fmla="*/ 0 w 762000"/>
                  <a:gd name="connsiteY17" fmla="*/ 78200 h 78200"/>
                  <a:gd name="connsiteX18" fmla="*/ 57150 w 762000"/>
                  <a:gd name="connsiteY18" fmla="*/ 66104 h 78200"/>
                  <a:gd name="connsiteX19" fmla="*/ 95250 w 762000"/>
                  <a:gd name="connsiteY19" fmla="*/ 56579 h 78200"/>
                  <a:gd name="connsiteX20" fmla="*/ 133350 w 762000"/>
                  <a:gd name="connsiteY20" fmla="*/ 66104 h 78200"/>
                  <a:gd name="connsiteX21" fmla="*/ 190500 w 762000"/>
                  <a:gd name="connsiteY21" fmla="*/ 78200 h 78200"/>
                  <a:gd name="connsiteX22" fmla="*/ 247650 w 762000"/>
                  <a:gd name="connsiteY22" fmla="*/ 66104 h 78200"/>
                  <a:gd name="connsiteX23" fmla="*/ 285750 w 762000"/>
                  <a:gd name="connsiteY23" fmla="*/ 56579 h 78200"/>
                  <a:gd name="connsiteX24" fmla="*/ 323850 w 762000"/>
                  <a:gd name="connsiteY24" fmla="*/ 65532 h 78200"/>
                  <a:gd name="connsiteX25" fmla="*/ 381000 w 762000"/>
                  <a:gd name="connsiteY25" fmla="*/ 78200 h 78200"/>
                  <a:gd name="connsiteX26" fmla="*/ 438150 w 762000"/>
                  <a:gd name="connsiteY26" fmla="*/ 66104 h 78200"/>
                  <a:gd name="connsiteX27" fmla="*/ 476250 w 762000"/>
                  <a:gd name="connsiteY27" fmla="*/ 56579 h 78200"/>
                  <a:gd name="connsiteX28" fmla="*/ 514350 w 762000"/>
                  <a:gd name="connsiteY28" fmla="*/ 66104 h 78200"/>
                  <a:gd name="connsiteX29" fmla="*/ 571500 w 762000"/>
                  <a:gd name="connsiteY29" fmla="*/ 78200 h 78200"/>
                  <a:gd name="connsiteX30" fmla="*/ 628650 w 762000"/>
                  <a:gd name="connsiteY30" fmla="*/ 66104 h 78200"/>
                  <a:gd name="connsiteX31" fmla="*/ 666750 w 762000"/>
                  <a:gd name="connsiteY31" fmla="*/ 56579 h 78200"/>
                  <a:gd name="connsiteX32" fmla="*/ 704850 w 762000"/>
                  <a:gd name="connsiteY32" fmla="*/ 65532 h 78200"/>
                  <a:gd name="connsiteX33" fmla="*/ 762000 w 762000"/>
                  <a:gd name="connsiteY33" fmla="*/ 78200 h 78200"/>
                  <a:gd name="connsiteX34" fmla="*/ 762000 w 762000"/>
                  <a:gd name="connsiteY34" fmla="*/ 21050 h 78200"/>
                  <a:gd name="connsiteX35" fmla="*/ 723900 w 762000"/>
                  <a:gd name="connsiteY35" fmla="*/ 12097 h 7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000" h="78200">
                    <a:moveTo>
                      <a:pt x="723900" y="12097"/>
                    </a:moveTo>
                    <a:cubicBezTo>
                      <a:pt x="705675" y="4850"/>
                      <a:pt x="686349" y="759"/>
                      <a:pt x="666750" y="0"/>
                    </a:cubicBezTo>
                    <a:cubicBezTo>
                      <a:pt x="647151" y="759"/>
                      <a:pt x="627825" y="4850"/>
                      <a:pt x="609600" y="12097"/>
                    </a:cubicBezTo>
                    <a:cubicBezTo>
                      <a:pt x="597467" y="17118"/>
                      <a:pt x="584600" y="20142"/>
                      <a:pt x="571500" y="21050"/>
                    </a:cubicBezTo>
                    <a:lnTo>
                      <a:pt x="571500" y="21050"/>
                    </a:lnTo>
                    <a:cubicBezTo>
                      <a:pt x="558400" y="20142"/>
                      <a:pt x="545533" y="17118"/>
                      <a:pt x="533400" y="12097"/>
                    </a:cubicBezTo>
                    <a:cubicBezTo>
                      <a:pt x="515175" y="4850"/>
                      <a:pt x="495849" y="759"/>
                      <a:pt x="476250" y="0"/>
                    </a:cubicBezTo>
                    <a:cubicBezTo>
                      <a:pt x="456651" y="759"/>
                      <a:pt x="437325" y="4850"/>
                      <a:pt x="419100" y="12097"/>
                    </a:cubicBezTo>
                    <a:cubicBezTo>
                      <a:pt x="406967" y="17118"/>
                      <a:pt x="394100" y="20142"/>
                      <a:pt x="381000" y="21050"/>
                    </a:cubicBezTo>
                    <a:cubicBezTo>
                      <a:pt x="367900" y="20142"/>
                      <a:pt x="355033" y="17118"/>
                      <a:pt x="342900" y="12097"/>
                    </a:cubicBezTo>
                    <a:cubicBezTo>
                      <a:pt x="324675" y="4850"/>
                      <a:pt x="305349" y="759"/>
                      <a:pt x="285750" y="0"/>
                    </a:cubicBezTo>
                    <a:cubicBezTo>
                      <a:pt x="266151" y="759"/>
                      <a:pt x="246825" y="4850"/>
                      <a:pt x="228600" y="12097"/>
                    </a:cubicBezTo>
                    <a:cubicBezTo>
                      <a:pt x="216466" y="17118"/>
                      <a:pt x="203600" y="20142"/>
                      <a:pt x="190500" y="21050"/>
                    </a:cubicBezTo>
                    <a:cubicBezTo>
                      <a:pt x="177400" y="20142"/>
                      <a:pt x="164534" y="17118"/>
                      <a:pt x="152400" y="12097"/>
                    </a:cubicBezTo>
                    <a:cubicBezTo>
                      <a:pt x="134175" y="4850"/>
                      <a:pt x="114849" y="759"/>
                      <a:pt x="95250" y="0"/>
                    </a:cubicBezTo>
                    <a:cubicBezTo>
                      <a:pt x="75651" y="759"/>
                      <a:pt x="56325" y="4850"/>
                      <a:pt x="38100" y="12097"/>
                    </a:cubicBezTo>
                    <a:cubicBezTo>
                      <a:pt x="25966" y="17118"/>
                      <a:pt x="13100" y="20142"/>
                      <a:pt x="0" y="21050"/>
                    </a:cubicBezTo>
                    <a:lnTo>
                      <a:pt x="0" y="78200"/>
                    </a:lnTo>
                    <a:cubicBezTo>
                      <a:pt x="19599" y="77441"/>
                      <a:pt x="38925" y="73350"/>
                      <a:pt x="57150" y="66104"/>
                    </a:cubicBezTo>
                    <a:cubicBezTo>
                      <a:pt x="69251" y="60888"/>
                      <a:pt x="82118" y="57670"/>
                      <a:pt x="95250" y="56579"/>
                    </a:cubicBezTo>
                    <a:cubicBezTo>
                      <a:pt x="108382" y="57670"/>
                      <a:pt x="121249" y="60888"/>
                      <a:pt x="133350" y="66104"/>
                    </a:cubicBezTo>
                    <a:cubicBezTo>
                      <a:pt x="151575" y="73350"/>
                      <a:pt x="170901" y="77441"/>
                      <a:pt x="190500" y="78200"/>
                    </a:cubicBezTo>
                    <a:cubicBezTo>
                      <a:pt x="210099" y="77441"/>
                      <a:pt x="229425" y="73350"/>
                      <a:pt x="247650" y="66104"/>
                    </a:cubicBezTo>
                    <a:cubicBezTo>
                      <a:pt x="259751" y="60888"/>
                      <a:pt x="272618" y="57670"/>
                      <a:pt x="285750" y="56579"/>
                    </a:cubicBezTo>
                    <a:cubicBezTo>
                      <a:pt x="298850" y="57487"/>
                      <a:pt x="311717" y="60510"/>
                      <a:pt x="323850" y="65532"/>
                    </a:cubicBezTo>
                    <a:cubicBezTo>
                      <a:pt x="342028" y="73018"/>
                      <a:pt x="361362" y="77304"/>
                      <a:pt x="381000" y="78200"/>
                    </a:cubicBezTo>
                    <a:cubicBezTo>
                      <a:pt x="400599" y="77441"/>
                      <a:pt x="419925" y="73350"/>
                      <a:pt x="438150" y="66104"/>
                    </a:cubicBezTo>
                    <a:cubicBezTo>
                      <a:pt x="450251" y="60888"/>
                      <a:pt x="463118" y="57671"/>
                      <a:pt x="476250" y="56579"/>
                    </a:cubicBezTo>
                    <a:cubicBezTo>
                      <a:pt x="489382" y="57671"/>
                      <a:pt x="502249" y="60888"/>
                      <a:pt x="514350" y="66104"/>
                    </a:cubicBezTo>
                    <a:cubicBezTo>
                      <a:pt x="532575" y="73350"/>
                      <a:pt x="551901" y="77441"/>
                      <a:pt x="571500" y="78200"/>
                    </a:cubicBezTo>
                    <a:cubicBezTo>
                      <a:pt x="591099" y="77441"/>
                      <a:pt x="610425" y="73350"/>
                      <a:pt x="628650" y="66104"/>
                    </a:cubicBezTo>
                    <a:cubicBezTo>
                      <a:pt x="640751" y="60888"/>
                      <a:pt x="653618" y="57671"/>
                      <a:pt x="666750" y="56579"/>
                    </a:cubicBezTo>
                    <a:cubicBezTo>
                      <a:pt x="679850" y="57487"/>
                      <a:pt x="692717" y="60510"/>
                      <a:pt x="704850" y="65532"/>
                    </a:cubicBezTo>
                    <a:cubicBezTo>
                      <a:pt x="723028" y="73018"/>
                      <a:pt x="742362" y="77304"/>
                      <a:pt x="762000" y="78200"/>
                    </a:cubicBezTo>
                    <a:lnTo>
                      <a:pt x="762000" y="21050"/>
                    </a:lnTo>
                    <a:cubicBezTo>
                      <a:pt x="748900" y="20142"/>
                      <a:pt x="736033" y="17118"/>
                      <a:pt x="723900" y="120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923ECCA-8A2F-C82D-DEA4-188D4D5BA360}"/>
                </a:ext>
              </a:extLst>
            </p:cNvPr>
            <p:cNvSpPr txBox="1"/>
            <p:nvPr/>
          </p:nvSpPr>
          <p:spPr>
            <a:xfrm>
              <a:off x="1640069" y="3931002"/>
              <a:ext cx="26487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C000"/>
                  </a:solidFill>
                </a:rPr>
                <a:t>Light Availability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2733BB1-82F5-7654-7AC4-7FE2E7E69A2C}"/>
              </a:ext>
            </a:extLst>
          </p:cNvPr>
          <p:cNvGrpSpPr>
            <a:grpSpLocks noChangeAspect="1"/>
          </p:cNvGrpSpPr>
          <p:nvPr/>
        </p:nvGrpSpPr>
        <p:grpSpPr>
          <a:xfrm>
            <a:off x="683617" y="2070638"/>
            <a:ext cx="690944" cy="468865"/>
            <a:chOff x="5558149" y="4825760"/>
            <a:chExt cx="1018511" cy="978408"/>
          </a:xfrm>
          <a:solidFill>
            <a:schemeClr val="bg1">
              <a:lumMod val="95000"/>
            </a:schemeClr>
          </a:solidFill>
        </p:grpSpPr>
        <p:sp>
          <p:nvSpPr>
            <p:cNvPr id="158" name="Arrow: Up 157">
              <a:extLst>
                <a:ext uri="{FF2B5EF4-FFF2-40B4-BE49-F238E27FC236}">
                  <a16:creationId xmlns:a16="http://schemas.microsoft.com/office/drawing/2014/main" id="{43CFF113-236C-3607-57F7-554211C9C3EE}"/>
                </a:ext>
              </a:extLst>
            </p:cNvPr>
            <p:cNvSpPr/>
            <p:nvPr/>
          </p:nvSpPr>
          <p:spPr>
            <a:xfrm>
              <a:off x="5558149" y="4825760"/>
              <a:ext cx="484632" cy="978408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Arrow: Down 158">
              <a:extLst>
                <a:ext uri="{FF2B5EF4-FFF2-40B4-BE49-F238E27FC236}">
                  <a16:creationId xmlns:a16="http://schemas.microsoft.com/office/drawing/2014/main" id="{308E42E2-B04D-21BC-61E7-890F30C03F01}"/>
                </a:ext>
              </a:extLst>
            </p:cNvPr>
            <p:cNvSpPr/>
            <p:nvPr/>
          </p:nvSpPr>
          <p:spPr>
            <a:xfrm>
              <a:off x="6092028" y="4825760"/>
              <a:ext cx="484632" cy="97840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944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A32D5-2BA8-9CCC-C5A0-0FCE7455B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A8BCD-2F29-BA20-2F34-32D70BECD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20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5087D1-A796-ECBB-217E-13612D753671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8FCE2432-A8AF-E81D-D079-3CD9E52F0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7A439CCC-DC1B-B266-C337-DBB6CCA12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BADB521-0257-CAAE-B70B-C0D7EA7EE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0">
            <a:extLst>
              <a:ext uri="{FF2B5EF4-FFF2-40B4-BE49-F238E27FC236}">
                <a16:creationId xmlns:a16="http://schemas.microsoft.com/office/drawing/2014/main" id="{64B8DB25-8FBC-8A6B-69E4-D80C41F9ED6E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Supplemental: Water Column Trends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512FB-DF7F-D977-EE62-4F7F11B3F7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983" y="1004898"/>
            <a:ext cx="9099564" cy="54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35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85A8B-E9C0-B106-9E6E-8A1119992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EA26F-478C-1A77-93D0-4BAA398F1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21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1556FA-88BE-1C13-CF6A-C8A2E4856FFF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ABEFD9CC-1110-5F60-CA80-F4CF6B989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62C359F4-5E09-5FCF-486E-DA8941D38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E6ED3FB-6875-F8BB-EBAC-E0DAB04E26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0">
            <a:extLst>
              <a:ext uri="{FF2B5EF4-FFF2-40B4-BE49-F238E27FC236}">
                <a16:creationId xmlns:a16="http://schemas.microsoft.com/office/drawing/2014/main" id="{916FFDF6-0D9E-FAAB-F09E-5D37155C4ED8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Supplemental: Long-term Hydrography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F2015-E4CA-4CDB-EC60-633C8104A5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988" y="1221873"/>
            <a:ext cx="9418593" cy="502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80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670CA-1A97-C04F-2381-3B282B4A2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4FBFA-0588-A142-E25F-19E68E55E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22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7FF89A-381C-A7CD-FB4F-FCB322B507E0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9D0AC827-CE14-757E-8F0A-93544B818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F3826074-D06F-64FD-C20E-6419631AE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B07DA08-F022-9DD3-EFE4-ABC936BE8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0">
            <a:extLst>
              <a:ext uri="{FF2B5EF4-FFF2-40B4-BE49-F238E27FC236}">
                <a16:creationId xmlns:a16="http://schemas.microsoft.com/office/drawing/2014/main" id="{C55D189E-103E-27B3-6DF0-D354C01A4356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Supplemental: Regional Differences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EBCAEF-2373-5569-145F-94E20B3993D4}"/>
              </a:ext>
            </a:extLst>
          </p:cNvPr>
          <p:cNvGrpSpPr>
            <a:grpSpLocks noChangeAspect="1"/>
          </p:cNvGrpSpPr>
          <p:nvPr/>
        </p:nvGrpSpPr>
        <p:grpSpPr>
          <a:xfrm>
            <a:off x="810983" y="1469050"/>
            <a:ext cx="6426725" cy="4029733"/>
            <a:chOff x="6665" y="0"/>
            <a:chExt cx="6844422" cy="429192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E4972-7A78-EB8D-D19F-A5230867D816}"/>
                </a:ext>
              </a:extLst>
            </p:cNvPr>
            <p:cNvGrpSpPr/>
            <p:nvPr/>
          </p:nvGrpSpPr>
          <p:grpSpPr>
            <a:xfrm>
              <a:off x="6665" y="0"/>
              <a:ext cx="6844422" cy="4291921"/>
              <a:chOff x="6665" y="0"/>
              <a:chExt cx="6844422" cy="429192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93A4C14-D2E1-0CE0-66EB-7DAA70A0C914}"/>
                  </a:ext>
                </a:extLst>
              </p:cNvPr>
              <p:cNvGrpSpPr/>
              <p:nvPr/>
            </p:nvGrpSpPr>
            <p:grpSpPr>
              <a:xfrm>
                <a:off x="6916" y="0"/>
                <a:ext cx="6844168" cy="2090940"/>
                <a:chOff x="6916" y="843148"/>
                <a:chExt cx="6844168" cy="2090940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8898FF09-C5DE-CD54-EF7A-5DA41AA3B5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6916" y="1342778"/>
                  <a:ext cx="6844168" cy="159131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" name="Text Box 1">
                  <a:extLst>
                    <a:ext uri="{FF2B5EF4-FFF2-40B4-BE49-F238E27FC236}">
                      <a16:creationId xmlns:a16="http://schemas.microsoft.com/office/drawing/2014/main" id="{9DDE05E9-7980-ADE8-DA9B-5BDBD2883D5A}"/>
                    </a:ext>
                  </a:extLst>
                </p:cNvPr>
                <p:cNvSpPr txBox="1"/>
                <p:nvPr/>
              </p:nvSpPr>
              <p:spPr>
                <a:xfrm>
                  <a:off x="59376" y="843148"/>
                  <a:ext cx="6461125" cy="428022"/>
                </a:xfrm>
                <a:prstGeom prst="rect">
                  <a:avLst/>
                </a:prstGeom>
                <a:solidFill>
                  <a:prstClr val="white"/>
                </a:solidFill>
                <a:ln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b="1" i="0" kern="100" dirty="0">
                      <a:solidFill>
                        <a:srgbClr val="44546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Table 3a</a:t>
                  </a:r>
                  <a:r>
                    <a:rPr lang="en-US" sz="1200" i="0" kern="100" dirty="0">
                      <a:solidFill>
                        <a:srgbClr val="44546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</a:t>
                  </a:r>
                  <a:r>
                    <a:rPr lang="en-US" sz="1200" i="1" kern="100" dirty="0">
                      <a:solidFill>
                        <a:srgbClr val="44546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MKT trend slopes and p-values for physical parameters across the Slope (Sl), Shelf (Sh), and Coast (C) subregions. Bold numbers indicate significant trends.</a:t>
                  </a:r>
                  <a:endParaRPr lang="en-US" sz="1100" i="1" kern="100" dirty="0">
                    <a:solidFill>
                      <a:srgbClr val="44546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2776E11-EBF8-74EB-4822-0700C100A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665" y="2853646"/>
                <a:ext cx="6844422" cy="1438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" name="Text Box 1">
              <a:extLst>
                <a:ext uri="{FF2B5EF4-FFF2-40B4-BE49-F238E27FC236}">
                  <a16:creationId xmlns:a16="http://schemas.microsoft.com/office/drawing/2014/main" id="{77ACB6E5-A2CB-33E7-73BD-C6C634467DD2}"/>
                </a:ext>
              </a:extLst>
            </p:cNvPr>
            <p:cNvSpPr txBox="1"/>
            <p:nvPr/>
          </p:nvSpPr>
          <p:spPr>
            <a:xfrm>
              <a:off x="23628" y="2319340"/>
              <a:ext cx="6461125" cy="46279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b="1" i="0" kern="10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3b</a:t>
              </a:r>
              <a:r>
                <a:rPr lang="en-US" sz="1200" i="0" kern="10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1200" i="1" kern="10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MKT trend slopes and p-values for biological parameters across the Slope (Sl), Shelf (Sh), and Coast (C) subregions. Bold numbers indicate significant trends.</a:t>
              </a:r>
              <a:endParaRPr lang="en-US" sz="1100" i="1" kern="1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986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3D014-58C8-1ED4-F68D-0EFE2132B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C6206-C347-D0F4-345A-2C19B9B0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78FC7-A6B2-4DAF-AA27-7C4A09096EF5}" type="slidenum">
              <a:rPr lang="en-US" smtClean="0"/>
              <a:t>23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78286D-E51F-485B-25ED-0957E2BF3274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98F7E7A9-299C-60E7-A510-774DE47787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513163EE-B39B-72C4-6A21-909CCF028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DCA90C1-6708-E7B0-7AFC-FCE7032F0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0">
            <a:extLst>
              <a:ext uri="{FF2B5EF4-FFF2-40B4-BE49-F238E27FC236}">
                <a16:creationId xmlns:a16="http://schemas.microsoft.com/office/drawing/2014/main" id="{98030332-8565-39A0-DBA8-E81594DA594F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Supplemental: Biophysical Correlations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0E086E-0BE4-7B52-43EC-76FCFBC0906E}"/>
              </a:ext>
            </a:extLst>
          </p:cNvPr>
          <p:cNvGrpSpPr>
            <a:grpSpLocks noChangeAspect="1"/>
          </p:cNvGrpSpPr>
          <p:nvPr/>
        </p:nvGrpSpPr>
        <p:grpSpPr>
          <a:xfrm>
            <a:off x="1307028" y="2168430"/>
            <a:ext cx="8120231" cy="2521139"/>
            <a:chOff x="-49071" y="0"/>
            <a:chExt cx="5982511" cy="1857888"/>
          </a:xfrm>
        </p:grpSpPr>
        <p:sp>
          <p:nvSpPr>
            <p:cNvPr id="16" name="Text Box 1">
              <a:extLst>
                <a:ext uri="{FF2B5EF4-FFF2-40B4-BE49-F238E27FC236}">
                  <a16:creationId xmlns:a16="http://schemas.microsoft.com/office/drawing/2014/main" id="{4FCD68D4-90C1-2575-35CA-8270B45D947E}"/>
                </a:ext>
              </a:extLst>
            </p:cNvPr>
            <p:cNvSpPr txBox="1"/>
            <p:nvPr/>
          </p:nvSpPr>
          <p:spPr>
            <a:xfrm>
              <a:off x="0" y="0"/>
              <a:ext cx="5933440" cy="418343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1000"/>
                </a:spcAft>
              </a:pPr>
              <a:r>
                <a:rPr lang="en-US" sz="1600" b="1" i="0" kern="10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2</a:t>
              </a:r>
              <a:r>
                <a:rPr lang="en-US" sz="1100" i="0" kern="10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1100" i="1" kern="10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Kendall-Tau correlation coefficients of paired grid-level biological (columns ) and physical (rows) variables. Bold numbers indicate significant correlations (p-value &lt; 0.05). </a:t>
              </a:r>
              <a:endParaRPr lang="en-US" sz="1050" i="1" kern="1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F333B5F-BE17-E2E2-DF51-77F005324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71" y="418343"/>
              <a:ext cx="5943600" cy="143954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99655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210DF8E-5353-ABFF-9E38-5711C66B4077}"/>
              </a:ext>
            </a:extLst>
          </p:cNvPr>
          <p:cNvGrpSpPr/>
          <p:nvPr/>
        </p:nvGrpSpPr>
        <p:grpSpPr>
          <a:xfrm>
            <a:off x="6096000" y="1238582"/>
            <a:ext cx="5857155" cy="4936764"/>
            <a:chOff x="6096000" y="1071723"/>
            <a:chExt cx="5857155" cy="4936764"/>
          </a:xfrm>
        </p:grpSpPr>
        <p:pic>
          <p:nvPicPr>
            <p:cNvPr id="3" name="Picture 2" descr="A close up of a text&#10;&#10;Description automatically generated">
              <a:extLst>
                <a:ext uri="{FF2B5EF4-FFF2-40B4-BE49-F238E27FC236}">
                  <a16:creationId xmlns:a16="http://schemas.microsoft.com/office/drawing/2014/main" id="{E5F9D67C-2C2F-A94F-F39B-41D9BE8B3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071723"/>
              <a:ext cx="5247555" cy="13366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FC1F108-35C5-6CA9-1BBD-2210AFD35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60" y="1849295"/>
              <a:ext cx="4919295" cy="13426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27F5A12-8725-62AA-869E-00514C6C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3443" y="2861783"/>
              <a:ext cx="3964912" cy="13399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 descr="A close-up of a website&#10;&#10;Description automatically generated">
              <a:extLst>
                <a:ext uri="{FF2B5EF4-FFF2-40B4-BE49-F238E27FC236}">
                  <a16:creationId xmlns:a16="http://schemas.microsoft.com/office/drawing/2014/main" id="{76F78EB2-6E18-A7B7-5B0C-67B862A6C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2031" y="3609656"/>
              <a:ext cx="3668724" cy="13451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B821F45-17FE-B42F-2A01-035616E9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39"/>
            <a:stretch/>
          </p:blipFill>
          <p:spPr>
            <a:xfrm>
              <a:off x="8704110" y="4665962"/>
              <a:ext cx="3249045" cy="13425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685F7D-25FA-1956-E2E3-020C15F729F2}"/>
              </a:ext>
            </a:extLst>
          </p:cNvPr>
          <p:cNvGrpSpPr/>
          <p:nvPr/>
        </p:nvGrpSpPr>
        <p:grpSpPr>
          <a:xfrm>
            <a:off x="643391" y="1170778"/>
            <a:ext cx="4236255" cy="2023370"/>
            <a:chOff x="643391" y="1170778"/>
            <a:chExt cx="4236255" cy="20233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25B2D8F-AF26-0AAC-5566-E5D69B576AB3}"/>
                </a:ext>
              </a:extLst>
            </p:cNvPr>
            <p:cNvGrpSpPr/>
            <p:nvPr/>
          </p:nvGrpSpPr>
          <p:grpSpPr>
            <a:xfrm>
              <a:off x="643391" y="1170778"/>
              <a:ext cx="3513039" cy="807774"/>
              <a:chOff x="643391" y="1170778"/>
              <a:chExt cx="3513039" cy="80777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80D8C3E-7D0D-AE3E-76A3-F3CBE10F8B4B}"/>
                  </a:ext>
                </a:extLst>
              </p:cNvPr>
              <p:cNvGrpSpPr/>
              <p:nvPr/>
            </p:nvGrpSpPr>
            <p:grpSpPr>
              <a:xfrm>
                <a:off x="643391" y="1170778"/>
                <a:ext cx="764065" cy="807774"/>
                <a:chOff x="4955187" y="5087777"/>
                <a:chExt cx="764065" cy="872485"/>
              </a:xfrm>
            </p:grpSpPr>
            <p:grpSp>
              <p:nvGrpSpPr>
                <p:cNvPr id="25" name="Graphic 76" descr="Iceberg with solid fill">
                  <a:extLst>
                    <a:ext uri="{FF2B5EF4-FFF2-40B4-BE49-F238E27FC236}">
                      <a16:creationId xmlns:a16="http://schemas.microsoft.com/office/drawing/2014/main" id="{A7903AEE-85FA-34C9-6092-975B91D0CF6D}"/>
                    </a:ext>
                  </a:extLst>
                </p:cNvPr>
                <p:cNvGrpSpPr/>
                <p:nvPr/>
              </p:nvGrpSpPr>
              <p:grpSpPr>
                <a:xfrm>
                  <a:off x="4955187" y="5087777"/>
                  <a:ext cx="761999" cy="872485"/>
                  <a:chOff x="5145135" y="4295324"/>
                  <a:chExt cx="761999" cy="872485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9DDD315E-875E-9C37-6FAB-CC7E63577BF1}"/>
                      </a:ext>
                    </a:extLst>
                  </p:cNvPr>
                  <p:cNvSpPr/>
                  <p:nvPr/>
                </p:nvSpPr>
                <p:spPr>
                  <a:xfrm>
                    <a:off x="5697966" y="4295324"/>
                    <a:ext cx="153381" cy="88126"/>
                  </a:xfrm>
                  <a:custGeom>
                    <a:avLst/>
                    <a:gdLst>
                      <a:gd name="connsiteX0" fmla="*/ 24765 w 153381"/>
                      <a:gd name="connsiteY0" fmla="*/ 88126 h 88126"/>
                      <a:gd name="connsiteX1" fmla="*/ 131255 w 153381"/>
                      <a:gd name="connsiteY1" fmla="*/ 88126 h 88126"/>
                      <a:gd name="connsiteX2" fmla="*/ 153381 w 153381"/>
                      <a:gd name="connsiteY2" fmla="*/ 66000 h 88126"/>
                      <a:gd name="connsiteX3" fmla="*/ 131255 w 153381"/>
                      <a:gd name="connsiteY3" fmla="*/ 43873 h 88126"/>
                      <a:gd name="connsiteX4" fmla="*/ 129416 w 153381"/>
                      <a:gd name="connsiteY4" fmla="*/ 43873 h 88126"/>
                      <a:gd name="connsiteX5" fmla="*/ 101975 w 153381"/>
                      <a:gd name="connsiteY5" fmla="*/ 16261 h 88126"/>
                      <a:gd name="connsiteX6" fmla="*/ 92535 w 153381"/>
                      <a:gd name="connsiteY6" fmla="*/ 17899 h 88126"/>
                      <a:gd name="connsiteX7" fmla="*/ 48037 w 153381"/>
                      <a:gd name="connsiteY7" fmla="*/ 3681 h 88126"/>
                      <a:gd name="connsiteX8" fmla="*/ 30147 w 153381"/>
                      <a:gd name="connsiteY8" fmla="*/ 32653 h 88126"/>
                      <a:gd name="connsiteX9" fmla="*/ 94 w 153381"/>
                      <a:gd name="connsiteY9" fmla="*/ 58155 h 88126"/>
                      <a:gd name="connsiteX10" fmla="*/ 24765 w 153381"/>
                      <a:gd name="connsiteY10" fmla="*/ 88126 h 88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3381" h="88126">
                        <a:moveTo>
                          <a:pt x="24765" y="88126"/>
                        </a:moveTo>
                        <a:lnTo>
                          <a:pt x="131255" y="88126"/>
                        </a:lnTo>
                        <a:cubicBezTo>
                          <a:pt x="143475" y="88126"/>
                          <a:pt x="153381" y="78220"/>
                          <a:pt x="153381" y="66000"/>
                        </a:cubicBezTo>
                        <a:cubicBezTo>
                          <a:pt x="153381" y="53779"/>
                          <a:pt x="143475" y="43873"/>
                          <a:pt x="131255" y="43873"/>
                        </a:cubicBezTo>
                        <a:lnTo>
                          <a:pt x="129416" y="43873"/>
                        </a:lnTo>
                        <a:cubicBezTo>
                          <a:pt x="129463" y="28670"/>
                          <a:pt x="117178" y="16308"/>
                          <a:pt x="101975" y="16261"/>
                        </a:cubicBezTo>
                        <a:cubicBezTo>
                          <a:pt x="98756" y="16251"/>
                          <a:pt x="95562" y="16805"/>
                          <a:pt x="92535" y="17899"/>
                        </a:cubicBezTo>
                        <a:cubicBezTo>
                          <a:pt x="84173" y="1685"/>
                          <a:pt x="64250" y="-4681"/>
                          <a:pt x="48037" y="3681"/>
                        </a:cubicBezTo>
                        <a:cubicBezTo>
                          <a:pt x="37171" y="9284"/>
                          <a:pt x="30290" y="20429"/>
                          <a:pt x="30147" y="32653"/>
                        </a:cubicBezTo>
                        <a:cubicBezTo>
                          <a:pt x="14806" y="31397"/>
                          <a:pt x="1351" y="42814"/>
                          <a:pt x="94" y="58155"/>
                        </a:cubicBezTo>
                        <a:cubicBezTo>
                          <a:pt x="-1135" y="73172"/>
                          <a:pt x="9792" y="86447"/>
                          <a:pt x="24765" y="8812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52987071-B14C-38D9-1E9E-ACE6518618EA}"/>
                      </a:ext>
                    </a:extLst>
                  </p:cNvPr>
                  <p:cNvSpPr/>
                  <p:nvPr/>
                </p:nvSpPr>
                <p:spPr>
                  <a:xfrm>
                    <a:off x="5166329" y="4362008"/>
                    <a:ext cx="130051" cy="75715"/>
                  </a:xfrm>
                  <a:custGeom>
                    <a:avLst/>
                    <a:gdLst>
                      <a:gd name="connsiteX0" fmla="*/ 20688 w 130051"/>
                      <a:gd name="connsiteY0" fmla="*/ 75715 h 75715"/>
                      <a:gd name="connsiteX1" fmla="*/ 112128 w 130051"/>
                      <a:gd name="connsiteY1" fmla="*/ 75715 h 75715"/>
                      <a:gd name="connsiteX2" fmla="*/ 130018 w 130051"/>
                      <a:gd name="connsiteY2" fmla="*/ 55572 h 75715"/>
                      <a:gd name="connsiteX3" fmla="*/ 112128 w 130051"/>
                      <a:gd name="connsiteY3" fmla="*/ 37682 h 75715"/>
                      <a:gd name="connsiteX4" fmla="*/ 110547 w 130051"/>
                      <a:gd name="connsiteY4" fmla="*/ 37682 h 75715"/>
                      <a:gd name="connsiteX5" fmla="*/ 86981 w 130051"/>
                      <a:gd name="connsiteY5" fmla="*/ 13966 h 75715"/>
                      <a:gd name="connsiteX6" fmla="*/ 78866 w 130051"/>
                      <a:gd name="connsiteY6" fmla="*/ 15374 h 75715"/>
                      <a:gd name="connsiteX7" fmla="*/ 40626 w 130051"/>
                      <a:gd name="connsiteY7" fmla="*/ 3166 h 75715"/>
                      <a:gd name="connsiteX8" fmla="*/ 25260 w 130051"/>
                      <a:gd name="connsiteY8" fmla="*/ 28052 h 75715"/>
                      <a:gd name="connsiteX9" fmla="*/ 37 w 130051"/>
                      <a:gd name="connsiteY9" fmla="*/ 50648 h 75715"/>
                      <a:gd name="connsiteX10" fmla="*/ 20631 w 130051"/>
                      <a:gd name="connsiteY10" fmla="*/ 75677 h 75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0051" h="75715">
                        <a:moveTo>
                          <a:pt x="20688" y="75715"/>
                        </a:moveTo>
                        <a:lnTo>
                          <a:pt x="112128" y="75715"/>
                        </a:lnTo>
                        <a:cubicBezTo>
                          <a:pt x="122630" y="75093"/>
                          <a:pt x="130640" y="66075"/>
                          <a:pt x="130018" y="55572"/>
                        </a:cubicBezTo>
                        <a:cubicBezTo>
                          <a:pt x="129447" y="45938"/>
                          <a:pt x="121762" y="38253"/>
                          <a:pt x="112128" y="37682"/>
                        </a:cubicBezTo>
                        <a:lnTo>
                          <a:pt x="110547" y="37682"/>
                        </a:lnTo>
                        <a:cubicBezTo>
                          <a:pt x="110589" y="24625"/>
                          <a:pt x="100038" y="14008"/>
                          <a:pt x="86981" y="13966"/>
                        </a:cubicBezTo>
                        <a:cubicBezTo>
                          <a:pt x="84215" y="13957"/>
                          <a:pt x="81468" y="14433"/>
                          <a:pt x="78866" y="15374"/>
                        </a:cubicBezTo>
                        <a:cubicBezTo>
                          <a:pt x="71678" y="1443"/>
                          <a:pt x="54557" y="-4022"/>
                          <a:pt x="40626" y="3166"/>
                        </a:cubicBezTo>
                        <a:cubicBezTo>
                          <a:pt x="31296" y="7981"/>
                          <a:pt x="25385" y="17554"/>
                          <a:pt x="25260" y="28052"/>
                        </a:cubicBezTo>
                        <a:cubicBezTo>
                          <a:pt x="12054" y="27326"/>
                          <a:pt x="761" y="37443"/>
                          <a:pt x="37" y="50648"/>
                        </a:cubicBezTo>
                        <a:cubicBezTo>
                          <a:pt x="-646" y="63076"/>
                          <a:pt x="8304" y="73954"/>
                          <a:pt x="20631" y="756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456EC015-7283-5AEA-746A-7202A9457B27}"/>
                      </a:ext>
                    </a:extLst>
                  </p:cNvPr>
                  <p:cNvSpPr/>
                  <p:nvPr/>
                </p:nvSpPr>
                <p:spPr>
                  <a:xfrm>
                    <a:off x="5145135" y="4295369"/>
                    <a:ext cx="761999" cy="335759"/>
                  </a:xfrm>
                  <a:custGeom>
                    <a:avLst/>
                    <a:gdLst>
                      <a:gd name="connsiteX0" fmla="*/ 723871 w 761999"/>
                      <a:gd name="connsiteY0" fmla="*/ 269609 h 335759"/>
                      <a:gd name="connsiteX1" fmla="*/ 666721 w 761999"/>
                      <a:gd name="connsiteY1" fmla="*/ 257512 h 335759"/>
                      <a:gd name="connsiteX2" fmla="*/ 609571 w 761999"/>
                      <a:gd name="connsiteY2" fmla="*/ 269609 h 335759"/>
                      <a:gd name="connsiteX3" fmla="*/ 593169 w 761999"/>
                      <a:gd name="connsiteY3" fmla="*/ 275000 h 335759"/>
                      <a:gd name="connsiteX4" fmla="*/ 512597 w 761999"/>
                      <a:gd name="connsiteY4" fmla="*/ 96882 h 335759"/>
                      <a:gd name="connsiteX5" fmla="*/ 492881 w 761999"/>
                      <a:gd name="connsiteY5" fmla="*/ 85833 h 335759"/>
                      <a:gd name="connsiteX6" fmla="*/ 427253 w 761999"/>
                      <a:gd name="connsiteY6" fmla="*/ 94034 h 335759"/>
                      <a:gd name="connsiteX7" fmla="*/ 357721 w 761999"/>
                      <a:gd name="connsiteY7" fmla="*/ 7109 h 335759"/>
                      <a:gd name="connsiteX8" fmla="*/ 330937 w 761999"/>
                      <a:gd name="connsiteY8" fmla="*/ 4208 h 335759"/>
                      <a:gd name="connsiteX9" fmla="*/ 329403 w 761999"/>
                      <a:gd name="connsiteY9" fmla="*/ 5585 h 335759"/>
                      <a:gd name="connsiteX10" fmla="*/ 234153 w 761999"/>
                      <a:gd name="connsiteY10" fmla="*/ 100835 h 335759"/>
                      <a:gd name="connsiteX11" fmla="*/ 229391 w 761999"/>
                      <a:gd name="connsiteY11" fmla="*/ 108836 h 335759"/>
                      <a:gd name="connsiteX12" fmla="*/ 201701 w 761999"/>
                      <a:gd name="connsiteY12" fmla="*/ 201143 h 335759"/>
                      <a:gd name="connsiteX13" fmla="*/ 153467 w 761999"/>
                      <a:gd name="connsiteY13" fmla="*/ 270047 h 335759"/>
                      <a:gd name="connsiteX14" fmla="*/ 152400 w 761999"/>
                      <a:gd name="connsiteY14" fmla="*/ 269647 h 335759"/>
                      <a:gd name="connsiteX15" fmla="*/ 95250 w 761999"/>
                      <a:gd name="connsiteY15" fmla="*/ 257550 h 335759"/>
                      <a:gd name="connsiteX16" fmla="*/ 38100 w 761999"/>
                      <a:gd name="connsiteY16" fmla="*/ 269647 h 335759"/>
                      <a:gd name="connsiteX17" fmla="*/ 0 w 761999"/>
                      <a:gd name="connsiteY17" fmla="*/ 278610 h 335759"/>
                      <a:gd name="connsiteX18" fmla="*/ 0 w 761999"/>
                      <a:gd name="connsiteY18" fmla="*/ 335760 h 335759"/>
                      <a:gd name="connsiteX19" fmla="*/ 57150 w 761999"/>
                      <a:gd name="connsiteY19" fmla="*/ 323663 h 335759"/>
                      <a:gd name="connsiteX20" fmla="*/ 95250 w 761999"/>
                      <a:gd name="connsiteY20" fmla="*/ 314138 h 335759"/>
                      <a:gd name="connsiteX21" fmla="*/ 133350 w 761999"/>
                      <a:gd name="connsiteY21" fmla="*/ 323663 h 335759"/>
                      <a:gd name="connsiteX22" fmla="*/ 190500 w 761999"/>
                      <a:gd name="connsiteY22" fmla="*/ 335760 h 335759"/>
                      <a:gd name="connsiteX23" fmla="*/ 247650 w 761999"/>
                      <a:gd name="connsiteY23" fmla="*/ 323663 h 335759"/>
                      <a:gd name="connsiteX24" fmla="*/ 285750 w 761999"/>
                      <a:gd name="connsiteY24" fmla="*/ 314138 h 335759"/>
                      <a:gd name="connsiteX25" fmla="*/ 323850 w 761999"/>
                      <a:gd name="connsiteY25" fmla="*/ 323091 h 335759"/>
                      <a:gd name="connsiteX26" fmla="*/ 381000 w 761999"/>
                      <a:gd name="connsiteY26" fmla="*/ 335760 h 335759"/>
                      <a:gd name="connsiteX27" fmla="*/ 438150 w 761999"/>
                      <a:gd name="connsiteY27" fmla="*/ 323663 h 335759"/>
                      <a:gd name="connsiteX28" fmla="*/ 476250 w 761999"/>
                      <a:gd name="connsiteY28" fmla="*/ 314138 h 335759"/>
                      <a:gd name="connsiteX29" fmla="*/ 514350 w 761999"/>
                      <a:gd name="connsiteY29" fmla="*/ 323663 h 335759"/>
                      <a:gd name="connsiteX30" fmla="*/ 571500 w 761999"/>
                      <a:gd name="connsiteY30" fmla="*/ 335760 h 335759"/>
                      <a:gd name="connsiteX31" fmla="*/ 628650 w 761999"/>
                      <a:gd name="connsiteY31" fmla="*/ 323663 h 335759"/>
                      <a:gd name="connsiteX32" fmla="*/ 666750 w 761999"/>
                      <a:gd name="connsiteY32" fmla="*/ 314138 h 335759"/>
                      <a:gd name="connsiteX33" fmla="*/ 704850 w 761999"/>
                      <a:gd name="connsiteY33" fmla="*/ 323091 h 335759"/>
                      <a:gd name="connsiteX34" fmla="*/ 762000 w 761999"/>
                      <a:gd name="connsiteY34" fmla="*/ 335760 h 335759"/>
                      <a:gd name="connsiteX35" fmla="*/ 762000 w 761999"/>
                      <a:gd name="connsiteY35" fmla="*/ 278610 h 335759"/>
                      <a:gd name="connsiteX36" fmla="*/ 723871 w 761999"/>
                      <a:gd name="connsiteY36" fmla="*/ 269609 h 335759"/>
                      <a:gd name="connsiteX37" fmla="*/ 476221 w 761999"/>
                      <a:gd name="connsiteY37" fmla="*/ 257512 h 335759"/>
                      <a:gd name="connsiteX38" fmla="*/ 419071 w 761999"/>
                      <a:gd name="connsiteY38" fmla="*/ 269609 h 335759"/>
                      <a:gd name="connsiteX39" fmla="*/ 380971 w 761999"/>
                      <a:gd name="connsiteY39" fmla="*/ 278572 h 335759"/>
                      <a:gd name="connsiteX40" fmla="*/ 342871 w 761999"/>
                      <a:gd name="connsiteY40" fmla="*/ 269609 h 335759"/>
                      <a:gd name="connsiteX41" fmla="*/ 285721 w 761999"/>
                      <a:gd name="connsiteY41" fmla="*/ 257512 h 335759"/>
                      <a:gd name="connsiteX42" fmla="*/ 228571 w 761999"/>
                      <a:gd name="connsiteY42" fmla="*/ 269609 h 335759"/>
                      <a:gd name="connsiteX43" fmla="*/ 194281 w 761999"/>
                      <a:gd name="connsiteY43" fmla="*/ 278181 h 335759"/>
                      <a:gd name="connsiteX44" fmla="*/ 234686 w 761999"/>
                      <a:gd name="connsiteY44" fmla="*/ 220479 h 335759"/>
                      <a:gd name="connsiteX45" fmla="*/ 237325 w 761999"/>
                      <a:gd name="connsiteY45" fmla="*/ 215021 h 335759"/>
                      <a:gd name="connsiteX46" fmla="*/ 264519 w 761999"/>
                      <a:gd name="connsiteY46" fmla="*/ 124371 h 335759"/>
                      <a:gd name="connsiteX47" fmla="*/ 339985 w 761999"/>
                      <a:gd name="connsiteY47" fmla="*/ 48905 h 335759"/>
                      <a:gd name="connsiteX48" fmla="*/ 427206 w 761999"/>
                      <a:gd name="connsiteY48" fmla="*/ 193942 h 335759"/>
                      <a:gd name="connsiteX49" fmla="*/ 483746 w 761999"/>
                      <a:gd name="connsiteY49" fmla="*/ 125467 h 335759"/>
                      <a:gd name="connsiteX50" fmla="*/ 551640 w 761999"/>
                      <a:gd name="connsiteY50" fmla="*/ 275533 h 335759"/>
                      <a:gd name="connsiteX51" fmla="*/ 533371 w 761999"/>
                      <a:gd name="connsiteY51" fmla="*/ 269609 h 335759"/>
                      <a:gd name="connsiteX52" fmla="*/ 476221 w 761999"/>
                      <a:gd name="connsiteY52" fmla="*/ 257512 h 335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761999" h="335759">
                        <a:moveTo>
                          <a:pt x="723871" y="269609"/>
                        </a:moveTo>
                        <a:cubicBezTo>
                          <a:pt x="705645" y="262364"/>
                          <a:pt x="686320" y="258273"/>
                          <a:pt x="666721" y="257512"/>
                        </a:cubicBezTo>
                        <a:cubicBezTo>
                          <a:pt x="647123" y="258273"/>
                          <a:pt x="627798" y="262363"/>
                          <a:pt x="609571" y="269609"/>
                        </a:cubicBezTo>
                        <a:cubicBezTo>
                          <a:pt x="604238" y="271791"/>
                          <a:pt x="598758" y="273593"/>
                          <a:pt x="593169" y="275000"/>
                        </a:cubicBezTo>
                        <a:lnTo>
                          <a:pt x="512597" y="96882"/>
                        </a:lnTo>
                        <a:cubicBezTo>
                          <a:pt x="509156" y="89277"/>
                          <a:pt x="501164" y="84799"/>
                          <a:pt x="492881" y="85833"/>
                        </a:cubicBezTo>
                        <a:lnTo>
                          <a:pt x="427253" y="94034"/>
                        </a:lnTo>
                        <a:lnTo>
                          <a:pt x="357721" y="7109"/>
                        </a:lnTo>
                        <a:cubicBezTo>
                          <a:pt x="351126" y="-1088"/>
                          <a:pt x="339134" y="-2387"/>
                          <a:pt x="330937" y="4208"/>
                        </a:cubicBezTo>
                        <a:cubicBezTo>
                          <a:pt x="330401" y="4639"/>
                          <a:pt x="329889" y="5099"/>
                          <a:pt x="329403" y="5585"/>
                        </a:cubicBezTo>
                        <a:lnTo>
                          <a:pt x="234153" y="100835"/>
                        </a:lnTo>
                        <a:cubicBezTo>
                          <a:pt x="231932" y="103070"/>
                          <a:pt x="230296" y="105819"/>
                          <a:pt x="229391" y="108836"/>
                        </a:cubicBezTo>
                        <a:lnTo>
                          <a:pt x="201701" y="201143"/>
                        </a:lnTo>
                        <a:lnTo>
                          <a:pt x="153467" y="270047"/>
                        </a:lnTo>
                        <a:cubicBezTo>
                          <a:pt x="153114" y="269904"/>
                          <a:pt x="152752" y="269799"/>
                          <a:pt x="152400" y="269647"/>
                        </a:cubicBezTo>
                        <a:cubicBezTo>
                          <a:pt x="134174" y="262402"/>
                          <a:pt x="114849" y="258311"/>
                          <a:pt x="95250" y="257550"/>
                        </a:cubicBezTo>
                        <a:cubicBezTo>
                          <a:pt x="75651" y="258311"/>
                          <a:pt x="56326" y="262401"/>
                          <a:pt x="38100" y="269647"/>
                        </a:cubicBezTo>
                        <a:cubicBezTo>
                          <a:pt x="25967" y="274671"/>
                          <a:pt x="13101" y="277698"/>
                          <a:pt x="0" y="278610"/>
                        </a:cubicBezTo>
                        <a:lnTo>
                          <a:pt x="0" y="335760"/>
                        </a:lnTo>
                        <a:cubicBezTo>
                          <a:pt x="19599" y="335001"/>
                          <a:pt x="38925" y="330910"/>
                          <a:pt x="57150" y="323663"/>
                        </a:cubicBezTo>
                        <a:cubicBezTo>
                          <a:pt x="69250" y="318443"/>
                          <a:pt x="82118" y="315227"/>
                          <a:pt x="95250" y="314138"/>
                        </a:cubicBezTo>
                        <a:cubicBezTo>
                          <a:pt x="108382" y="315227"/>
                          <a:pt x="121250" y="318443"/>
                          <a:pt x="133350" y="323663"/>
                        </a:cubicBezTo>
                        <a:cubicBezTo>
                          <a:pt x="151575" y="330910"/>
                          <a:pt x="170901" y="335001"/>
                          <a:pt x="190500" y="335760"/>
                        </a:cubicBezTo>
                        <a:cubicBezTo>
                          <a:pt x="210099" y="335001"/>
                          <a:pt x="229425" y="330910"/>
                          <a:pt x="247650" y="323663"/>
                        </a:cubicBezTo>
                        <a:cubicBezTo>
                          <a:pt x="259750" y="318443"/>
                          <a:pt x="272618" y="315227"/>
                          <a:pt x="285750" y="314138"/>
                        </a:cubicBezTo>
                        <a:cubicBezTo>
                          <a:pt x="298850" y="315046"/>
                          <a:pt x="311717" y="318070"/>
                          <a:pt x="323850" y="323091"/>
                        </a:cubicBezTo>
                        <a:cubicBezTo>
                          <a:pt x="342027" y="330579"/>
                          <a:pt x="361362" y="334864"/>
                          <a:pt x="381000" y="335760"/>
                        </a:cubicBezTo>
                        <a:cubicBezTo>
                          <a:pt x="400599" y="335001"/>
                          <a:pt x="419925" y="330910"/>
                          <a:pt x="438150" y="323663"/>
                        </a:cubicBezTo>
                        <a:cubicBezTo>
                          <a:pt x="450250" y="318443"/>
                          <a:pt x="463118" y="315227"/>
                          <a:pt x="476250" y="314138"/>
                        </a:cubicBezTo>
                        <a:cubicBezTo>
                          <a:pt x="489382" y="315227"/>
                          <a:pt x="502250" y="318443"/>
                          <a:pt x="514350" y="323663"/>
                        </a:cubicBezTo>
                        <a:cubicBezTo>
                          <a:pt x="532575" y="330910"/>
                          <a:pt x="551901" y="335001"/>
                          <a:pt x="571500" y="335760"/>
                        </a:cubicBezTo>
                        <a:cubicBezTo>
                          <a:pt x="591099" y="335001"/>
                          <a:pt x="610425" y="330910"/>
                          <a:pt x="628650" y="323663"/>
                        </a:cubicBezTo>
                        <a:cubicBezTo>
                          <a:pt x="640750" y="318443"/>
                          <a:pt x="653618" y="315227"/>
                          <a:pt x="666750" y="314138"/>
                        </a:cubicBezTo>
                        <a:cubicBezTo>
                          <a:pt x="679850" y="315046"/>
                          <a:pt x="692717" y="318070"/>
                          <a:pt x="704850" y="323091"/>
                        </a:cubicBezTo>
                        <a:cubicBezTo>
                          <a:pt x="723027" y="330579"/>
                          <a:pt x="742362" y="334864"/>
                          <a:pt x="762000" y="335760"/>
                        </a:cubicBezTo>
                        <a:lnTo>
                          <a:pt x="762000" y="278610"/>
                        </a:lnTo>
                        <a:cubicBezTo>
                          <a:pt x="748888" y="277690"/>
                          <a:pt x="736011" y="274649"/>
                          <a:pt x="723871" y="269609"/>
                        </a:cubicBezTo>
                        <a:close/>
                        <a:moveTo>
                          <a:pt x="476221" y="257512"/>
                        </a:moveTo>
                        <a:cubicBezTo>
                          <a:pt x="456623" y="258273"/>
                          <a:pt x="437298" y="262363"/>
                          <a:pt x="419071" y="269609"/>
                        </a:cubicBezTo>
                        <a:cubicBezTo>
                          <a:pt x="406938" y="274633"/>
                          <a:pt x="394072" y="277660"/>
                          <a:pt x="380971" y="278572"/>
                        </a:cubicBezTo>
                        <a:cubicBezTo>
                          <a:pt x="367871" y="277660"/>
                          <a:pt x="355004" y="274633"/>
                          <a:pt x="342871" y="269609"/>
                        </a:cubicBezTo>
                        <a:cubicBezTo>
                          <a:pt x="324645" y="262364"/>
                          <a:pt x="305320" y="258273"/>
                          <a:pt x="285721" y="257512"/>
                        </a:cubicBezTo>
                        <a:cubicBezTo>
                          <a:pt x="266123" y="258273"/>
                          <a:pt x="246798" y="262363"/>
                          <a:pt x="228571" y="269609"/>
                        </a:cubicBezTo>
                        <a:cubicBezTo>
                          <a:pt x="217621" y="274123"/>
                          <a:pt x="206069" y="277011"/>
                          <a:pt x="194281" y="278181"/>
                        </a:cubicBezTo>
                        <a:lnTo>
                          <a:pt x="234686" y="220479"/>
                        </a:lnTo>
                        <a:cubicBezTo>
                          <a:pt x="235847" y="218809"/>
                          <a:pt x="236736" y="216967"/>
                          <a:pt x="237325" y="215021"/>
                        </a:cubicBezTo>
                        <a:lnTo>
                          <a:pt x="264519" y="124371"/>
                        </a:lnTo>
                        <a:lnTo>
                          <a:pt x="339985" y="48905"/>
                        </a:lnTo>
                        <a:lnTo>
                          <a:pt x="427206" y="193942"/>
                        </a:lnTo>
                        <a:lnTo>
                          <a:pt x="483746" y="125467"/>
                        </a:lnTo>
                        <a:lnTo>
                          <a:pt x="551640" y="275533"/>
                        </a:lnTo>
                        <a:cubicBezTo>
                          <a:pt x="545404" y="274043"/>
                          <a:pt x="539295" y="272062"/>
                          <a:pt x="533371" y="269609"/>
                        </a:cubicBezTo>
                        <a:cubicBezTo>
                          <a:pt x="515145" y="262364"/>
                          <a:pt x="495820" y="258273"/>
                          <a:pt x="476221" y="25751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9E24F84F-056A-A451-A713-A9619D1F354E}"/>
                      </a:ext>
                    </a:extLst>
                  </p:cNvPr>
                  <p:cNvSpPr/>
                  <p:nvPr/>
                </p:nvSpPr>
                <p:spPr>
                  <a:xfrm>
                    <a:off x="5230829" y="4729564"/>
                    <a:ext cx="609602" cy="438245"/>
                  </a:xfrm>
                  <a:custGeom>
                    <a:avLst/>
                    <a:gdLst>
                      <a:gd name="connsiteX0" fmla="*/ 552690 w 609602"/>
                      <a:gd name="connsiteY0" fmla="*/ 3524 h 438245"/>
                      <a:gd name="connsiteX1" fmla="*/ 523906 w 609602"/>
                      <a:gd name="connsiteY1" fmla="*/ 12097 h 438245"/>
                      <a:gd name="connsiteX2" fmla="*/ 485806 w 609602"/>
                      <a:gd name="connsiteY2" fmla="*/ 21060 h 438245"/>
                      <a:gd name="connsiteX3" fmla="*/ 447706 w 609602"/>
                      <a:gd name="connsiteY3" fmla="*/ 12097 h 438245"/>
                      <a:gd name="connsiteX4" fmla="*/ 390556 w 609602"/>
                      <a:gd name="connsiteY4" fmla="*/ 0 h 438245"/>
                      <a:gd name="connsiteX5" fmla="*/ 333406 w 609602"/>
                      <a:gd name="connsiteY5" fmla="*/ 12097 h 438245"/>
                      <a:gd name="connsiteX6" fmla="*/ 295306 w 609602"/>
                      <a:gd name="connsiteY6" fmla="*/ 21060 h 438245"/>
                      <a:gd name="connsiteX7" fmla="*/ 257206 w 609602"/>
                      <a:gd name="connsiteY7" fmla="*/ 12097 h 438245"/>
                      <a:gd name="connsiteX8" fmla="*/ 200056 w 609602"/>
                      <a:gd name="connsiteY8" fmla="*/ 0 h 438245"/>
                      <a:gd name="connsiteX9" fmla="*/ 142906 w 609602"/>
                      <a:gd name="connsiteY9" fmla="*/ 12097 h 438245"/>
                      <a:gd name="connsiteX10" fmla="*/ 104806 w 609602"/>
                      <a:gd name="connsiteY10" fmla="*/ 21060 h 438245"/>
                      <a:gd name="connsiteX11" fmla="*/ 66706 w 609602"/>
                      <a:gd name="connsiteY11" fmla="*/ 12097 h 438245"/>
                      <a:gd name="connsiteX12" fmla="*/ 32806 w 609602"/>
                      <a:gd name="connsiteY12" fmla="*/ 2638 h 438245"/>
                      <a:gd name="connsiteX13" fmla="*/ 402 w 609602"/>
                      <a:gd name="connsiteY13" fmla="*/ 158105 h 438245"/>
                      <a:gd name="connsiteX14" fmla="*/ 6117 w 609602"/>
                      <a:gd name="connsiteY14" fmla="*/ 175984 h 438245"/>
                      <a:gd name="connsiteX15" fmla="*/ 126799 w 609602"/>
                      <a:gd name="connsiteY15" fmla="*/ 287388 h 438245"/>
                      <a:gd name="connsiteX16" fmla="*/ 182339 w 609602"/>
                      <a:gd name="connsiteY16" fmla="*/ 426263 h 438245"/>
                      <a:gd name="connsiteX17" fmla="*/ 200027 w 609602"/>
                      <a:gd name="connsiteY17" fmla="*/ 438245 h 438245"/>
                      <a:gd name="connsiteX18" fmla="*/ 202885 w 609602"/>
                      <a:gd name="connsiteY18" fmla="*/ 438017 h 438245"/>
                      <a:gd name="connsiteX19" fmla="*/ 326710 w 609602"/>
                      <a:gd name="connsiteY19" fmla="*/ 418967 h 438245"/>
                      <a:gd name="connsiteX20" fmla="*/ 339092 w 609602"/>
                      <a:gd name="connsiteY20" fmla="*/ 411575 h 438245"/>
                      <a:gd name="connsiteX21" fmla="*/ 393042 w 609602"/>
                      <a:gd name="connsiteY21" fmla="*/ 339642 h 438245"/>
                      <a:gd name="connsiteX22" fmla="*/ 483329 w 609602"/>
                      <a:gd name="connsiteY22" fmla="*/ 303524 h 438245"/>
                      <a:gd name="connsiteX23" fmla="*/ 491492 w 609602"/>
                      <a:gd name="connsiteY23" fmla="*/ 297275 h 438245"/>
                      <a:gd name="connsiteX24" fmla="*/ 605792 w 609602"/>
                      <a:gd name="connsiteY24" fmla="*/ 144875 h 438245"/>
                      <a:gd name="connsiteX25" fmla="*/ 607907 w 609602"/>
                      <a:gd name="connsiteY25" fmla="*/ 125587 h 438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09602" h="438245">
                        <a:moveTo>
                          <a:pt x="552690" y="3524"/>
                        </a:moveTo>
                        <a:cubicBezTo>
                          <a:pt x="542866" y="5547"/>
                          <a:pt x="533235" y="8415"/>
                          <a:pt x="523906" y="12097"/>
                        </a:cubicBezTo>
                        <a:cubicBezTo>
                          <a:pt x="511773" y="17121"/>
                          <a:pt x="498906" y="20148"/>
                          <a:pt x="485806" y="21060"/>
                        </a:cubicBezTo>
                        <a:cubicBezTo>
                          <a:pt x="472705" y="20148"/>
                          <a:pt x="459839" y="17121"/>
                          <a:pt x="447706" y="12097"/>
                        </a:cubicBezTo>
                        <a:cubicBezTo>
                          <a:pt x="429480" y="4852"/>
                          <a:pt x="410154" y="761"/>
                          <a:pt x="390556" y="0"/>
                        </a:cubicBezTo>
                        <a:cubicBezTo>
                          <a:pt x="370957" y="761"/>
                          <a:pt x="351632" y="4851"/>
                          <a:pt x="333406" y="12097"/>
                        </a:cubicBezTo>
                        <a:cubicBezTo>
                          <a:pt x="321273" y="17121"/>
                          <a:pt x="308406" y="20148"/>
                          <a:pt x="295306" y="21060"/>
                        </a:cubicBezTo>
                        <a:cubicBezTo>
                          <a:pt x="282205" y="20148"/>
                          <a:pt x="269339" y="17121"/>
                          <a:pt x="257206" y="12097"/>
                        </a:cubicBezTo>
                        <a:cubicBezTo>
                          <a:pt x="238980" y="4852"/>
                          <a:pt x="219654" y="761"/>
                          <a:pt x="200056" y="0"/>
                        </a:cubicBezTo>
                        <a:cubicBezTo>
                          <a:pt x="180457" y="761"/>
                          <a:pt x="161132" y="4851"/>
                          <a:pt x="142906" y="12097"/>
                        </a:cubicBezTo>
                        <a:cubicBezTo>
                          <a:pt x="130773" y="17121"/>
                          <a:pt x="117906" y="20148"/>
                          <a:pt x="104806" y="21060"/>
                        </a:cubicBezTo>
                        <a:cubicBezTo>
                          <a:pt x="91705" y="20148"/>
                          <a:pt x="78839" y="17121"/>
                          <a:pt x="66706" y="12097"/>
                        </a:cubicBezTo>
                        <a:cubicBezTo>
                          <a:pt x="55758" y="7798"/>
                          <a:pt x="44398" y="4629"/>
                          <a:pt x="32806" y="2638"/>
                        </a:cubicBezTo>
                        <a:lnTo>
                          <a:pt x="402" y="158105"/>
                        </a:lnTo>
                        <a:cubicBezTo>
                          <a:pt x="-965" y="164655"/>
                          <a:pt x="1205" y="171441"/>
                          <a:pt x="6117" y="175984"/>
                        </a:cubicBezTo>
                        <a:lnTo>
                          <a:pt x="126799" y="287388"/>
                        </a:lnTo>
                        <a:lnTo>
                          <a:pt x="182339" y="426263"/>
                        </a:lnTo>
                        <a:cubicBezTo>
                          <a:pt x="185230" y="433498"/>
                          <a:pt x="192236" y="438244"/>
                          <a:pt x="200027" y="438245"/>
                        </a:cubicBezTo>
                        <a:cubicBezTo>
                          <a:pt x="200984" y="438242"/>
                          <a:pt x="201940" y="438165"/>
                          <a:pt x="202885" y="438017"/>
                        </a:cubicBezTo>
                        <a:lnTo>
                          <a:pt x="326710" y="418967"/>
                        </a:lnTo>
                        <a:cubicBezTo>
                          <a:pt x="331646" y="418221"/>
                          <a:pt x="336093" y="415566"/>
                          <a:pt x="339092" y="411575"/>
                        </a:cubicBezTo>
                        <a:lnTo>
                          <a:pt x="393042" y="339642"/>
                        </a:lnTo>
                        <a:lnTo>
                          <a:pt x="483329" y="303524"/>
                        </a:lnTo>
                        <a:cubicBezTo>
                          <a:pt x="486571" y="302228"/>
                          <a:pt x="489395" y="300067"/>
                          <a:pt x="491492" y="297275"/>
                        </a:cubicBezTo>
                        <a:lnTo>
                          <a:pt x="605792" y="144875"/>
                        </a:lnTo>
                        <a:cubicBezTo>
                          <a:pt x="609964" y="139314"/>
                          <a:pt x="610775" y="131920"/>
                          <a:pt x="607907" y="125587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4D8B71F-58D7-5276-1CA3-832B628B1122}"/>
                    </a:ext>
                  </a:extLst>
                </p:cNvPr>
                <p:cNvSpPr/>
                <p:nvPr/>
              </p:nvSpPr>
              <p:spPr>
                <a:xfrm>
                  <a:off x="4957252" y="5466328"/>
                  <a:ext cx="762000" cy="78200"/>
                </a:xfrm>
                <a:custGeom>
                  <a:avLst/>
                  <a:gdLst>
                    <a:gd name="connsiteX0" fmla="*/ 666750 w 762000"/>
                    <a:gd name="connsiteY0" fmla="*/ 0 h 78200"/>
                    <a:gd name="connsiteX1" fmla="*/ 609600 w 762000"/>
                    <a:gd name="connsiteY1" fmla="*/ 12097 h 78200"/>
                    <a:gd name="connsiteX2" fmla="*/ 571500 w 762000"/>
                    <a:gd name="connsiteY2" fmla="*/ 21050 h 78200"/>
                    <a:gd name="connsiteX3" fmla="*/ 533400 w 762000"/>
                    <a:gd name="connsiteY3" fmla="*/ 12097 h 78200"/>
                    <a:gd name="connsiteX4" fmla="*/ 476250 w 762000"/>
                    <a:gd name="connsiteY4" fmla="*/ 0 h 78200"/>
                    <a:gd name="connsiteX5" fmla="*/ 419100 w 762000"/>
                    <a:gd name="connsiteY5" fmla="*/ 12097 h 78200"/>
                    <a:gd name="connsiteX6" fmla="*/ 381000 w 762000"/>
                    <a:gd name="connsiteY6" fmla="*/ 21050 h 78200"/>
                    <a:gd name="connsiteX7" fmla="*/ 342900 w 762000"/>
                    <a:gd name="connsiteY7" fmla="*/ 12097 h 78200"/>
                    <a:gd name="connsiteX8" fmla="*/ 285750 w 762000"/>
                    <a:gd name="connsiteY8" fmla="*/ 0 h 78200"/>
                    <a:gd name="connsiteX9" fmla="*/ 228600 w 762000"/>
                    <a:gd name="connsiteY9" fmla="*/ 12097 h 78200"/>
                    <a:gd name="connsiteX10" fmla="*/ 190500 w 762000"/>
                    <a:gd name="connsiteY10" fmla="*/ 21050 h 78200"/>
                    <a:gd name="connsiteX11" fmla="*/ 152400 w 762000"/>
                    <a:gd name="connsiteY11" fmla="*/ 12097 h 78200"/>
                    <a:gd name="connsiteX12" fmla="*/ 95250 w 762000"/>
                    <a:gd name="connsiteY12" fmla="*/ 0 h 78200"/>
                    <a:gd name="connsiteX13" fmla="*/ 38100 w 762000"/>
                    <a:gd name="connsiteY13" fmla="*/ 12097 h 78200"/>
                    <a:gd name="connsiteX14" fmla="*/ 0 w 762000"/>
                    <a:gd name="connsiteY14" fmla="*/ 21050 h 78200"/>
                    <a:gd name="connsiteX15" fmla="*/ 0 w 762000"/>
                    <a:gd name="connsiteY15" fmla="*/ 78200 h 78200"/>
                    <a:gd name="connsiteX16" fmla="*/ 57150 w 762000"/>
                    <a:gd name="connsiteY16" fmla="*/ 66104 h 78200"/>
                    <a:gd name="connsiteX17" fmla="*/ 95250 w 762000"/>
                    <a:gd name="connsiteY17" fmla="*/ 56579 h 78200"/>
                    <a:gd name="connsiteX18" fmla="*/ 133350 w 762000"/>
                    <a:gd name="connsiteY18" fmla="*/ 66104 h 78200"/>
                    <a:gd name="connsiteX19" fmla="*/ 190500 w 762000"/>
                    <a:gd name="connsiteY19" fmla="*/ 78200 h 78200"/>
                    <a:gd name="connsiteX20" fmla="*/ 247650 w 762000"/>
                    <a:gd name="connsiteY20" fmla="*/ 66104 h 78200"/>
                    <a:gd name="connsiteX21" fmla="*/ 285750 w 762000"/>
                    <a:gd name="connsiteY21" fmla="*/ 56579 h 78200"/>
                    <a:gd name="connsiteX22" fmla="*/ 323850 w 762000"/>
                    <a:gd name="connsiteY22" fmla="*/ 65532 h 78200"/>
                    <a:gd name="connsiteX23" fmla="*/ 381000 w 762000"/>
                    <a:gd name="connsiteY23" fmla="*/ 78200 h 78200"/>
                    <a:gd name="connsiteX24" fmla="*/ 438150 w 762000"/>
                    <a:gd name="connsiteY24" fmla="*/ 66104 h 78200"/>
                    <a:gd name="connsiteX25" fmla="*/ 476250 w 762000"/>
                    <a:gd name="connsiteY25" fmla="*/ 56579 h 78200"/>
                    <a:gd name="connsiteX26" fmla="*/ 514350 w 762000"/>
                    <a:gd name="connsiteY26" fmla="*/ 66104 h 78200"/>
                    <a:gd name="connsiteX27" fmla="*/ 571500 w 762000"/>
                    <a:gd name="connsiteY27" fmla="*/ 78200 h 78200"/>
                    <a:gd name="connsiteX28" fmla="*/ 628650 w 762000"/>
                    <a:gd name="connsiteY28" fmla="*/ 66104 h 78200"/>
                    <a:gd name="connsiteX29" fmla="*/ 666750 w 762000"/>
                    <a:gd name="connsiteY29" fmla="*/ 56579 h 78200"/>
                    <a:gd name="connsiteX30" fmla="*/ 704850 w 762000"/>
                    <a:gd name="connsiteY30" fmla="*/ 65532 h 78200"/>
                    <a:gd name="connsiteX31" fmla="*/ 762000 w 762000"/>
                    <a:gd name="connsiteY31" fmla="*/ 78200 h 78200"/>
                    <a:gd name="connsiteX32" fmla="*/ 762000 w 762000"/>
                    <a:gd name="connsiteY32" fmla="*/ 21050 h 78200"/>
                    <a:gd name="connsiteX33" fmla="*/ 723900 w 762000"/>
                    <a:gd name="connsiteY33" fmla="*/ 12097 h 78200"/>
                    <a:gd name="connsiteX34" fmla="*/ 666750 w 762000"/>
                    <a:gd name="connsiteY34" fmla="*/ 0 h 78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62000" h="78200">
                      <a:moveTo>
                        <a:pt x="666750" y="0"/>
                      </a:moveTo>
                      <a:cubicBezTo>
                        <a:pt x="647151" y="759"/>
                        <a:pt x="627825" y="4850"/>
                        <a:pt x="609600" y="12097"/>
                      </a:cubicBezTo>
                      <a:cubicBezTo>
                        <a:pt x="597467" y="17118"/>
                        <a:pt x="584600" y="20142"/>
                        <a:pt x="571500" y="21050"/>
                      </a:cubicBezTo>
                      <a:cubicBezTo>
                        <a:pt x="558400" y="20142"/>
                        <a:pt x="545533" y="17118"/>
                        <a:pt x="533400" y="12097"/>
                      </a:cubicBezTo>
                      <a:cubicBezTo>
                        <a:pt x="515175" y="4850"/>
                        <a:pt x="495849" y="759"/>
                        <a:pt x="476250" y="0"/>
                      </a:cubicBezTo>
                      <a:cubicBezTo>
                        <a:pt x="456651" y="759"/>
                        <a:pt x="437325" y="4850"/>
                        <a:pt x="419100" y="12097"/>
                      </a:cubicBezTo>
                      <a:cubicBezTo>
                        <a:pt x="406967" y="17118"/>
                        <a:pt x="394100" y="20142"/>
                        <a:pt x="381000" y="21050"/>
                      </a:cubicBezTo>
                      <a:cubicBezTo>
                        <a:pt x="367900" y="20142"/>
                        <a:pt x="355033" y="17118"/>
                        <a:pt x="342900" y="12097"/>
                      </a:cubicBezTo>
                      <a:cubicBezTo>
                        <a:pt x="324675" y="4850"/>
                        <a:pt x="305349" y="759"/>
                        <a:pt x="285750" y="0"/>
                      </a:cubicBezTo>
                      <a:cubicBezTo>
                        <a:pt x="266151" y="759"/>
                        <a:pt x="246825" y="4850"/>
                        <a:pt x="228600" y="12097"/>
                      </a:cubicBezTo>
                      <a:cubicBezTo>
                        <a:pt x="216466" y="17118"/>
                        <a:pt x="203600" y="20142"/>
                        <a:pt x="190500" y="21050"/>
                      </a:cubicBezTo>
                      <a:cubicBezTo>
                        <a:pt x="177400" y="20142"/>
                        <a:pt x="164534" y="17118"/>
                        <a:pt x="152400" y="12097"/>
                      </a:cubicBezTo>
                      <a:cubicBezTo>
                        <a:pt x="134175" y="4850"/>
                        <a:pt x="114849" y="759"/>
                        <a:pt x="95250" y="0"/>
                      </a:cubicBezTo>
                      <a:cubicBezTo>
                        <a:pt x="75651" y="759"/>
                        <a:pt x="56325" y="4850"/>
                        <a:pt x="38100" y="12097"/>
                      </a:cubicBezTo>
                      <a:cubicBezTo>
                        <a:pt x="25966" y="17118"/>
                        <a:pt x="13100" y="20142"/>
                        <a:pt x="0" y="21050"/>
                      </a:cubicBezTo>
                      <a:lnTo>
                        <a:pt x="0" y="78200"/>
                      </a:lnTo>
                      <a:cubicBezTo>
                        <a:pt x="19599" y="77441"/>
                        <a:pt x="38925" y="73350"/>
                        <a:pt x="57150" y="66104"/>
                      </a:cubicBezTo>
                      <a:cubicBezTo>
                        <a:pt x="69251" y="60888"/>
                        <a:pt x="82118" y="57670"/>
                        <a:pt x="95250" y="56579"/>
                      </a:cubicBezTo>
                      <a:cubicBezTo>
                        <a:pt x="108382" y="57670"/>
                        <a:pt x="121249" y="60888"/>
                        <a:pt x="133350" y="66104"/>
                      </a:cubicBezTo>
                      <a:cubicBezTo>
                        <a:pt x="151575" y="73350"/>
                        <a:pt x="170901" y="77441"/>
                        <a:pt x="190500" y="78200"/>
                      </a:cubicBezTo>
                      <a:cubicBezTo>
                        <a:pt x="210099" y="77441"/>
                        <a:pt x="229425" y="73350"/>
                        <a:pt x="247650" y="66104"/>
                      </a:cubicBezTo>
                      <a:cubicBezTo>
                        <a:pt x="259751" y="60888"/>
                        <a:pt x="272618" y="57670"/>
                        <a:pt x="285750" y="56579"/>
                      </a:cubicBezTo>
                      <a:cubicBezTo>
                        <a:pt x="298850" y="57487"/>
                        <a:pt x="311717" y="60510"/>
                        <a:pt x="323850" y="65532"/>
                      </a:cubicBezTo>
                      <a:cubicBezTo>
                        <a:pt x="342028" y="73018"/>
                        <a:pt x="361362" y="77304"/>
                        <a:pt x="381000" y="78200"/>
                      </a:cubicBezTo>
                      <a:cubicBezTo>
                        <a:pt x="400599" y="77441"/>
                        <a:pt x="419925" y="73350"/>
                        <a:pt x="438150" y="66104"/>
                      </a:cubicBezTo>
                      <a:cubicBezTo>
                        <a:pt x="450251" y="60888"/>
                        <a:pt x="463118" y="57671"/>
                        <a:pt x="476250" y="56579"/>
                      </a:cubicBezTo>
                      <a:cubicBezTo>
                        <a:pt x="489382" y="57671"/>
                        <a:pt x="502249" y="60888"/>
                        <a:pt x="514350" y="66104"/>
                      </a:cubicBezTo>
                      <a:cubicBezTo>
                        <a:pt x="532575" y="73350"/>
                        <a:pt x="551901" y="77441"/>
                        <a:pt x="571500" y="78200"/>
                      </a:cubicBezTo>
                      <a:cubicBezTo>
                        <a:pt x="591099" y="77441"/>
                        <a:pt x="610425" y="73350"/>
                        <a:pt x="628650" y="66104"/>
                      </a:cubicBezTo>
                      <a:cubicBezTo>
                        <a:pt x="640751" y="60888"/>
                        <a:pt x="653618" y="57671"/>
                        <a:pt x="666750" y="56579"/>
                      </a:cubicBezTo>
                      <a:cubicBezTo>
                        <a:pt x="679850" y="57487"/>
                        <a:pt x="692717" y="60510"/>
                        <a:pt x="704850" y="65532"/>
                      </a:cubicBezTo>
                      <a:cubicBezTo>
                        <a:pt x="723028" y="73018"/>
                        <a:pt x="742362" y="77304"/>
                        <a:pt x="762000" y="78200"/>
                      </a:cubicBezTo>
                      <a:lnTo>
                        <a:pt x="762000" y="21050"/>
                      </a:lnTo>
                      <a:cubicBezTo>
                        <a:pt x="748900" y="20142"/>
                        <a:pt x="736033" y="17118"/>
                        <a:pt x="723900" y="12097"/>
                      </a:cubicBezTo>
                      <a:cubicBezTo>
                        <a:pt x="705675" y="4850"/>
                        <a:pt x="686349" y="759"/>
                        <a:pt x="6667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C15DF2-C14E-1990-9158-0ECC1641652F}"/>
                  </a:ext>
                </a:extLst>
              </p:cNvPr>
              <p:cNvSpPr txBox="1"/>
              <p:nvPr/>
            </p:nvSpPr>
            <p:spPr>
              <a:xfrm>
                <a:off x="1643883" y="1260638"/>
                <a:ext cx="25125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Climate/Sea Ice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1C0C711-4D81-41E5-C567-DC591A877A3E}"/>
                </a:ext>
              </a:extLst>
            </p:cNvPr>
            <p:cNvGrpSpPr/>
            <p:nvPr/>
          </p:nvGrpSpPr>
          <p:grpSpPr>
            <a:xfrm>
              <a:off x="644172" y="2607985"/>
              <a:ext cx="4235474" cy="586163"/>
              <a:chOff x="644172" y="2607985"/>
              <a:chExt cx="4235474" cy="58616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253D413-8F5B-7883-2D0B-954E08D401C1}"/>
                  </a:ext>
                </a:extLst>
              </p:cNvPr>
              <p:cNvGrpSpPr/>
              <p:nvPr/>
            </p:nvGrpSpPr>
            <p:grpSpPr>
              <a:xfrm>
                <a:off x="644172" y="2607985"/>
                <a:ext cx="762502" cy="586163"/>
                <a:chOff x="3711752" y="4201106"/>
                <a:chExt cx="762502" cy="586163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211FD97C-1613-7AFD-B0AF-10D245321A29}"/>
                    </a:ext>
                  </a:extLst>
                </p:cNvPr>
                <p:cNvSpPr/>
                <p:nvPr/>
              </p:nvSpPr>
              <p:spPr>
                <a:xfrm>
                  <a:off x="3712254" y="4709069"/>
                  <a:ext cx="762000" cy="78200"/>
                </a:xfrm>
                <a:custGeom>
                  <a:avLst/>
                  <a:gdLst>
                    <a:gd name="connsiteX0" fmla="*/ 666750 w 762000"/>
                    <a:gd name="connsiteY0" fmla="*/ 0 h 78200"/>
                    <a:gd name="connsiteX1" fmla="*/ 609600 w 762000"/>
                    <a:gd name="connsiteY1" fmla="*/ 12097 h 78200"/>
                    <a:gd name="connsiteX2" fmla="*/ 571500 w 762000"/>
                    <a:gd name="connsiteY2" fmla="*/ 21050 h 78200"/>
                    <a:gd name="connsiteX3" fmla="*/ 533400 w 762000"/>
                    <a:gd name="connsiteY3" fmla="*/ 12097 h 78200"/>
                    <a:gd name="connsiteX4" fmla="*/ 476250 w 762000"/>
                    <a:gd name="connsiteY4" fmla="*/ 0 h 78200"/>
                    <a:gd name="connsiteX5" fmla="*/ 419100 w 762000"/>
                    <a:gd name="connsiteY5" fmla="*/ 12097 h 78200"/>
                    <a:gd name="connsiteX6" fmla="*/ 381000 w 762000"/>
                    <a:gd name="connsiteY6" fmla="*/ 21050 h 78200"/>
                    <a:gd name="connsiteX7" fmla="*/ 342900 w 762000"/>
                    <a:gd name="connsiteY7" fmla="*/ 12097 h 78200"/>
                    <a:gd name="connsiteX8" fmla="*/ 285750 w 762000"/>
                    <a:gd name="connsiteY8" fmla="*/ 0 h 78200"/>
                    <a:gd name="connsiteX9" fmla="*/ 228600 w 762000"/>
                    <a:gd name="connsiteY9" fmla="*/ 12097 h 78200"/>
                    <a:gd name="connsiteX10" fmla="*/ 190500 w 762000"/>
                    <a:gd name="connsiteY10" fmla="*/ 21050 h 78200"/>
                    <a:gd name="connsiteX11" fmla="*/ 152400 w 762000"/>
                    <a:gd name="connsiteY11" fmla="*/ 12097 h 78200"/>
                    <a:gd name="connsiteX12" fmla="*/ 95250 w 762000"/>
                    <a:gd name="connsiteY12" fmla="*/ 0 h 78200"/>
                    <a:gd name="connsiteX13" fmla="*/ 38100 w 762000"/>
                    <a:gd name="connsiteY13" fmla="*/ 12097 h 78200"/>
                    <a:gd name="connsiteX14" fmla="*/ 0 w 762000"/>
                    <a:gd name="connsiteY14" fmla="*/ 21050 h 78200"/>
                    <a:gd name="connsiteX15" fmla="*/ 0 w 762000"/>
                    <a:gd name="connsiteY15" fmla="*/ 78200 h 78200"/>
                    <a:gd name="connsiteX16" fmla="*/ 57150 w 762000"/>
                    <a:gd name="connsiteY16" fmla="*/ 66104 h 78200"/>
                    <a:gd name="connsiteX17" fmla="*/ 95250 w 762000"/>
                    <a:gd name="connsiteY17" fmla="*/ 56579 h 78200"/>
                    <a:gd name="connsiteX18" fmla="*/ 133350 w 762000"/>
                    <a:gd name="connsiteY18" fmla="*/ 66104 h 78200"/>
                    <a:gd name="connsiteX19" fmla="*/ 190500 w 762000"/>
                    <a:gd name="connsiteY19" fmla="*/ 78200 h 78200"/>
                    <a:gd name="connsiteX20" fmla="*/ 247650 w 762000"/>
                    <a:gd name="connsiteY20" fmla="*/ 66104 h 78200"/>
                    <a:gd name="connsiteX21" fmla="*/ 285750 w 762000"/>
                    <a:gd name="connsiteY21" fmla="*/ 56579 h 78200"/>
                    <a:gd name="connsiteX22" fmla="*/ 323850 w 762000"/>
                    <a:gd name="connsiteY22" fmla="*/ 65532 h 78200"/>
                    <a:gd name="connsiteX23" fmla="*/ 381000 w 762000"/>
                    <a:gd name="connsiteY23" fmla="*/ 78200 h 78200"/>
                    <a:gd name="connsiteX24" fmla="*/ 438150 w 762000"/>
                    <a:gd name="connsiteY24" fmla="*/ 66104 h 78200"/>
                    <a:gd name="connsiteX25" fmla="*/ 476250 w 762000"/>
                    <a:gd name="connsiteY25" fmla="*/ 56579 h 78200"/>
                    <a:gd name="connsiteX26" fmla="*/ 514350 w 762000"/>
                    <a:gd name="connsiteY26" fmla="*/ 66104 h 78200"/>
                    <a:gd name="connsiteX27" fmla="*/ 571500 w 762000"/>
                    <a:gd name="connsiteY27" fmla="*/ 78200 h 78200"/>
                    <a:gd name="connsiteX28" fmla="*/ 628650 w 762000"/>
                    <a:gd name="connsiteY28" fmla="*/ 66104 h 78200"/>
                    <a:gd name="connsiteX29" fmla="*/ 666750 w 762000"/>
                    <a:gd name="connsiteY29" fmla="*/ 56579 h 78200"/>
                    <a:gd name="connsiteX30" fmla="*/ 704850 w 762000"/>
                    <a:gd name="connsiteY30" fmla="*/ 65532 h 78200"/>
                    <a:gd name="connsiteX31" fmla="*/ 762000 w 762000"/>
                    <a:gd name="connsiteY31" fmla="*/ 78200 h 78200"/>
                    <a:gd name="connsiteX32" fmla="*/ 762000 w 762000"/>
                    <a:gd name="connsiteY32" fmla="*/ 21050 h 78200"/>
                    <a:gd name="connsiteX33" fmla="*/ 723900 w 762000"/>
                    <a:gd name="connsiteY33" fmla="*/ 12097 h 78200"/>
                    <a:gd name="connsiteX34" fmla="*/ 666750 w 762000"/>
                    <a:gd name="connsiteY34" fmla="*/ 0 h 78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62000" h="78200">
                      <a:moveTo>
                        <a:pt x="666750" y="0"/>
                      </a:moveTo>
                      <a:cubicBezTo>
                        <a:pt x="647151" y="759"/>
                        <a:pt x="627825" y="4850"/>
                        <a:pt x="609600" y="12097"/>
                      </a:cubicBezTo>
                      <a:cubicBezTo>
                        <a:pt x="597467" y="17118"/>
                        <a:pt x="584600" y="20142"/>
                        <a:pt x="571500" y="21050"/>
                      </a:cubicBezTo>
                      <a:cubicBezTo>
                        <a:pt x="558400" y="20142"/>
                        <a:pt x="545533" y="17118"/>
                        <a:pt x="533400" y="12097"/>
                      </a:cubicBezTo>
                      <a:cubicBezTo>
                        <a:pt x="515175" y="4850"/>
                        <a:pt x="495849" y="759"/>
                        <a:pt x="476250" y="0"/>
                      </a:cubicBezTo>
                      <a:cubicBezTo>
                        <a:pt x="456651" y="759"/>
                        <a:pt x="437325" y="4850"/>
                        <a:pt x="419100" y="12097"/>
                      </a:cubicBezTo>
                      <a:cubicBezTo>
                        <a:pt x="406967" y="17118"/>
                        <a:pt x="394100" y="20142"/>
                        <a:pt x="381000" y="21050"/>
                      </a:cubicBezTo>
                      <a:cubicBezTo>
                        <a:pt x="367900" y="20142"/>
                        <a:pt x="355033" y="17118"/>
                        <a:pt x="342900" y="12097"/>
                      </a:cubicBezTo>
                      <a:cubicBezTo>
                        <a:pt x="324675" y="4850"/>
                        <a:pt x="305349" y="759"/>
                        <a:pt x="285750" y="0"/>
                      </a:cubicBezTo>
                      <a:cubicBezTo>
                        <a:pt x="266151" y="759"/>
                        <a:pt x="246825" y="4850"/>
                        <a:pt x="228600" y="12097"/>
                      </a:cubicBezTo>
                      <a:cubicBezTo>
                        <a:pt x="216466" y="17118"/>
                        <a:pt x="203600" y="20142"/>
                        <a:pt x="190500" y="21050"/>
                      </a:cubicBezTo>
                      <a:cubicBezTo>
                        <a:pt x="177400" y="20142"/>
                        <a:pt x="164534" y="17118"/>
                        <a:pt x="152400" y="12097"/>
                      </a:cubicBezTo>
                      <a:cubicBezTo>
                        <a:pt x="134175" y="4850"/>
                        <a:pt x="114849" y="759"/>
                        <a:pt x="95250" y="0"/>
                      </a:cubicBezTo>
                      <a:cubicBezTo>
                        <a:pt x="75651" y="759"/>
                        <a:pt x="56325" y="4850"/>
                        <a:pt x="38100" y="12097"/>
                      </a:cubicBezTo>
                      <a:cubicBezTo>
                        <a:pt x="25966" y="17118"/>
                        <a:pt x="13100" y="20142"/>
                        <a:pt x="0" y="21050"/>
                      </a:cubicBezTo>
                      <a:lnTo>
                        <a:pt x="0" y="78200"/>
                      </a:lnTo>
                      <a:cubicBezTo>
                        <a:pt x="19599" y="77441"/>
                        <a:pt x="38925" y="73350"/>
                        <a:pt x="57150" y="66104"/>
                      </a:cubicBezTo>
                      <a:cubicBezTo>
                        <a:pt x="69251" y="60888"/>
                        <a:pt x="82118" y="57670"/>
                        <a:pt x="95250" y="56579"/>
                      </a:cubicBezTo>
                      <a:cubicBezTo>
                        <a:pt x="108382" y="57670"/>
                        <a:pt x="121249" y="60888"/>
                        <a:pt x="133350" y="66104"/>
                      </a:cubicBezTo>
                      <a:cubicBezTo>
                        <a:pt x="151575" y="73350"/>
                        <a:pt x="170901" y="77441"/>
                        <a:pt x="190500" y="78200"/>
                      </a:cubicBezTo>
                      <a:cubicBezTo>
                        <a:pt x="210099" y="77441"/>
                        <a:pt x="229425" y="73350"/>
                        <a:pt x="247650" y="66104"/>
                      </a:cubicBezTo>
                      <a:cubicBezTo>
                        <a:pt x="259751" y="60888"/>
                        <a:pt x="272618" y="57670"/>
                        <a:pt x="285750" y="56579"/>
                      </a:cubicBezTo>
                      <a:cubicBezTo>
                        <a:pt x="298850" y="57487"/>
                        <a:pt x="311717" y="60510"/>
                        <a:pt x="323850" y="65532"/>
                      </a:cubicBezTo>
                      <a:cubicBezTo>
                        <a:pt x="342028" y="73018"/>
                        <a:pt x="361362" y="77304"/>
                        <a:pt x="381000" y="78200"/>
                      </a:cubicBezTo>
                      <a:cubicBezTo>
                        <a:pt x="400599" y="77441"/>
                        <a:pt x="419925" y="73350"/>
                        <a:pt x="438150" y="66104"/>
                      </a:cubicBezTo>
                      <a:cubicBezTo>
                        <a:pt x="450251" y="60888"/>
                        <a:pt x="463118" y="57671"/>
                        <a:pt x="476250" y="56579"/>
                      </a:cubicBezTo>
                      <a:cubicBezTo>
                        <a:pt x="489382" y="57671"/>
                        <a:pt x="502249" y="60888"/>
                        <a:pt x="514350" y="66104"/>
                      </a:cubicBezTo>
                      <a:cubicBezTo>
                        <a:pt x="532575" y="73350"/>
                        <a:pt x="551901" y="77441"/>
                        <a:pt x="571500" y="78200"/>
                      </a:cubicBezTo>
                      <a:cubicBezTo>
                        <a:pt x="591099" y="77441"/>
                        <a:pt x="610425" y="73350"/>
                        <a:pt x="628650" y="66104"/>
                      </a:cubicBezTo>
                      <a:cubicBezTo>
                        <a:pt x="640751" y="60888"/>
                        <a:pt x="653618" y="57671"/>
                        <a:pt x="666750" y="56579"/>
                      </a:cubicBezTo>
                      <a:cubicBezTo>
                        <a:pt x="679850" y="57487"/>
                        <a:pt x="692717" y="60510"/>
                        <a:pt x="704850" y="65532"/>
                      </a:cubicBezTo>
                      <a:cubicBezTo>
                        <a:pt x="723028" y="73018"/>
                        <a:pt x="742362" y="77304"/>
                        <a:pt x="762000" y="78200"/>
                      </a:cubicBezTo>
                      <a:lnTo>
                        <a:pt x="762000" y="21050"/>
                      </a:lnTo>
                      <a:cubicBezTo>
                        <a:pt x="748900" y="20142"/>
                        <a:pt x="736033" y="17118"/>
                        <a:pt x="723900" y="12097"/>
                      </a:cubicBezTo>
                      <a:cubicBezTo>
                        <a:pt x="705675" y="4850"/>
                        <a:pt x="686349" y="759"/>
                        <a:pt x="6667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C980FFB7-151B-5BE2-2C75-FBB2DE1AA1FB}"/>
                    </a:ext>
                  </a:extLst>
                </p:cNvPr>
                <p:cNvSpPr/>
                <p:nvPr/>
              </p:nvSpPr>
              <p:spPr>
                <a:xfrm>
                  <a:off x="3712634" y="4201106"/>
                  <a:ext cx="761619" cy="471863"/>
                </a:xfrm>
                <a:custGeom>
                  <a:avLst/>
                  <a:gdLst>
                    <a:gd name="connsiteX0" fmla="*/ 723519 w 761619"/>
                    <a:gd name="connsiteY0" fmla="*/ 405760 h 471863"/>
                    <a:gd name="connsiteX1" fmla="*/ 666369 w 761619"/>
                    <a:gd name="connsiteY1" fmla="*/ 393663 h 471863"/>
                    <a:gd name="connsiteX2" fmla="*/ 609219 w 761619"/>
                    <a:gd name="connsiteY2" fmla="*/ 405760 h 471863"/>
                    <a:gd name="connsiteX3" fmla="*/ 571119 w 761619"/>
                    <a:gd name="connsiteY3" fmla="*/ 414714 h 471863"/>
                    <a:gd name="connsiteX4" fmla="*/ 533019 w 761619"/>
                    <a:gd name="connsiteY4" fmla="*/ 405760 h 471863"/>
                    <a:gd name="connsiteX5" fmla="*/ 512731 w 761619"/>
                    <a:gd name="connsiteY5" fmla="*/ 399283 h 471863"/>
                    <a:gd name="connsiteX6" fmla="*/ 398431 w 761619"/>
                    <a:gd name="connsiteY6" fmla="*/ 234310 h 471863"/>
                    <a:gd name="connsiteX7" fmla="*/ 485108 w 761619"/>
                    <a:gd name="connsiteY7" fmla="*/ 125820 h 471863"/>
                    <a:gd name="connsiteX8" fmla="*/ 591693 w 761619"/>
                    <a:gd name="connsiteY8" fmla="*/ 205164 h 471863"/>
                    <a:gd name="connsiteX9" fmla="*/ 609219 w 761619"/>
                    <a:gd name="connsiteY9" fmla="*/ 219261 h 471863"/>
                    <a:gd name="connsiteX10" fmla="*/ 620935 w 761619"/>
                    <a:gd name="connsiteY10" fmla="*/ 213069 h 471863"/>
                    <a:gd name="connsiteX11" fmla="*/ 624459 w 761619"/>
                    <a:gd name="connsiteY11" fmla="*/ 200401 h 471863"/>
                    <a:gd name="connsiteX12" fmla="*/ 361569 w 761619"/>
                    <a:gd name="connsiteY12" fmla="*/ 1424 h 471863"/>
                    <a:gd name="connsiteX13" fmla="*/ 160782 w 761619"/>
                    <a:gd name="connsiteY13" fmla="*/ 134774 h 471863"/>
                    <a:gd name="connsiteX14" fmla="*/ 136589 w 761619"/>
                    <a:gd name="connsiteY14" fmla="*/ 167254 h 471863"/>
                    <a:gd name="connsiteX15" fmla="*/ 0 w 761619"/>
                    <a:gd name="connsiteY15" fmla="*/ 316987 h 471863"/>
                    <a:gd name="connsiteX16" fmla="*/ 0 w 761619"/>
                    <a:gd name="connsiteY16" fmla="*/ 471864 h 471863"/>
                    <a:gd name="connsiteX17" fmla="*/ 57150 w 761619"/>
                    <a:gd name="connsiteY17" fmla="*/ 459767 h 471863"/>
                    <a:gd name="connsiteX18" fmla="*/ 95250 w 761619"/>
                    <a:gd name="connsiteY18" fmla="*/ 450242 h 471863"/>
                    <a:gd name="connsiteX19" fmla="*/ 133350 w 761619"/>
                    <a:gd name="connsiteY19" fmla="*/ 459767 h 471863"/>
                    <a:gd name="connsiteX20" fmla="*/ 190119 w 761619"/>
                    <a:gd name="connsiteY20" fmla="*/ 471864 h 471863"/>
                    <a:gd name="connsiteX21" fmla="*/ 247269 w 761619"/>
                    <a:gd name="connsiteY21" fmla="*/ 459767 h 471863"/>
                    <a:gd name="connsiteX22" fmla="*/ 285369 w 761619"/>
                    <a:gd name="connsiteY22" fmla="*/ 450242 h 471863"/>
                    <a:gd name="connsiteX23" fmla="*/ 323469 w 761619"/>
                    <a:gd name="connsiteY23" fmla="*/ 459195 h 471863"/>
                    <a:gd name="connsiteX24" fmla="*/ 380619 w 761619"/>
                    <a:gd name="connsiteY24" fmla="*/ 471864 h 471863"/>
                    <a:gd name="connsiteX25" fmla="*/ 437769 w 761619"/>
                    <a:gd name="connsiteY25" fmla="*/ 459767 h 471863"/>
                    <a:gd name="connsiteX26" fmla="*/ 475869 w 761619"/>
                    <a:gd name="connsiteY26" fmla="*/ 450242 h 471863"/>
                    <a:gd name="connsiteX27" fmla="*/ 513969 w 761619"/>
                    <a:gd name="connsiteY27" fmla="*/ 459767 h 471863"/>
                    <a:gd name="connsiteX28" fmla="*/ 571119 w 761619"/>
                    <a:gd name="connsiteY28" fmla="*/ 471864 h 471863"/>
                    <a:gd name="connsiteX29" fmla="*/ 628269 w 761619"/>
                    <a:gd name="connsiteY29" fmla="*/ 459767 h 471863"/>
                    <a:gd name="connsiteX30" fmla="*/ 666369 w 761619"/>
                    <a:gd name="connsiteY30" fmla="*/ 450242 h 471863"/>
                    <a:gd name="connsiteX31" fmla="*/ 704469 w 761619"/>
                    <a:gd name="connsiteY31" fmla="*/ 459195 h 471863"/>
                    <a:gd name="connsiteX32" fmla="*/ 761619 w 761619"/>
                    <a:gd name="connsiteY32" fmla="*/ 471864 h 471863"/>
                    <a:gd name="connsiteX33" fmla="*/ 761619 w 761619"/>
                    <a:gd name="connsiteY33" fmla="*/ 414714 h 471863"/>
                    <a:gd name="connsiteX34" fmla="*/ 723519 w 761619"/>
                    <a:gd name="connsiteY34" fmla="*/ 405760 h 471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61619" h="471863">
                      <a:moveTo>
                        <a:pt x="723519" y="405760"/>
                      </a:moveTo>
                      <a:cubicBezTo>
                        <a:pt x="705294" y="398513"/>
                        <a:pt x="685968" y="394423"/>
                        <a:pt x="666369" y="393663"/>
                      </a:cubicBezTo>
                      <a:cubicBezTo>
                        <a:pt x="646770" y="394423"/>
                        <a:pt x="627444" y="398513"/>
                        <a:pt x="609219" y="405760"/>
                      </a:cubicBezTo>
                      <a:cubicBezTo>
                        <a:pt x="597086" y="410782"/>
                        <a:pt x="584219" y="413805"/>
                        <a:pt x="571119" y="414714"/>
                      </a:cubicBezTo>
                      <a:cubicBezTo>
                        <a:pt x="558019" y="413805"/>
                        <a:pt x="545152" y="410782"/>
                        <a:pt x="533019" y="405760"/>
                      </a:cubicBezTo>
                      <a:cubicBezTo>
                        <a:pt x="526400" y="403173"/>
                        <a:pt x="519624" y="401009"/>
                        <a:pt x="512731" y="399283"/>
                      </a:cubicBezTo>
                      <a:cubicBezTo>
                        <a:pt x="433292" y="363183"/>
                        <a:pt x="392716" y="290508"/>
                        <a:pt x="398431" y="234310"/>
                      </a:cubicBezTo>
                      <a:cubicBezTo>
                        <a:pt x="403193" y="185828"/>
                        <a:pt x="432340" y="131250"/>
                        <a:pt x="485108" y="125820"/>
                      </a:cubicBezTo>
                      <a:cubicBezTo>
                        <a:pt x="535970" y="120139"/>
                        <a:pt x="582545" y="154811"/>
                        <a:pt x="591693" y="205164"/>
                      </a:cubicBezTo>
                      <a:cubicBezTo>
                        <a:pt x="592965" y="213714"/>
                        <a:pt x="600595" y="219851"/>
                        <a:pt x="609219" y="219261"/>
                      </a:cubicBezTo>
                      <a:cubicBezTo>
                        <a:pt x="613793" y="218840"/>
                        <a:pt x="618011" y="216612"/>
                        <a:pt x="620935" y="213069"/>
                      </a:cubicBezTo>
                      <a:cubicBezTo>
                        <a:pt x="623766" y="209493"/>
                        <a:pt x="625036" y="204926"/>
                        <a:pt x="624459" y="200401"/>
                      </a:cubicBezTo>
                      <a:cubicBezTo>
                        <a:pt x="607409" y="73242"/>
                        <a:pt x="494062" y="-12197"/>
                        <a:pt x="361569" y="1424"/>
                      </a:cubicBezTo>
                      <a:cubicBezTo>
                        <a:pt x="289655" y="8853"/>
                        <a:pt x="222123" y="53811"/>
                        <a:pt x="160782" y="134774"/>
                      </a:cubicBezTo>
                      <a:cubicBezTo>
                        <a:pt x="152591" y="145537"/>
                        <a:pt x="144590" y="156396"/>
                        <a:pt x="136589" y="167254"/>
                      </a:cubicBezTo>
                      <a:cubicBezTo>
                        <a:pt x="94012" y="224404"/>
                        <a:pt x="53435" y="279649"/>
                        <a:pt x="0" y="316987"/>
                      </a:cubicBezTo>
                      <a:lnTo>
                        <a:pt x="0" y="471864"/>
                      </a:lnTo>
                      <a:cubicBezTo>
                        <a:pt x="19599" y="471105"/>
                        <a:pt x="38925" y="467013"/>
                        <a:pt x="57150" y="459767"/>
                      </a:cubicBezTo>
                      <a:cubicBezTo>
                        <a:pt x="69251" y="454551"/>
                        <a:pt x="82118" y="451333"/>
                        <a:pt x="95250" y="450242"/>
                      </a:cubicBezTo>
                      <a:cubicBezTo>
                        <a:pt x="108382" y="451333"/>
                        <a:pt x="121249" y="454551"/>
                        <a:pt x="133350" y="459767"/>
                      </a:cubicBezTo>
                      <a:cubicBezTo>
                        <a:pt x="151455" y="466972"/>
                        <a:pt x="170649" y="471062"/>
                        <a:pt x="190119" y="471864"/>
                      </a:cubicBezTo>
                      <a:cubicBezTo>
                        <a:pt x="209718" y="471105"/>
                        <a:pt x="229044" y="467013"/>
                        <a:pt x="247269" y="459767"/>
                      </a:cubicBezTo>
                      <a:cubicBezTo>
                        <a:pt x="259370" y="454551"/>
                        <a:pt x="272237" y="451333"/>
                        <a:pt x="285369" y="450242"/>
                      </a:cubicBezTo>
                      <a:cubicBezTo>
                        <a:pt x="298469" y="451151"/>
                        <a:pt x="311336" y="454174"/>
                        <a:pt x="323469" y="459195"/>
                      </a:cubicBezTo>
                      <a:cubicBezTo>
                        <a:pt x="341647" y="466681"/>
                        <a:pt x="360981" y="470967"/>
                        <a:pt x="380619" y="471864"/>
                      </a:cubicBezTo>
                      <a:cubicBezTo>
                        <a:pt x="400218" y="471105"/>
                        <a:pt x="419544" y="467013"/>
                        <a:pt x="437769" y="459767"/>
                      </a:cubicBezTo>
                      <a:cubicBezTo>
                        <a:pt x="449870" y="454551"/>
                        <a:pt x="462737" y="451334"/>
                        <a:pt x="475869" y="450242"/>
                      </a:cubicBezTo>
                      <a:cubicBezTo>
                        <a:pt x="489001" y="451334"/>
                        <a:pt x="501868" y="454551"/>
                        <a:pt x="513969" y="459767"/>
                      </a:cubicBezTo>
                      <a:cubicBezTo>
                        <a:pt x="532194" y="467013"/>
                        <a:pt x="551520" y="471105"/>
                        <a:pt x="571119" y="471864"/>
                      </a:cubicBezTo>
                      <a:cubicBezTo>
                        <a:pt x="590718" y="471105"/>
                        <a:pt x="610044" y="467013"/>
                        <a:pt x="628269" y="459767"/>
                      </a:cubicBezTo>
                      <a:cubicBezTo>
                        <a:pt x="640370" y="454551"/>
                        <a:pt x="653237" y="451334"/>
                        <a:pt x="666369" y="450242"/>
                      </a:cubicBezTo>
                      <a:cubicBezTo>
                        <a:pt x="679469" y="451151"/>
                        <a:pt x="692336" y="454174"/>
                        <a:pt x="704469" y="459195"/>
                      </a:cubicBezTo>
                      <a:cubicBezTo>
                        <a:pt x="722647" y="466681"/>
                        <a:pt x="741981" y="470967"/>
                        <a:pt x="761619" y="471864"/>
                      </a:cubicBezTo>
                      <a:lnTo>
                        <a:pt x="761619" y="414714"/>
                      </a:lnTo>
                      <a:cubicBezTo>
                        <a:pt x="748519" y="413805"/>
                        <a:pt x="735652" y="410782"/>
                        <a:pt x="723519" y="40576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FD2D6830-6468-C0D0-E859-9F3143D2763E}"/>
                    </a:ext>
                  </a:extLst>
                </p:cNvPr>
                <p:cNvSpPr/>
                <p:nvPr/>
              </p:nvSpPr>
              <p:spPr>
                <a:xfrm>
                  <a:off x="3711752" y="4594769"/>
                  <a:ext cx="762000" cy="78200"/>
                </a:xfrm>
                <a:custGeom>
                  <a:avLst/>
                  <a:gdLst>
                    <a:gd name="connsiteX0" fmla="*/ 666750 w 762000"/>
                    <a:gd name="connsiteY0" fmla="*/ 0 h 78200"/>
                    <a:gd name="connsiteX1" fmla="*/ 609600 w 762000"/>
                    <a:gd name="connsiteY1" fmla="*/ 12097 h 78200"/>
                    <a:gd name="connsiteX2" fmla="*/ 571500 w 762000"/>
                    <a:gd name="connsiteY2" fmla="*/ 21050 h 78200"/>
                    <a:gd name="connsiteX3" fmla="*/ 533400 w 762000"/>
                    <a:gd name="connsiteY3" fmla="*/ 12097 h 78200"/>
                    <a:gd name="connsiteX4" fmla="*/ 476250 w 762000"/>
                    <a:gd name="connsiteY4" fmla="*/ 0 h 78200"/>
                    <a:gd name="connsiteX5" fmla="*/ 419100 w 762000"/>
                    <a:gd name="connsiteY5" fmla="*/ 12097 h 78200"/>
                    <a:gd name="connsiteX6" fmla="*/ 381000 w 762000"/>
                    <a:gd name="connsiteY6" fmla="*/ 21050 h 78200"/>
                    <a:gd name="connsiteX7" fmla="*/ 342900 w 762000"/>
                    <a:gd name="connsiteY7" fmla="*/ 12097 h 78200"/>
                    <a:gd name="connsiteX8" fmla="*/ 285750 w 762000"/>
                    <a:gd name="connsiteY8" fmla="*/ 0 h 78200"/>
                    <a:gd name="connsiteX9" fmla="*/ 228600 w 762000"/>
                    <a:gd name="connsiteY9" fmla="*/ 12097 h 78200"/>
                    <a:gd name="connsiteX10" fmla="*/ 190500 w 762000"/>
                    <a:gd name="connsiteY10" fmla="*/ 21050 h 78200"/>
                    <a:gd name="connsiteX11" fmla="*/ 152400 w 762000"/>
                    <a:gd name="connsiteY11" fmla="*/ 12097 h 78200"/>
                    <a:gd name="connsiteX12" fmla="*/ 95250 w 762000"/>
                    <a:gd name="connsiteY12" fmla="*/ 0 h 78200"/>
                    <a:gd name="connsiteX13" fmla="*/ 38100 w 762000"/>
                    <a:gd name="connsiteY13" fmla="*/ 12097 h 78200"/>
                    <a:gd name="connsiteX14" fmla="*/ 0 w 762000"/>
                    <a:gd name="connsiteY14" fmla="*/ 21050 h 78200"/>
                    <a:gd name="connsiteX15" fmla="*/ 0 w 762000"/>
                    <a:gd name="connsiteY15" fmla="*/ 78200 h 78200"/>
                    <a:gd name="connsiteX16" fmla="*/ 57150 w 762000"/>
                    <a:gd name="connsiteY16" fmla="*/ 66104 h 78200"/>
                    <a:gd name="connsiteX17" fmla="*/ 95250 w 762000"/>
                    <a:gd name="connsiteY17" fmla="*/ 56579 h 78200"/>
                    <a:gd name="connsiteX18" fmla="*/ 133350 w 762000"/>
                    <a:gd name="connsiteY18" fmla="*/ 66104 h 78200"/>
                    <a:gd name="connsiteX19" fmla="*/ 190500 w 762000"/>
                    <a:gd name="connsiteY19" fmla="*/ 78200 h 78200"/>
                    <a:gd name="connsiteX20" fmla="*/ 247650 w 762000"/>
                    <a:gd name="connsiteY20" fmla="*/ 66104 h 78200"/>
                    <a:gd name="connsiteX21" fmla="*/ 285750 w 762000"/>
                    <a:gd name="connsiteY21" fmla="*/ 56579 h 78200"/>
                    <a:gd name="connsiteX22" fmla="*/ 323850 w 762000"/>
                    <a:gd name="connsiteY22" fmla="*/ 65532 h 78200"/>
                    <a:gd name="connsiteX23" fmla="*/ 381000 w 762000"/>
                    <a:gd name="connsiteY23" fmla="*/ 78200 h 78200"/>
                    <a:gd name="connsiteX24" fmla="*/ 438150 w 762000"/>
                    <a:gd name="connsiteY24" fmla="*/ 66104 h 78200"/>
                    <a:gd name="connsiteX25" fmla="*/ 476250 w 762000"/>
                    <a:gd name="connsiteY25" fmla="*/ 56579 h 78200"/>
                    <a:gd name="connsiteX26" fmla="*/ 514350 w 762000"/>
                    <a:gd name="connsiteY26" fmla="*/ 66104 h 78200"/>
                    <a:gd name="connsiteX27" fmla="*/ 571500 w 762000"/>
                    <a:gd name="connsiteY27" fmla="*/ 78200 h 78200"/>
                    <a:gd name="connsiteX28" fmla="*/ 628650 w 762000"/>
                    <a:gd name="connsiteY28" fmla="*/ 66104 h 78200"/>
                    <a:gd name="connsiteX29" fmla="*/ 666750 w 762000"/>
                    <a:gd name="connsiteY29" fmla="*/ 56579 h 78200"/>
                    <a:gd name="connsiteX30" fmla="*/ 704850 w 762000"/>
                    <a:gd name="connsiteY30" fmla="*/ 65532 h 78200"/>
                    <a:gd name="connsiteX31" fmla="*/ 762000 w 762000"/>
                    <a:gd name="connsiteY31" fmla="*/ 78200 h 78200"/>
                    <a:gd name="connsiteX32" fmla="*/ 762000 w 762000"/>
                    <a:gd name="connsiteY32" fmla="*/ 21050 h 78200"/>
                    <a:gd name="connsiteX33" fmla="*/ 723900 w 762000"/>
                    <a:gd name="connsiteY33" fmla="*/ 12097 h 78200"/>
                    <a:gd name="connsiteX34" fmla="*/ 666750 w 762000"/>
                    <a:gd name="connsiteY34" fmla="*/ 0 h 78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62000" h="78200">
                      <a:moveTo>
                        <a:pt x="666750" y="0"/>
                      </a:moveTo>
                      <a:cubicBezTo>
                        <a:pt x="647151" y="759"/>
                        <a:pt x="627825" y="4850"/>
                        <a:pt x="609600" y="12097"/>
                      </a:cubicBezTo>
                      <a:cubicBezTo>
                        <a:pt x="597467" y="17118"/>
                        <a:pt x="584600" y="20142"/>
                        <a:pt x="571500" y="21050"/>
                      </a:cubicBezTo>
                      <a:cubicBezTo>
                        <a:pt x="558400" y="20142"/>
                        <a:pt x="545533" y="17118"/>
                        <a:pt x="533400" y="12097"/>
                      </a:cubicBezTo>
                      <a:cubicBezTo>
                        <a:pt x="515175" y="4850"/>
                        <a:pt x="495849" y="759"/>
                        <a:pt x="476250" y="0"/>
                      </a:cubicBezTo>
                      <a:cubicBezTo>
                        <a:pt x="456651" y="759"/>
                        <a:pt x="437325" y="4850"/>
                        <a:pt x="419100" y="12097"/>
                      </a:cubicBezTo>
                      <a:cubicBezTo>
                        <a:pt x="406967" y="17118"/>
                        <a:pt x="394100" y="20142"/>
                        <a:pt x="381000" y="21050"/>
                      </a:cubicBezTo>
                      <a:cubicBezTo>
                        <a:pt x="367900" y="20142"/>
                        <a:pt x="355033" y="17118"/>
                        <a:pt x="342900" y="12097"/>
                      </a:cubicBezTo>
                      <a:cubicBezTo>
                        <a:pt x="324675" y="4850"/>
                        <a:pt x="305349" y="759"/>
                        <a:pt x="285750" y="0"/>
                      </a:cubicBezTo>
                      <a:cubicBezTo>
                        <a:pt x="266151" y="759"/>
                        <a:pt x="246825" y="4850"/>
                        <a:pt x="228600" y="12097"/>
                      </a:cubicBezTo>
                      <a:cubicBezTo>
                        <a:pt x="216466" y="17118"/>
                        <a:pt x="203600" y="20142"/>
                        <a:pt x="190500" y="21050"/>
                      </a:cubicBezTo>
                      <a:cubicBezTo>
                        <a:pt x="177400" y="20142"/>
                        <a:pt x="164534" y="17118"/>
                        <a:pt x="152400" y="12097"/>
                      </a:cubicBezTo>
                      <a:cubicBezTo>
                        <a:pt x="134175" y="4850"/>
                        <a:pt x="114849" y="759"/>
                        <a:pt x="95250" y="0"/>
                      </a:cubicBezTo>
                      <a:cubicBezTo>
                        <a:pt x="75651" y="759"/>
                        <a:pt x="56325" y="4850"/>
                        <a:pt x="38100" y="12097"/>
                      </a:cubicBezTo>
                      <a:cubicBezTo>
                        <a:pt x="25966" y="17118"/>
                        <a:pt x="13100" y="20142"/>
                        <a:pt x="0" y="21050"/>
                      </a:cubicBezTo>
                      <a:lnTo>
                        <a:pt x="0" y="78200"/>
                      </a:lnTo>
                      <a:cubicBezTo>
                        <a:pt x="19599" y="77441"/>
                        <a:pt x="38925" y="73350"/>
                        <a:pt x="57150" y="66104"/>
                      </a:cubicBezTo>
                      <a:cubicBezTo>
                        <a:pt x="69251" y="60888"/>
                        <a:pt x="82118" y="57670"/>
                        <a:pt x="95250" y="56579"/>
                      </a:cubicBezTo>
                      <a:cubicBezTo>
                        <a:pt x="108382" y="57670"/>
                        <a:pt x="121249" y="60888"/>
                        <a:pt x="133350" y="66104"/>
                      </a:cubicBezTo>
                      <a:cubicBezTo>
                        <a:pt x="151575" y="73350"/>
                        <a:pt x="170901" y="77441"/>
                        <a:pt x="190500" y="78200"/>
                      </a:cubicBezTo>
                      <a:cubicBezTo>
                        <a:pt x="210099" y="77441"/>
                        <a:pt x="229425" y="73350"/>
                        <a:pt x="247650" y="66104"/>
                      </a:cubicBezTo>
                      <a:cubicBezTo>
                        <a:pt x="259751" y="60888"/>
                        <a:pt x="272618" y="57670"/>
                        <a:pt x="285750" y="56579"/>
                      </a:cubicBezTo>
                      <a:cubicBezTo>
                        <a:pt x="298850" y="57487"/>
                        <a:pt x="311717" y="60510"/>
                        <a:pt x="323850" y="65532"/>
                      </a:cubicBezTo>
                      <a:cubicBezTo>
                        <a:pt x="342028" y="73018"/>
                        <a:pt x="361362" y="77304"/>
                        <a:pt x="381000" y="78200"/>
                      </a:cubicBezTo>
                      <a:cubicBezTo>
                        <a:pt x="400599" y="77441"/>
                        <a:pt x="419925" y="73350"/>
                        <a:pt x="438150" y="66104"/>
                      </a:cubicBezTo>
                      <a:cubicBezTo>
                        <a:pt x="450251" y="60888"/>
                        <a:pt x="463118" y="57671"/>
                        <a:pt x="476250" y="56579"/>
                      </a:cubicBezTo>
                      <a:cubicBezTo>
                        <a:pt x="489382" y="57671"/>
                        <a:pt x="502249" y="60888"/>
                        <a:pt x="514350" y="66104"/>
                      </a:cubicBezTo>
                      <a:cubicBezTo>
                        <a:pt x="532575" y="73350"/>
                        <a:pt x="551901" y="77441"/>
                        <a:pt x="571500" y="78200"/>
                      </a:cubicBezTo>
                      <a:cubicBezTo>
                        <a:pt x="591099" y="77441"/>
                        <a:pt x="610425" y="73350"/>
                        <a:pt x="628650" y="66104"/>
                      </a:cubicBezTo>
                      <a:cubicBezTo>
                        <a:pt x="640751" y="60888"/>
                        <a:pt x="653618" y="57671"/>
                        <a:pt x="666750" y="56579"/>
                      </a:cubicBezTo>
                      <a:cubicBezTo>
                        <a:pt x="679850" y="57487"/>
                        <a:pt x="692717" y="60510"/>
                        <a:pt x="704850" y="65532"/>
                      </a:cubicBezTo>
                      <a:cubicBezTo>
                        <a:pt x="723028" y="73018"/>
                        <a:pt x="742362" y="77304"/>
                        <a:pt x="762000" y="78200"/>
                      </a:cubicBezTo>
                      <a:lnTo>
                        <a:pt x="762000" y="21050"/>
                      </a:lnTo>
                      <a:cubicBezTo>
                        <a:pt x="748900" y="20142"/>
                        <a:pt x="736033" y="17118"/>
                        <a:pt x="723900" y="12097"/>
                      </a:cubicBezTo>
                      <a:cubicBezTo>
                        <a:pt x="705675" y="4850"/>
                        <a:pt x="686349" y="759"/>
                        <a:pt x="6667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F13E675-494A-F774-1CEC-4B083B368E36}"/>
                  </a:ext>
                </a:extLst>
              </p:cNvPr>
              <p:cNvSpPr txBox="1"/>
              <p:nvPr/>
            </p:nvSpPr>
            <p:spPr>
              <a:xfrm>
                <a:off x="1641259" y="2623225"/>
                <a:ext cx="323838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1"/>
                    </a:solidFill>
                  </a:rPr>
                  <a:t>Upper Ocean Mixing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DB2E90-D2C0-AB57-D0E1-2E3EF087899D}"/>
              </a:ext>
            </a:extLst>
          </p:cNvPr>
          <p:cNvGrpSpPr/>
          <p:nvPr/>
        </p:nvGrpSpPr>
        <p:grpSpPr>
          <a:xfrm>
            <a:off x="606319" y="3311074"/>
            <a:ext cx="4113558" cy="2705726"/>
            <a:chOff x="606319" y="3311074"/>
            <a:chExt cx="4113558" cy="2705726"/>
          </a:xfrm>
        </p:grpSpPr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D43C4B0D-EDEA-5B74-6D36-6543140001E2}"/>
                </a:ext>
              </a:extLst>
            </p:cNvPr>
            <p:cNvSpPr/>
            <p:nvPr/>
          </p:nvSpPr>
          <p:spPr>
            <a:xfrm>
              <a:off x="857555" y="3311074"/>
              <a:ext cx="328768" cy="1728807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055548D-3B7D-9E2A-0937-25836F6C6F42}"/>
                </a:ext>
              </a:extLst>
            </p:cNvPr>
            <p:cNvGrpSpPr/>
            <p:nvPr/>
          </p:nvGrpSpPr>
          <p:grpSpPr>
            <a:xfrm>
              <a:off x="606319" y="5193126"/>
              <a:ext cx="4113558" cy="823674"/>
              <a:chOff x="606319" y="5193126"/>
              <a:chExt cx="4113558" cy="82367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8CF6B62-BBBF-44A8-C8C2-70C8836002A1}"/>
                  </a:ext>
                </a:extLst>
              </p:cNvPr>
              <p:cNvGrpSpPr/>
              <p:nvPr/>
            </p:nvGrpSpPr>
            <p:grpSpPr>
              <a:xfrm>
                <a:off x="606319" y="5208147"/>
                <a:ext cx="838209" cy="808653"/>
                <a:chOff x="2578616" y="5192963"/>
                <a:chExt cx="838209" cy="808653"/>
              </a:xfrm>
            </p:grpSpPr>
            <p:pic>
              <p:nvPicPr>
                <p:cNvPr id="38" name="Graphic 37" descr="Germ with solid fill">
                  <a:extLst>
                    <a:ext uri="{FF2B5EF4-FFF2-40B4-BE49-F238E27FC236}">
                      <a16:creationId xmlns:a16="http://schemas.microsoft.com/office/drawing/2014/main" id="{668A7413-0417-1AE6-AFB5-F128A2D7A9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8616" y="5326723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40" name="Graphic 39" descr="Germ with solid fill">
                  <a:extLst>
                    <a:ext uri="{FF2B5EF4-FFF2-40B4-BE49-F238E27FC236}">
                      <a16:creationId xmlns:a16="http://schemas.microsoft.com/office/drawing/2014/main" id="{433E500C-A69C-4F36-F68A-74B01F833C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2839904">
                  <a:off x="2624627" y="5382309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41" name="Graphic 40" descr="Germ with solid fill">
                  <a:extLst>
                    <a:ext uri="{FF2B5EF4-FFF2-40B4-BE49-F238E27FC236}">
                      <a16:creationId xmlns:a16="http://schemas.microsoft.com/office/drawing/2014/main" id="{EA54972E-A532-E85E-FD2D-2DD04971D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4627180">
                  <a:off x="2807322" y="5313641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42" name="Graphic 41" descr="Germ with solid fill">
                  <a:extLst>
                    <a:ext uri="{FF2B5EF4-FFF2-40B4-BE49-F238E27FC236}">
                      <a16:creationId xmlns:a16="http://schemas.microsoft.com/office/drawing/2014/main" id="{11C1A197-8872-7D8A-1075-18381AB2C3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6255686">
                  <a:off x="3040133" y="5317873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43" name="Graphic 42" descr="Germ with solid fill">
                  <a:extLst>
                    <a:ext uri="{FF2B5EF4-FFF2-40B4-BE49-F238E27FC236}">
                      <a16:creationId xmlns:a16="http://schemas.microsoft.com/office/drawing/2014/main" id="{C2365B0C-2F5D-7B7A-1F40-153CB00AC0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33948" y="5355495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45" name="Graphic 44" descr="Germ with solid fill">
                  <a:extLst>
                    <a:ext uri="{FF2B5EF4-FFF2-40B4-BE49-F238E27FC236}">
                      <a16:creationId xmlns:a16="http://schemas.microsoft.com/office/drawing/2014/main" id="{AED7FE8C-4061-06BF-FF70-E86F5D9F25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6298629">
                  <a:off x="2587669" y="5574047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46" name="Graphic 45" descr="Germ with solid fill">
                  <a:extLst>
                    <a:ext uri="{FF2B5EF4-FFF2-40B4-BE49-F238E27FC236}">
                      <a16:creationId xmlns:a16="http://schemas.microsoft.com/office/drawing/2014/main" id="{04FE5EE9-0D8E-B5C2-BACC-EE8538438C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18885346">
                  <a:off x="3037556" y="5574048"/>
                  <a:ext cx="376692" cy="376692"/>
                </a:xfrm>
                <a:prstGeom prst="rect">
                  <a:avLst/>
                </a:prstGeom>
              </p:spPr>
            </p:pic>
            <p:pic>
              <p:nvPicPr>
                <p:cNvPr id="47" name="Graphic 46" descr="Germ with solid fill">
                  <a:extLst>
                    <a:ext uri="{FF2B5EF4-FFF2-40B4-BE49-F238E27FC236}">
                      <a16:creationId xmlns:a16="http://schemas.microsoft.com/office/drawing/2014/main" id="{72B90F4B-DF18-27C9-DEAC-A995A039D2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9714480">
                  <a:off x="2806285" y="5624924"/>
                  <a:ext cx="376692" cy="376692"/>
                </a:xfrm>
                <a:prstGeom prst="rect">
                  <a:avLst/>
                </a:prstGeom>
              </p:spPr>
            </p:pic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8DF96BA4-2914-27AF-740A-7BECA333D381}"/>
                    </a:ext>
                  </a:extLst>
                </p:cNvPr>
                <p:cNvGrpSpPr/>
                <p:nvPr/>
              </p:nvGrpSpPr>
              <p:grpSpPr>
                <a:xfrm>
                  <a:off x="2613631" y="5192963"/>
                  <a:ext cx="762000" cy="202025"/>
                  <a:chOff x="1986023" y="4910510"/>
                  <a:chExt cx="762000" cy="202025"/>
                </a:xfrm>
              </p:grpSpPr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9C63B20-C146-87E5-2228-7A032E55F453}"/>
                      </a:ext>
                    </a:extLst>
                  </p:cNvPr>
                  <p:cNvSpPr/>
                  <p:nvPr/>
                </p:nvSpPr>
                <p:spPr>
                  <a:xfrm>
                    <a:off x="1986023" y="4910510"/>
                    <a:ext cx="762000" cy="78200"/>
                  </a:xfrm>
                  <a:custGeom>
                    <a:avLst/>
                    <a:gdLst>
                      <a:gd name="connsiteX0" fmla="*/ 723900 w 762000"/>
                      <a:gd name="connsiteY0" fmla="*/ 12097 h 78200"/>
                      <a:gd name="connsiteX1" fmla="*/ 666750 w 762000"/>
                      <a:gd name="connsiteY1" fmla="*/ 0 h 78200"/>
                      <a:gd name="connsiteX2" fmla="*/ 609600 w 762000"/>
                      <a:gd name="connsiteY2" fmla="*/ 12097 h 78200"/>
                      <a:gd name="connsiteX3" fmla="*/ 571500 w 762000"/>
                      <a:gd name="connsiteY3" fmla="*/ 21050 h 78200"/>
                      <a:gd name="connsiteX4" fmla="*/ 571500 w 762000"/>
                      <a:gd name="connsiteY4" fmla="*/ 21050 h 78200"/>
                      <a:gd name="connsiteX5" fmla="*/ 533400 w 762000"/>
                      <a:gd name="connsiteY5" fmla="*/ 12097 h 78200"/>
                      <a:gd name="connsiteX6" fmla="*/ 476250 w 762000"/>
                      <a:gd name="connsiteY6" fmla="*/ 0 h 78200"/>
                      <a:gd name="connsiteX7" fmla="*/ 419100 w 762000"/>
                      <a:gd name="connsiteY7" fmla="*/ 12097 h 78200"/>
                      <a:gd name="connsiteX8" fmla="*/ 381000 w 762000"/>
                      <a:gd name="connsiteY8" fmla="*/ 21050 h 78200"/>
                      <a:gd name="connsiteX9" fmla="*/ 342900 w 762000"/>
                      <a:gd name="connsiteY9" fmla="*/ 12097 h 78200"/>
                      <a:gd name="connsiteX10" fmla="*/ 285750 w 762000"/>
                      <a:gd name="connsiteY10" fmla="*/ 0 h 78200"/>
                      <a:gd name="connsiteX11" fmla="*/ 228600 w 762000"/>
                      <a:gd name="connsiteY11" fmla="*/ 12097 h 78200"/>
                      <a:gd name="connsiteX12" fmla="*/ 190500 w 762000"/>
                      <a:gd name="connsiteY12" fmla="*/ 21050 h 78200"/>
                      <a:gd name="connsiteX13" fmla="*/ 152400 w 762000"/>
                      <a:gd name="connsiteY13" fmla="*/ 12097 h 78200"/>
                      <a:gd name="connsiteX14" fmla="*/ 95250 w 762000"/>
                      <a:gd name="connsiteY14" fmla="*/ 0 h 78200"/>
                      <a:gd name="connsiteX15" fmla="*/ 38100 w 762000"/>
                      <a:gd name="connsiteY15" fmla="*/ 12097 h 78200"/>
                      <a:gd name="connsiteX16" fmla="*/ 0 w 762000"/>
                      <a:gd name="connsiteY16" fmla="*/ 21050 h 78200"/>
                      <a:gd name="connsiteX17" fmla="*/ 0 w 762000"/>
                      <a:gd name="connsiteY17" fmla="*/ 78200 h 78200"/>
                      <a:gd name="connsiteX18" fmla="*/ 57150 w 762000"/>
                      <a:gd name="connsiteY18" fmla="*/ 66104 h 78200"/>
                      <a:gd name="connsiteX19" fmla="*/ 95250 w 762000"/>
                      <a:gd name="connsiteY19" fmla="*/ 56578 h 78200"/>
                      <a:gd name="connsiteX20" fmla="*/ 133350 w 762000"/>
                      <a:gd name="connsiteY20" fmla="*/ 66104 h 78200"/>
                      <a:gd name="connsiteX21" fmla="*/ 190500 w 762000"/>
                      <a:gd name="connsiteY21" fmla="*/ 78200 h 78200"/>
                      <a:gd name="connsiteX22" fmla="*/ 247650 w 762000"/>
                      <a:gd name="connsiteY22" fmla="*/ 66104 h 78200"/>
                      <a:gd name="connsiteX23" fmla="*/ 285750 w 762000"/>
                      <a:gd name="connsiteY23" fmla="*/ 56578 h 78200"/>
                      <a:gd name="connsiteX24" fmla="*/ 323850 w 762000"/>
                      <a:gd name="connsiteY24" fmla="*/ 65532 h 78200"/>
                      <a:gd name="connsiteX25" fmla="*/ 381000 w 762000"/>
                      <a:gd name="connsiteY25" fmla="*/ 78200 h 78200"/>
                      <a:gd name="connsiteX26" fmla="*/ 438150 w 762000"/>
                      <a:gd name="connsiteY26" fmla="*/ 66104 h 78200"/>
                      <a:gd name="connsiteX27" fmla="*/ 476250 w 762000"/>
                      <a:gd name="connsiteY27" fmla="*/ 56578 h 78200"/>
                      <a:gd name="connsiteX28" fmla="*/ 514350 w 762000"/>
                      <a:gd name="connsiteY28" fmla="*/ 66104 h 78200"/>
                      <a:gd name="connsiteX29" fmla="*/ 571500 w 762000"/>
                      <a:gd name="connsiteY29" fmla="*/ 78200 h 78200"/>
                      <a:gd name="connsiteX30" fmla="*/ 628650 w 762000"/>
                      <a:gd name="connsiteY30" fmla="*/ 66104 h 78200"/>
                      <a:gd name="connsiteX31" fmla="*/ 666750 w 762000"/>
                      <a:gd name="connsiteY31" fmla="*/ 56578 h 78200"/>
                      <a:gd name="connsiteX32" fmla="*/ 704850 w 762000"/>
                      <a:gd name="connsiteY32" fmla="*/ 65532 h 78200"/>
                      <a:gd name="connsiteX33" fmla="*/ 762000 w 762000"/>
                      <a:gd name="connsiteY33" fmla="*/ 78200 h 78200"/>
                      <a:gd name="connsiteX34" fmla="*/ 762000 w 762000"/>
                      <a:gd name="connsiteY34" fmla="*/ 21050 h 78200"/>
                      <a:gd name="connsiteX35" fmla="*/ 723900 w 762000"/>
                      <a:gd name="connsiteY35" fmla="*/ 12097 h 7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762000" h="78200">
                        <a:moveTo>
                          <a:pt x="723900" y="12097"/>
                        </a:moveTo>
                        <a:cubicBezTo>
                          <a:pt x="705675" y="4850"/>
                          <a:pt x="686349" y="759"/>
                          <a:pt x="666750" y="0"/>
                        </a:cubicBezTo>
                        <a:cubicBezTo>
                          <a:pt x="647151" y="759"/>
                          <a:pt x="627825" y="4850"/>
                          <a:pt x="609600" y="12097"/>
                        </a:cubicBezTo>
                        <a:cubicBezTo>
                          <a:pt x="597467" y="17118"/>
                          <a:pt x="584600" y="20142"/>
                          <a:pt x="571500" y="21050"/>
                        </a:cubicBezTo>
                        <a:lnTo>
                          <a:pt x="571500" y="21050"/>
                        </a:lnTo>
                        <a:cubicBezTo>
                          <a:pt x="558400" y="20142"/>
                          <a:pt x="545533" y="17118"/>
                          <a:pt x="533400" y="12097"/>
                        </a:cubicBezTo>
                        <a:cubicBezTo>
                          <a:pt x="515175" y="4850"/>
                          <a:pt x="495849" y="759"/>
                          <a:pt x="476250" y="0"/>
                        </a:cubicBezTo>
                        <a:cubicBezTo>
                          <a:pt x="456651" y="759"/>
                          <a:pt x="437325" y="4850"/>
                          <a:pt x="419100" y="12097"/>
                        </a:cubicBezTo>
                        <a:cubicBezTo>
                          <a:pt x="406967" y="17118"/>
                          <a:pt x="394100" y="20142"/>
                          <a:pt x="381000" y="21050"/>
                        </a:cubicBezTo>
                        <a:cubicBezTo>
                          <a:pt x="367900" y="20142"/>
                          <a:pt x="355033" y="17118"/>
                          <a:pt x="342900" y="12097"/>
                        </a:cubicBezTo>
                        <a:cubicBezTo>
                          <a:pt x="324675" y="4850"/>
                          <a:pt x="305349" y="759"/>
                          <a:pt x="285750" y="0"/>
                        </a:cubicBezTo>
                        <a:cubicBezTo>
                          <a:pt x="266151" y="759"/>
                          <a:pt x="246825" y="4850"/>
                          <a:pt x="228600" y="12097"/>
                        </a:cubicBezTo>
                        <a:cubicBezTo>
                          <a:pt x="216466" y="17118"/>
                          <a:pt x="203600" y="20142"/>
                          <a:pt x="190500" y="21050"/>
                        </a:cubicBezTo>
                        <a:cubicBezTo>
                          <a:pt x="177400" y="20142"/>
                          <a:pt x="164534" y="17118"/>
                          <a:pt x="152400" y="12097"/>
                        </a:cubicBezTo>
                        <a:cubicBezTo>
                          <a:pt x="134175" y="4850"/>
                          <a:pt x="114849" y="759"/>
                          <a:pt x="95250" y="0"/>
                        </a:cubicBezTo>
                        <a:cubicBezTo>
                          <a:pt x="75651" y="759"/>
                          <a:pt x="56325" y="4850"/>
                          <a:pt x="38100" y="12097"/>
                        </a:cubicBezTo>
                        <a:cubicBezTo>
                          <a:pt x="25966" y="17118"/>
                          <a:pt x="13100" y="20142"/>
                          <a:pt x="0" y="21050"/>
                        </a:cubicBezTo>
                        <a:lnTo>
                          <a:pt x="0" y="78200"/>
                        </a:lnTo>
                        <a:cubicBezTo>
                          <a:pt x="19599" y="77441"/>
                          <a:pt x="38925" y="73350"/>
                          <a:pt x="57150" y="66104"/>
                        </a:cubicBezTo>
                        <a:cubicBezTo>
                          <a:pt x="69251" y="60888"/>
                          <a:pt x="82118" y="57670"/>
                          <a:pt x="95250" y="56578"/>
                        </a:cubicBezTo>
                        <a:cubicBezTo>
                          <a:pt x="108382" y="57670"/>
                          <a:pt x="121249" y="60888"/>
                          <a:pt x="133350" y="66104"/>
                        </a:cubicBezTo>
                        <a:cubicBezTo>
                          <a:pt x="151575" y="73350"/>
                          <a:pt x="170901" y="77441"/>
                          <a:pt x="190500" y="78200"/>
                        </a:cubicBezTo>
                        <a:cubicBezTo>
                          <a:pt x="210099" y="77441"/>
                          <a:pt x="229425" y="73350"/>
                          <a:pt x="247650" y="66104"/>
                        </a:cubicBezTo>
                        <a:cubicBezTo>
                          <a:pt x="259751" y="60888"/>
                          <a:pt x="272618" y="57670"/>
                          <a:pt x="285750" y="56578"/>
                        </a:cubicBezTo>
                        <a:cubicBezTo>
                          <a:pt x="298850" y="57487"/>
                          <a:pt x="311717" y="60510"/>
                          <a:pt x="323850" y="65532"/>
                        </a:cubicBezTo>
                        <a:cubicBezTo>
                          <a:pt x="342028" y="73018"/>
                          <a:pt x="361362" y="77304"/>
                          <a:pt x="381000" y="78200"/>
                        </a:cubicBezTo>
                        <a:cubicBezTo>
                          <a:pt x="400599" y="77441"/>
                          <a:pt x="419925" y="73350"/>
                          <a:pt x="438150" y="66104"/>
                        </a:cubicBezTo>
                        <a:cubicBezTo>
                          <a:pt x="450251" y="60888"/>
                          <a:pt x="463118" y="57671"/>
                          <a:pt x="476250" y="56578"/>
                        </a:cubicBezTo>
                        <a:cubicBezTo>
                          <a:pt x="489382" y="57671"/>
                          <a:pt x="502249" y="60888"/>
                          <a:pt x="514350" y="66104"/>
                        </a:cubicBezTo>
                        <a:cubicBezTo>
                          <a:pt x="532575" y="73350"/>
                          <a:pt x="551901" y="77441"/>
                          <a:pt x="571500" y="78200"/>
                        </a:cubicBezTo>
                        <a:cubicBezTo>
                          <a:pt x="591099" y="77441"/>
                          <a:pt x="610425" y="73350"/>
                          <a:pt x="628650" y="66104"/>
                        </a:cubicBezTo>
                        <a:cubicBezTo>
                          <a:pt x="640751" y="60888"/>
                          <a:pt x="653618" y="57671"/>
                          <a:pt x="666750" y="56578"/>
                        </a:cubicBezTo>
                        <a:cubicBezTo>
                          <a:pt x="679850" y="57487"/>
                          <a:pt x="692717" y="60510"/>
                          <a:pt x="704850" y="65532"/>
                        </a:cubicBezTo>
                        <a:cubicBezTo>
                          <a:pt x="723028" y="73018"/>
                          <a:pt x="742362" y="77304"/>
                          <a:pt x="762000" y="78200"/>
                        </a:cubicBezTo>
                        <a:lnTo>
                          <a:pt x="762000" y="21050"/>
                        </a:lnTo>
                        <a:cubicBezTo>
                          <a:pt x="748900" y="20142"/>
                          <a:pt x="736033" y="17118"/>
                          <a:pt x="723900" y="1209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B7767D0F-96F8-751B-9FF5-EC9AAB4EBFCE}"/>
                      </a:ext>
                    </a:extLst>
                  </p:cNvPr>
                  <p:cNvSpPr/>
                  <p:nvPr/>
                </p:nvSpPr>
                <p:spPr>
                  <a:xfrm>
                    <a:off x="1986023" y="5034335"/>
                    <a:ext cx="762000" cy="78200"/>
                  </a:xfrm>
                  <a:custGeom>
                    <a:avLst/>
                    <a:gdLst>
                      <a:gd name="connsiteX0" fmla="*/ 723900 w 762000"/>
                      <a:gd name="connsiteY0" fmla="*/ 12097 h 78200"/>
                      <a:gd name="connsiteX1" fmla="*/ 666750 w 762000"/>
                      <a:gd name="connsiteY1" fmla="*/ 0 h 78200"/>
                      <a:gd name="connsiteX2" fmla="*/ 609600 w 762000"/>
                      <a:gd name="connsiteY2" fmla="*/ 12097 h 78200"/>
                      <a:gd name="connsiteX3" fmla="*/ 571500 w 762000"/>
                      <a:gd name="connsiteY3" fmla="*/ 21050 h 78200"/>
                      <a:gd name="connsiteX4" fmla="*/ 571500 w 762000"/>
                      <a:gd name="connsiteY4" fmla="*/ 21050 h 78200"/>
                      <a:gd name="connsiteX5" fmla="*/ 533400 w 762000"/>
                      <a:gd name="connsiteY5" fmla="*/ 12097 h 78200"/>
                      <a:gd name="connsiteX6" fmla="*/ 476250 w 762000"/>
                      <a:gd name="connsiteY6" fmla="*/ 0 h 78200"/>
                      <a:gd name="connsiteX7" fmla="*/ 419100 w 762000"/>
                      <a:gd name="connsiteY7" fmla="*/ 12097 h 78200"/>
                      <a:gd name="connsiteX8" fmla="*/ 381000 w 762000"/>
                      <a:gd name="connsiteY8" fmla="*/ 21050 h 78200"/>
                      <a:gd name="connsiteX9" fmla="*/ 342900 w 762000"/>
                      <a:gd name="connsiteY9" fmla="*/ 12097 h 78200"/>
                      <a:gd name="connsiteX10" fmla="*/ 285750 w 762000"/>
                      <a:gd name="connsiteY10" fmla="*/ 0 h 78200"/>
                      <a:gd name="connsiteX11" fmla="*/ 228600 w 762000"/>
                      <a:gd name="connsiteY11" fmla="*/ 12097 h 78200"/>
                      <a:gd name="connsiteX12" fmla="*/ 190500 w 762000"/>
                      <a:gd name="connsiteY12" fmla="*/ 21050 h 78200"/>
                      <a:gd name="connsiteX13" fmla="*/ 152400 w 762000"/>
                      <a:gd name="connsiteY13" fmla="*/ 12097 h 78200"/>
                      <a:gd name="connsiteX14" fmla="*/ 95250 w 762000"/>
                      <a:gd name="connsiteY14" fmla="*/ 0 h 78200"/>
                      <a:gd name="connsiteX15" fmla="*/ 38100 w 762000"/>
                      <a:gd name="connsiteY15" fmla="*/ 12097 h 78200"/>
                      <a:gd name="connsiteX16" fmla="*/ 0 w 762000"/>
                      <a:gd name="connsiteY16" fmla="*/ 21050 h 78200"/>
                      <a:gd name="connsiteX17" fmla="*/ 0 w 762000"/>
                      <a:gd name="connsiteY17" fmla="*/ 78200 h 78200"/>
                      <a:gd name="connsiteX18" fmla="*/ 57150 w 762000"/>
                      <a:gd name="connsiteY18" fmla="*/ 66104 h 78200"/>
                      <a:gd name="connsiteX19" fmla="*/ 95250 w 762000"/>
                      <a:gd name="connsiteY19" fmla="*/ 56579 h 78200"/>
                      <a:gd name="connsiteX20" fmla="*/ 133350 w 762000"/>
                      <a:gd name="connsiteY20" fmla="*/ 66104 h 78200"/>
                      <a:gd name="connsiteX21" fmla="*/ 190500 w 762000"/>
                      <a:gd name="connsiteY21" fmla="*/ 78200 h 78200"/>
                      <a:gd name="connsiteX22" fmla="*/ 247650 w 762000"/>
                      <a:gd name="connsiteY22" fmla="*/ 66104 h 78200"/>
                      <a:gd name="connsiteX23" fmla="*/ 285750 w 762000"/>
                      <a:gd name="connsiteY23" fmla="*/ 56579 h 78200"/>
                      <a:gd name="connsiteX24" fmla="*/ 323850 w 762000"/>
                      <a:gd name="connsiteY24" fmla="*/ 65532 h 78200"/>
                      <a:gd name="connsiteX25" fmla="*/ 381000 w 762000"/>
                      <a:gd name="connsiteY25" fmla="*/ 78200 h 78200"/>
                      <a:gd name="connsiteX26" fmla="*/ 438150 w 762000"/>
                      <a:gd name="connsiteY26" fmla="*/ 66104 h 78200"/>
                      <a:gd name="connsiteX27" fmla="*/ 476250 w 762000"/>
                      <a:gd name="connsiteY27" fmla="*/ 56579 h 78200"/>
                      <a:gd name="connsiteX28" fmla="*/ 514350 w 762000"/>
                      <a:gd name="connsiteY28" fmla="*/ 66104 h 78200"/>
                      <a:gd name="connsiteX29" fmla="*/ 571500 w 762000"/>
                      <a:gd name="connsiteY29" fmla="*/ 78200 h 78200"/>
                      <a:gd name="connsiteX30" fmla="*/ 628650 w 762000"/>
                      <a:gd name="connsiteY30" fmla="*/ 66104 h 78200"/>
                      <a:gd name="connsiteX31" fmla="*/ 666750 w 762000"/>
                      <a:gd name="connsiteY31" fmla="*/ 56579 h 78200"/>
                      <a:gd name="connsiteX32" fmla="*/ 704850 w 762000"/>
                      <a:gd name="connsiteY32" fmla="*/ 65532 h 78200"/>
                      <a:gd name="connsiteX33" fmla="*/ 762000 w 762000"/>
                      <a:gd name="connsiteY33" fmla="*/ 78200 h 78200"/>
                      <a:gd name="connsiteX34" fmla="*/ 762000 w 762000"/>
                      <a:gd name="connsiteY34" fmla="*/ 21050 h 78200"/>
                      <a:gd name="connsiteX35" fmla="*/ 723900 w 762000"/>
                      <a:gd name="connsiteY35" fmla="*/ 12097 h 7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762000" h="78200">
                        <a:moveTo>
                          <a:pt x="723900" y="12097"/>
                        </a:moveTo>
                        <a:cubicBezTo>
                          <a:pt x="705675" y="4850"/>
                          <a:pt x="686349" y="759"/>
                          <a:pt x="666750" y="0"/>
                        </a:cubicBezTo>
                        <a:cubicBezTo>
                          <a:pt x="647151" y="759"/>
                          <a:pt x="627825" y="4850"/>
                          <a:pt x="609600" y="12097"/>
                        </a:cubicBezTo>
                        <a:cubicBezTo>
                          <a:pt x="597467" y="17118"/>
                          <a:pt x="584600" y="20142"/>
                          <a:pt x="571500" y="21050"/>
                        </a:cubicBezTo>
                        <a:lnTo>
                          <a:pt x="571500" y="21050"/>
                        </a:lnTo>
                        <a:cubicBezTo>
                          <a:pt x="558400" y="20142"/>
                          <a:pt x="545533" y="17118"/>
                          <a:pt x="533400" y="12097"/>
                        </a:cubicBezTo>
                        <a:cubicBezTo>
                          <a:pt x="515175" y="4850"/>
                          <a:pt x="495849" y="759"/>
                          <a:pt x="476250" y="0"/>
                        </a:cubicBezTo>
                        <a:cubicBezTo>
                          <a:pt x="456651" y="759"/>
                          <a:pt x="437325" y="4850"/>
                          <a:pt x="419100" y="12097"/>
                        </a:cubicBezTo>
                        <a:cubicBezTo>
                          <a:pt x="406967" y="17118"/>
                          <a:pt x="394100" y="20142"/>
                          <a:pt x="381000" y="21050"/>
                        </a:cubicBezTo>
                        <a:cubicBezTo>
                          <a:pt x="367900" y="20142"/>
                          <a:pt x="355033" y="17118"/>
                          <a:pt x="342900" y="12097"/>
                        </a:cubicBezTo>
                        <a:cubicBezTo>
                          <a:pt x="324675" y="4850"/>
                          <a:pt x="305349" y="759"/>
                          <a:pt x="285750" y="0"/>
                        </a:cubicBezTo>
                        <a:cubicBezTo>
                          <a:pt x="266151" y="759"/>
                          <a:pt x="246825" y="4850"/>
                          <a:pt x="228600" y="12097"/>
                        </a:cubicBezTo>
                        <a:cubicBezTo>
                          <a:pt x="216466" y="17118"/>
                          <a:pt x="203600" y="20142"/>
                          <a:pt x="190500" y="21050"/>
                        </a:cubicBezTo>
                        <a:cubicBezTo>
                          <a:pt x="177400" y="20142"/>
                          <a:pt x="164534" y="17118"/>
                          <a:pt x="152400" y="12097"/>
                        </a:cubicBezTo>
                        <a:cubicBezTo>
                          <a:pt x="134175" y="4850"/>
                          <a:pt x="114849" y="759"/>
                          <a:pt x="95250" y="0"/>
                        </a:cubicBezTo>
                        <a:cubicBezTo>
                          <a:pt x="75651" y="759"/>
                          <a:pt x="56325" y="4850"/>
                          <a:pt x="38100" y="12097"/>
                        </a:cubicBezTo>
                        <a:cubicBezTo>
                          <a:pt x="25966" y="17118"/>
                          <a:pt x="13100" y="20142"/>
                          <a:pt x="0" y="21050"/>
                        </a:cubicBezTo>
                        <a:lnTo>
                          <a:pt x="0" y="78200"/>
                        </a:lnTo>
                        <a:cubicBezTo>
                          <a:pt x="19599" y="77441"/>
                          <a:pt x="38925" y="73350"/>
                          <a:pt x="57150" y="66104"/>
                        </a:cubicBezTo>
                        <a:cubicBezTo>
                          <a:pt x="69251" y="60888"/>
                          <a:pt x="82118" y="57670"/>
                          <a:pt x="95250" y="56579"/>
                        </a:cubicBezTo>
                        <a:cubicBezTo>
                          <a:pt x="108382" y="57670"/>
                          <a:pt x="121249" y="60888"/>
                          <a:pt x="133350" y="66104"/>
                        </a:cubicBezTo>
                        <a:cubicBezTo>
                          <a:pt x="151575" y="73350"/>
                          <a:pt x="170901" y="77441"/>
                          <a:pt x="190500" y="78200"/>
                        </a:cubicBezTo>
                        <a:cubicBezTo>
                          <a:pt x="210099" y="77441"/>
                          <a:pt x="229425" y="73350"/>
                          <a:pt x="247650" y="66104"/>
                        </a:cubicBezTo>
                        <a:cubicBezTo>
                          <a:pt x="259751" y="60888"/>
                          <a:pt x="272618" y="57670"/>
                          <a:pt x="285750" y="56579"/>
                        </a:cubicBezTo>
                        <a:cubicBezTo>
                          <a:pt x="298850" y="57487"/>
                          <a:pt x="311717" y="60510"/>
                          <a:pt x="323850" y="65532"/>
                        </a:cubicBezTo>
                        <a:cubicBezTo>
                          <a:pt x="342028" y="73018"/>
                          <a:pt x="361362" y="77304"/>
                          <a:pt x="381000" y="78200"/>
                        </a:cubicBezTo>
                        <a:cubicBezTo>
                          <a:pt x="400599" y="77441"/>
                          <a:pt x="419925" y="73350"/>
                          <a:pt x="438150" y="66104"/>
                        </a:cubicBezTo>
                        <a:cubicBezTo>
                          <a:pt x="450251" y="60888"/>
                          <a:pt x="463118" y="57671"/>
                          <a:pt x="476250" y="56579"/>
                        </a:cubicBezTo>
                        <a:cubicBezTo>
                          <a:pt x="489382" y="57671"/>
                          <a:pt x="502249" y="60888"/>
                          <a:pt x="514350" y="66104"/>
                        </a:cubicBezTo>
                        <a:cubicBezTo>
                          <a:pt x="532575" y="73350"/>
                          <a:pt x="551901" y="77441"/>
                          <a:pt x="571500" y="78200"/>
                        </a:cubicBezTo>
                        <a:cubicBezTo>
                          <a:pt x="591099" y="77441"/>
                          <a:pt x="610425" y="73350"/>
                          <a:pt x="628650" y="66104"/>
                        </a:cubicBezTo>
                        <a:cubicBezTo>
                          <a:pt x="640751" y="60888"/>
                          <a:pt x="653618" y="57671"/>
                          <a:pt x="666750" y="56579"/>
                        </a:cubicBezTo>
                        <a:cubicBezTo>
                          <a:pt x="679850" y="57487"/>
                          <a:pt x="692717" y="60510"/>
                          <a:pt x="704850" y="65532"/>
                        </a:cubicBezTo>
                        <a:cubicBezTo>
                          <a:pt x="723028" y="73018"/>
                          <a:pt x="742362" y="77304"/>
                          <a:pt x="762000" y="78200"/>
                        </a:cubicBezTo>
                        <a:lnTo>
                          <a:pt x="762000" y="21050"/>
                        </a:lnTo>
                        <a:cubicBezTo>
                          <a:pt x="748900" y="20142"/>
                          <a:pt x="736033" y="17118"/>
                          <a:pt x="723900" y="1209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885C42F-266F-A80F-5A8A-93905DD93D70}"/>
                  </a:ext>
                </a:extLst>
              </p:cNvPr>
              <p:cNvSpPr txBox="1"/>
              <p:nvPr/>
            </p:nvSpPr>
            <p:spPr>
              <a:xfrm>
                <a:off x="1636532" y="5193126"/>
                <a:ext cx="30833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</a:rPr>
                  <a:t>Primary Production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6D1D13D-C0E6-96B1-983D-F2FEF5FCD22F}"/>
              </a:ext>
            </a:extLst>
          </p:cNvPr>
          <p:cNvGrpSpPr/>
          <p:nvPr/>
        </p:nvGrpSpPr>
        <p:grpSpPr>
          <a:xfrm>
            <a:off x="644423" y="3840151"/>
            <a:ext cx="3644384" cy="614071"/>
            <a:chOff x="644423" y="3840151"/>
            <a:chExt cx="3644384" cy="61407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4EF6DFD-83E2-EB86-5D50-39FD9D64F074}"/>
                </a:ext>
              </a:extLst>
            </p:cNvPr>
            <p:cNvGrpSpPr/>
            <p:nvPr/>
          </p:nvGrpSpPr>
          <p:grpSpPr>
            <a:xfrm>
              <a:off x="644423" y="3840151"/>
              <a:ext cx="762000" cy="600074"/>
              <a:chOff x="3365548" y="3335527"/>
              <a:chExt cx="762000" cy="600074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1DFD502-1033-FC49-BA87-393F274E84C8}"/>
                  </a:ext>
                </a:extLst>
              </p:cNvPr>
              <p:cNvSpPr/>
              <p:nvPr/>
            </p:nvSpPr>
            <p:spPr>
              <a:xfrm>
                <a:off x="3917998" y="3602227"/>
                <a:ext cx="114300" cy="38100"/>
              </a:xfrm>
              <a:custGeom>
                <a:avLst/>
                <a:gdLst>
                  <a:gd name="connsiteX0" fmla="*/ 0 w 114300"/>
                  <a:gd name="connsiteY0" fmla="*/ 0 h 38100"/>
                  <a:gd name="connsiteX1" fmla="*/ 114300 w 114300"/>
                  <a:gd name="connsiteY1" fmla="*/ 0 h 38100"/>
                  <a:gd name="connsiteX2" fmla="*/ 114300 w 114300"/>
                  <a:gd name="connsiteY2" fmla="*/ 38100 h 38100"/>
                  <a:gd name="connsiteX3" fmla="*/ 0 w 1143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00" h="38100">
                    <a:moveTo>
                      <a:pt x="0" y="0"/>
                    </a:moveTo>
                    <a:lnTo>
                      <a:pt x="114300" y="0"/>
                    </a:lnTo>
                    <a:lnTo>
                      <a:pt x="1143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6005956-0C03-D466-133F-2D22E5976F45}"/>
                  </a:ext>
                </a:extLst>
              </p:cNvPr>
              <p:cNvSpPr/>
              <p:nvPr/>
            </p:nvSpPr>
            <p:spPr>
              <a:xfrm>
                <a:off x="3460798" y="3602227"/>
                <a:ext cx="114300" cy="38100"/>
              </a:xfrm>
              <a:custGeom>
                <a:avLst/>
                <a:gdLst>
                  <a:gd name="connsiteX0" fmla="*/ 0 w 114300"/>
                  <a:gd name="connsiteY0" fmla="*/ 0 h 38100"/>
                  <a:gd name="connsiteX1" fmla="*/ 114300 w 114300"/>
                  <a:gd name="connsiteY1" fmla="*/ 0 h 38100"/>
                  <a:gd name="connsiteX2" fmla="*/ 114300 w 114300"/>
                  <a:gd name="connsiteY2" fmla="*/ 38100 h 38100"/>
                  <a:gd name="connsiteX3" fmla="*/ 0 w 1143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00" h="38100">
                    <a:moveTo>
                      <a:pt x="0" y="0"/>
                    </a:moveTo>
                    <a:lnTo>
                      <a:pt x="114300" y="0"/>
                    </a:lnTo>
                    <a:lnTo>
                      <a:pt x="1143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9135074-FF32-0754-7367-AB31909C502C}"/>
                  </a:ext>
                </a:extLst>
              </p:cNvPr>
              <p:cNvSpPr/>
              <p:nvPr/>
            </p:nvSpPr>
            <p:spPr>
              <a:xfrm>
                <a:off x="3727498" y="3335527"/>
                <a:ext cx="38100" cy="114300"/>
              </a:xfrm>
              <a:custGeom>
                <a:avLst/>
                <a:gdLst>
                  <a:gd name="connsiteX0" fmla="*/ 0 w 38100"/>
                  <a:gd name="connsiteY0" fmla="*/ 0 h 114300"/>
                  <a:gd name="connsiteX1" fmla="*/ 38100 w 38100"/>
                  <a:gd name="connsiteY1" fmla="*/ 0 h 114300"/>
                  <a:gd name="connsiteX2" fmla="*/ 38100 w 38100"/>
                  <a:gd name="connsiteY2" fmla="*/ 114300 h 114300"/>
                  <a:gd name="connsiteX3" fmla="*/ 0 w 38100"/>
                  <a:gd name="connsiteY3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14300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14300"/>
                    </a:lnTo>
                    <a:lnTo>
                      <a:pt x="0" y="11430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3B40E61-9C19-6175-F282-32E9F5C88893}"/>
                  </a:ext>
                </a:extLst>
              </p:cNvPr>
              <p:cNvSpPr/>
              <p:nvPr/>
            </p:nvSpPr>
            <p:spPr>
              <a:xfrm rot="18900000">
                <a:off x="3847144" y="3439684"/>
                <a:ext cx="114966" cy="38290"/>
              </a:xfrm>
              <a:custGeom>
                <a:avLst/>
                <a:gdLst>
                  <a:gd name="connsiteX0" fmla="*/ 0 w 114966"/>
                  <a:gd name="connsiteY0" fmla="*/ 0 h 38290"/>
                  <a:gd name="connsiteX1" fmla="*/ 114967 w 114966"/>
                  <a:gd name="connsiteY1" fmla="*/ 0 h 38290"/>
                  <a:gd name="connsiteX2" fmla="*/ 114967 w 114966"/>
                  <a:gd name="connsiteY2" fmla="*/ 38291 h 38290"/>
                  <a:gd name="connsiteX3" fmla="*/ 0 w 114966"/>
                  <a:gd name="connsiteY3" fmla="*/ 38291 h 3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66" h="38290">
                    <a:moveTo>
                      <a:pt x="0" y="0"/>
                    </a:moveTo>
                    <a:lnTo>
                      <a:pt x="114967" y="0"/>
                    </a:lnTo>
                    <a:lnTo>
                      <a:pt x="114967" y="38291"/>
                    </a:lnTo>
                    <a:lnTo>
                      <a:pt x="0" y="38291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CDD8116-30E5-C49D-C1B5-5F7B856479BB}"/>
                  </a:ext>
                </a:extLst>
              </p:cNvPr>
              <p:cNvSpPr/>
              <p:nvPr/>
            </p:nvSpPr>
            <p:spPr>
              <a:xfrm rot="18900000">
                <a:off x="3569739" y="3401015"/>
                <a:ext cx="38290" cy="114966"/>
              </a:xfrm>
              <a:custGeom>
                <a:avLst/>
                <a:gdLst>
                  <a:gd name="connsiteX0" fmla="*/ 0 w 38290"/>
                  <a:gd name="connsiteY0" fmla="*/ 0 h 114966"/>
                  <a:gd name="connsiteX1" fmla="*/ 38291 w 38290"/>
                  <a:gd name="connsiteY1" fmla="*/ 0 h 114966"/>
                  <a:gd name="connsiteX2" fmla="*/ 38291 w 38290"/>
                  <a:gd name="connsiteY2" fmla="*/ 114967 h 114966"/>
                  <a:gd name="connsiteX3" fmla="*/ 0 w 38290"/>
                  <a:gd name="connsiteY3" fmla="*/ 114967 h 114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90" h="114966">
                    <a:moveTo>
                      <a:pt x="0" y="0"/>
                    </a:moveTo>
                    <a:lnTo>
                      <a:pt x="38291" y="0"/>
                    </a:lnTo>
                    <a:lnTo>
                      <a:pt x="38291" y="114967"/>
                    </a:lnTo>
                    <a:lnTo>
                      <a:pt x="0" y="114967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2D7B590-EDF6-6C60-A555-CBD76667365A}"/>
                  </a:ext>
                </a:extLst>
              </p:cNvPr>
              <p:cNvSpPr/>
              <p:nvPr/>
            </p:nvSpPr>
            <p:spPr>
              <a:xfrm>
                <a:off x="3365548" y="3733576"/>
                <a:ext cx="762000" cy="78200"/>
              </a:xfrm>
              <a:custGeom>
                <a:avLst/>
                <a:gdLst>
                  <a:gd name="connsiteX0" fmla="*/ 723900 w 762000"/>
                  <a:gd name="connsiteY0" fmla="*/ 12097 h 78200"/>
                  <a:gd name="connsiteX1" fmla="*/ 666750 w 762000"/>
                  <a:gd name="connsiteY1" fmla="*/ 0 h 78200"/>
                  <a:gd name="connsiteX2" fmla="*/ 609600 w 762000"/>
                  <a:gd name="connsiteY2" fmla="*/ 12097 h 78200"/>
                  <a:gd name="connsiteX3" fmla="*/ 571500 w 762000"/>
                  <a:gd name="connsiteY3" fmla="*/ 21050 h 78200"/>
                  <a:gd name="connsiteX4" fmla="*/ 571500 w 762000"/>
                  <a:gd name="connsiteY4" fmla="*/ 21050 h 78200"/>
                  <a:gd name="connsiteX5" fmla="*/ 533400 w 762000"/>
                  <a:gd name="connsiteY5" fmla="*/ 12097 h 78200"/>
                  <a:gd name="connsiteX6" fmla="*/ 476250 w 762000"/>
                  <a:gd name="connsiteY6" fmla="*/ 0 h 78200"/>
                  <a:gd name="connsiteX7" fmla="*/ 419100 w 762000"/>
                  <a:gd name="connsiteY7" fmla="*/ 12097 h 78200"/>
                  <a:gd name="connsiteX8" fmla="*/ 381000 w 762000"/>
                  <a:gd name="connsiteY8" fmla="*/ 21050 h 78200"/>
                  <a:gd name="connsiteX9" fmla="*/ 342900 w 762000"/>
                  <a:gd name="connsiteY9" fmla="*/ 12097 h 78200"/>
                  <a:gd name="connsiteX10" fmla="*/ 285750 w 762000"/>
                  <a:gd name="connsiteY10" fmla="*/ 0 h 78200"/>
                  <a:gd name="connsiteX11" fmla="*/ 228600 w 762000"/>
                  <a:gd name="connsiteY11" fmla="*/ 12097 h 78200"/>
                  <a:gd name="connsiteX12" fmla="*/ 190500 w 762000"/>
                  <a:gd name="connsiteY12" fmla="*/ 21050 h 78200"/>
                  <a:gd name="connsiteX13" fmla="*/ 152400 w 762000"/>
                  <a:gd name="connsiteY13" fmla="*/ 12097 h 78200"/>
                  <a:gd name="connsiteX14" fmla="*/ 95250 w 762000"/>
                  <a:gd name="connsiteY14" fmla="*/ 0 h 78200"/>
                  <a:gd name="connsiteX15" fmla="*/ 38100 w 762000"/>
                  <a:gd name="connsiteY15" fmla="*/ 12097 h 78200"/>
                  <a:gd name="connsiteX16" fmla="*/ 0 w 762000"/>
                  <a:gd name="connsiteY16" fmla="*/ 21050 h 78200"/>
                  <a:gd name="connsiteX17" fmla="*/ 0 w 762000"/>
                  <a:gd name="connsiteY17" fmla="*/ 78200 h 78200"/>
                  <a:gd name="connsiteX18" fmla="*/ 57150 w 762000"/>
                  <a:gd name="connsiteY18" fmla="*/ 66104 h 78200"/>
                  <a:gd name="connsiteX19" fmla="*/ 95250 w 762000"/>
                  <a:gd name="connsiteY19" fmla="*/ 56578 h 78200"/>
                  <a:gd name="connsiteX20" fmla="*/ 133350 w 762000"/>
                  <a:gd name="connsiteY20" fmla="*/ 66104 h 78200"/>
                  <a:gd name="connsiteX21" fmla="*/ 190500 w 762000"/>
                  <a:gd name="connsiteY21" fmla="*/ 78200 h 78200"/>
                  <a:gd name="connsiteX22" fmla="*/ 247650 w 762000"/>
                  <a:gd name="connsiteY22" fmla="*/ 66104 h 78200"/>
                  <a:gd name="connsiteX23" fmla="*/ 285750 w 762000"/>
                  <a:gd name="connsiteY23" fmla="*/ 56578 h 78200"/>
                  <a:gd name="connsiteX24" fmla="*/ 323850 w 762000"/>
                  <a:gd name="connsiteY24" fmla="*/ 65532 h 78200"/>
                  <a:gd name="connsiteX25" fmla="*/ 381000 w 762000"/>
                  <a:gd name="connsiteY25" fmla="*/ 78200 h 78200"/>
                  <a:gd name="connsiteX26" fmla="*/ 438150 w 762000"/>
                  <a:gd name="connsiteY26" fmla="*/ 66104 h 78200"/>
                  <a:gd name="connsiteX27" fmla="*/ 476250 w 762000"/>
                  <a:gd name="connsiteY27" fmla="*/ 56578 h 78200"/>
                  <a:gd name="connsiteX28" fmla="*/ 514350 w 762000"/>
                  <a:gd name="connsiteY28" fmla="*/ 66104 h 78200"/>
                  <a:gd name="connsiteX29" fmla="*/ 571500 w 762000"/>
                  <a:gd name="connsiteY29" fmla="*/ 78200 h 78200"/>
                  <a:gd name="connsiteX30" fmla="*/ 628650 w 762000"/>
                  <a:gd name="connsiteY30" fmla="*/ 66104 h 78200"/>
                  <a:gd name="connsiteX31" fmla="*/ 666750 w 762000"/>
                  <a:gd name="connsiteY31" fmla="*/ 56578 h 78200"/>
                  <a:gd name="connsiteX32" fmla="*/ 704850 w 762000"/>
                  <a:gd name="connsiteY32" fmla="*/ 65532 h 78200"/>
                  <a:gd name="connsiteX33" fmla="*/ 762000 w 762000"/>
                  <a:gd name="connsiteY33" fmla="*/ 78200 h 78200"/>
                  <a:gd name="connsiteX34" fmla="*/ 762000 w 762000"/>
                  <a:gd name="connsiteY34" fmla="*/ 21050 h 78200"/>
                  <a:gd name="connsiteX35" fmla="*/ 723900 w 762000"/>
                  <a:gd name="connsiteY35" fmla="*/ 12097 h 7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000" h="78200">
                    <a:moveTo>
                      <a:pt x="723900" y="12097"/>
                    </a:moveTo>
                    <a:cubicBezTo>
                      <a:pt x="705675" y="4850"/>
                      <a:pt x="686349" y="759"/>
                      <a:pt x="666750" y="0"/>
                    </a:cubicBezTo>
                    <a:cubicBezTo>
                      <a:pt x="647151" y="759"/>
                      <a:pt x="627825" y="4850"/>
                      <a:pt x="609600" y="12097"/>
                    </a:cubicBezTo>
                    <a:cubicBezTo>
                      <a:pt x="597467" y="17118"/>
                      <a:pt x="584600" y="20142"/>
                      <a:pt x="571500" y="21050"/>
                    </a:cubicBezTo>
                    <a:lnTo>
                      <a:pt x="571500" y="21050"/>
                    </a:lnTo>
                    <a:cubicBezTo>
                      <a:pt x="558400" y="20142"/>
                      <a:pt x="545533" y="17118"/>
                      <a:pt x="533400" y="12097"/>
                    </a:cubicBezTo>
                    <a:cubicBezTo>
                      <a:pt x="515175" y="4850"/>
                      <a:pt x="495849" y="759"/>
                      <a:pt x="476250" y="0"/>
                    </a:cubicBezTo>
                    <a:cubicBezTo>
                      <a:pt x="456651" y="759"/>
                      <a:pt x="437325" y="4850"/>
                      <a:pt x="419100" y="12097"/>
                    </a:cubicBezTo>
                    <a:cubicBezTo>
                      <a:pt x="406967" y="17118"/>
                      <a:pt x="394100" y="20142"/>
                      <a:pt x="381000" y="21050"/>
                    </a:cubicBezTo>
                    <a:cubicBezTo>
                      <a:pt x="367900" y="20142"/>
                      <a:pt x="355033" y="17118"/>
                      <a:pt x="342900" y="12097"/>
                    </a:cubicBezTo>
                    <a:cubicBezTo>
                      <a:pt x="324675" y="4850"/>
                      <a:pt x="305349" y="759"/>
                      <a:pt x="285750" y="0"/>
                    </a:cubicBezTo>
                    <a:cubicBezTo>
                      <a:pt x="266151" y="759"/>
                      <a:pt x="246825" y="4850"/>
                      <a:pt x="228600" y="12097"/>
                    </a:cubicBezTo>
                    <a:cubicBezTo>
                      <a:pt x="216466" y="17118"/>
                      <a:pt x="203600" y="20142"/>
                      <a:pt x="190500" y="21050"/>
                    </a:cubicBezTo>
                    <a:cubicBezTo>
                      <a:pt x="177400" y="20142"/>
                      <a:pt x="164534" y="17118"/>
                      <a:pt x="152400" y="12097"/>
                    </a:cubicBezTo>
                    <a:cubicBezTo>
                      <a:pt x="134175" y="4850"/>
                      <a:pt x="114849" y="759"/>
                      <a:pt x="95250" y="0"/>
                    </a:cubicBezTo>
                    <a:cubicBezTo>
                      <a:pt x="75651" y="759"/>
                      <a:pt x="56325" y="4850"/>
                      <a:pt x="38100" y="12097"/>
                    </a:cubicBezTo>
                    <a:cubicBezTo>
                      <a:pt x="25966" y="17118"/>
                      <a:pt x="13100" y="20142"/>
                      <a:pt x="0" y="21050"/>
                    </a:cubicBezTo>
                    <a:lnTo>
                      <a:pt x="0" y="78200"/>
                    </a:lnTo>
                    <a:cubicBezTo>
                      <a:pt x="19599" y="77441"/>
                      <a:pt x="38925" y="73350"/>
                      <a:pt x="57150" y="66104"/>
                    </a:cubicBezTo>
                    <a:cubicBezTo>
                      <a:pt x="69251" y="60888"/>
                      <a:pt x="82118" y="57670"/>
                      <a:pt x="95250" y="56578"/>
                    </a:cubicBezTo>
                    <a:cubicBezTo>
                      <a:pt x="108382" y="57670"/>
                      <a:pt x="121249" y="60888"/>
                      <a:pt x="133350" y="66104"/>
                    </a:cubicBezTo>
                    <a:cubicBezTo>
                      <a:pt x="151575" y="73350"/>
                      <a:pt x="170901" y="77441"/>
                      <a:pt x="190500" y="78200"/>
                    </a:cubicBezTo>
                    <a:cubicBezTo>
                      <a:pt x="210099" y="77441"/>
                      <a:pt x="229425" y="73350"/>
                      <a:pt x="247650" y="66104"/>
                    </a:cubicBezTo>
                    <a:cubicBezTo>
                      <a:pt x="259751" y="60888"/>
                      <a:pt x="272618" y="57670"/>
                      <a:pt x="285750" y="56578"/>
                    </a:cubicBezTo>
                    <a:cubicBezTo>
                      <a:pt x="298850" y="57487"/>
                      <a:pt x="311717" y="60510"/>
                      <a:pt x="323850" y="65532"/>
                    </a:cubicBezTo>
                    <a:cubicBezTo>
                      <a:pt x="342028" y="73018"/>
                      <a:pt x="361362" y="77304"/>
                      <a:pt x="381000" y="78200"/>
                    </a:cubicBezTo>
                    <a:cubicBezTo>
                      <a:pt x="400599" y="77441"/>
                      <a:pt x="419925" y="73350"/>
                      <a:pt x="438150" y="66104"/>
                    </a:cubicBezTo>
                    <a:cubicBezTo>
                      <a:pt x="450251" y="60888"/>
                      <a:pt x="463118" y="57671"/>
                      <a:pt x="476250" y="56578"/>
                    </a:cubicBezTo>
                    <a:cubicBezTo>
                      <a:pt x="489382" y="57671"/>
                      <a:pt x="502249" y="60888"/>
                      <a:pt x="514350" y="66104"/>
                    </a:cubicBezTo>
                    <a:cubicBezTo>
                      <a:pt x="532575" y="73350"/>
                      <a:pt x="551901" y="77441"/>
                      <a:pt x="571500" y="78200"/>
                    </a:cubicBezTo>
                    <a:cubicBezTo>
                      <a:pt x="591099" y="77441"/>
                      <a:pt x="610425" y="73350"/>
                      <a:pt x="628650" y="66104"/>
                    </a:cubicBezTo>
                    <a:cubicBezTo>
                      <a:pt x="640751" y="60888"/>
                      <a:pt x="653618" y="57671"/>
                      <a:pt x="666750" y="56578"/>
                    </a:cubicBezTo>
                    <a:cubicBezTo>
                      <a:pt x="679850" y="57487"/>
                      <a:pt x="692717" y="60510"/>
                      <a:pt x="704850" y="65532"/>
                    </a:cubicBezTo>
                    <a:cubicBezTo>
                      <a:pt x="723028" y="73018"/>
                      <a:pt x="742362" y="77304"/>
                      <a:pt x="762000" y="78200"/>
                    </a:cubicBezTo>
                    <a:lnTo>
                      <a:pt x="762000" y="21050"/>
                    </a:lnTo>
                    <a:cubicBezTo>
                      <a:pt x="748900" y="20142"/>
                      <a:pt x="736033" y="17118"/>
                      <a:pt x="723900" y="120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CC6CAE3-17AF-D48D-C4E5-633ADCFFF8B6}"/>
                  </a:ext>
                </a:extLst>
              </p:cNvPr>
              <p:cNvSpPr/>
              <p:nvPr/>
            </p:nvSpPr>
            <p:spPr>
              <a:xfrm>
                <a:off x="3606054" y="3475700"/>
                <a:ext cx="281017" cy="221776"/>
              </a:xfrm>
              <a:custGeom>
                <a:avLst/>
                <a:gdLst>
                  <a:gd name="connsiteX0" fmla="*/ 45244 w 281017"/>
                  <a:gd name="connsiteY0" fmla="*/ 200727 h 221776"/>
                  <a:gd name="connsiteX1" fmla="*/ 102394 w 281017"/>
                  <a:gd name="connsiteY1" fmla="*/ 212823 h 221776"/>
                  <a:gd name="connsiteX2" fmla="*/ 140494 w 281017"/>
                  <a:gd name="connsiteY2" fmla="*/ 221777 h 221776"/>
                  <a:gd name="connsiteX3" fmla="*/ 178594 w 281017"/>
                  <a:gd name="connsiteY3" fmla="*/ 212823 h 221776"/>
                  <a:gd name="connsiteX4" fmla="*/ 235744 w 281017"/>
                  <a:gd name="connsiteY4" fmla="*/ 200727 h 221776"/>
                  <a:gd name="connsiteX5" fmla="*/ 265557 w 281017"/>
                  <a:gd name="connsiteY5" fmla="*/ 204537 h 221776"/>
                  <a:gd name="connsiteX6" fmla="*/ 204507 w 281017"/>
                  <a:gd name="connsiteY6" fmla="*/ 15461 h 221776"/>
                  <a:gd name="connsiteX7" fmla="*/ 15430 w 281017"/>
                  <a:gd name="connsiteY7" fmla="*/ 76510 h 221776"/>
                  <a:gd name="connsiteX8" fmla="*/ 15430 w 281017"/>
                  <a:gd name="connsiteY8" fmla="*/ 204537 h 221776"/>
                  <a:gd name="connsiteX9" fmla="*/ 45244 w 281017"/>
                  <a:gd name="connsiteY9" fmla="*/ 200727 h 221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1017" h="221776">
                    <a:moveTo>
                      <a:pt x="45244" y="200727"/>
                    </a:moveTo>
                    <a:cubicBezTo>
                      <a:pt x="64842" y="201486"/>
                      <a:pt x="84169" y="205577"/>
                      <a:pt x="102394" y="212823"/>
                    </a:cubicBezTo>
                    <a:cubicBezTo>
                      <a:pt x="114527" y="217845"/>
                      <a:pt x="127394" y="220868"/>
                      <a:pt x="140494" y="221777"/>
                    </a:cubicBezTo>
                    <a:cubicBezTo>
                      <a:pt x="153594" y="220868"/>
                      <a:pt x="166461" y="217845"/>
                      <a:pt x="178594" y="212823"/>
                    </a:cubicBezTo>
                    <a:cubicBezTo>
                      <a:pt x="196819" y="205577"/>
                      <a:pt x="216145" y="201486"/>
                      <a:pt x="235744" y="200727"/>
                    </a:cubicBezTo>
                    <a:cubicBezTo>
                      <a:pt x="245773" y="201133"/>
                      <a:pt x="255748" y="202408"/>
                      <a:pt x="265557" y="204537"/>
                    </a:cubicBezTo>
                    <a:cubicBezTo>
                      <a:pt x="300911" y="135466"/>
                      <a:pt x="273577" y="50814"/>
                      <a:pt x="204507" y="15461"/>
                    </a:cubicBezTo>
                    <a:cubicBezTo>
                      <a:pt x="135436" y="-19893"/>
                      <a:pt x="50784" y="7440"/>
                      <a:pt x="15430" y="76510"/>
                    </a:cubicBezTo>
                    <a:cubicBezTo>
                      <a:pt x="-5143" y="116707"/>
                      <a:pt x="-5143" y="164341"/>
                      <a:pt x="15430" y="204537"/>
                    </a:cubicBezTo>
                    <a:cubicBezTo>
                      <a:pt x="25239" y="202408"/>
                      <a:pt x="35215" y="201133"/>
                      <a:pt x="45244" y="200727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DCCF5D2-3EA8-8225-7DCB-D4469E57A73E}"/>
                  </a:ext>
                </a:extLst>
              </p:cNvPr>
              <p:cNvSpPr/>
              <p:nvPr/>
            </p:nvSpPr>
            <p:spPr>
              <a:xfrm>
                <a:off x="3365548" y="3857401"/>
                <a:ext cx="762000" cy="78200"/>
              </a:xfrm>
              <a:custGeom>
                <a:avLst/>
                <a:gdLst>
                  <a:gd name="connsiteX0" fmla="*/ 723900 w 762000"/>
                  <a:gd name="connsiteY0" fmla="*/ 12097 h 78200"/>
                  <a:gd name="connsiteX1" fmla="*/ 666750 w 762000"/>
                  <a:gd name="connsiteY1" fmla="*/ 0 h 78200"/>
                  <a:gd name="connsiteX2" fmla="*/ 609600 w 762000"/>
                  <a:gd name="connsiteY2" fmla="*/ 12097 h 78200"/>
                  <a:gd name="connsiteX3" fmla="*/ 571500 w 762000"/>
                  <a:gd name="connsiteY3" fmla="*/ 21050 h 78200"/>
                  <a:gd name="connsiteX4" fmla="*/ 571500 w 762000"/>
                  <a:gd name="connsiteY4" fmla="*/ 21050 h 78200"/>
                  <a:gd name="connsiteX5" fmla="*/ 533400 w 762000"/>
                  <a:gd name="connsiteY5" fmla="*/ 12097 h 78200"/>
                  <a:gd name="connsiteX6" fmla="*/ 476250 w 762000"/>
                  <a:gd name="connsiteY6" fmla="*/ 0 h 78200"/>
                  <a:gd name="connsiteX7" fmla="*/ 419100 w 762000"/>
                  <a:gd name="connsiteY7" fmla="*/ 12097 h 78200"/>
                  <a:gd name="connsiteX8" fmla="*/ 381000 w 762000"/>
                  <a:gd name="connsiteY8" fmla="*/ 21050 h 78200"/>
                  <a:gd name="connsiteX9" fmla="*/ 342900 w 762000"/>
                  <a:gd name="connsiteY9" fmla="*/ 12097 h 78200"/>
                  <a:gd name="connsiteX10" fmla="*/ 285750 w 762000"/>
                  <a:gd name="connsiteY10" fmla="*/ 0 h 78200"/>
                  <a:gd name="connsiteX11" fmla="*/ 228600 w 762000"/>
                  <a:gd name="connsiteY11" fmla="*/ 12097 h 78200"/>
                  <a:gd name="connsiteX12" fmla="*/ 190500 w 762000"/>
                  <a:gd name="connsiteY12" fmla="*/ 21050 h 78200"/>
                  <a:gd name="connsiteX13" fmla="*/ 152400 w 762000"/>
                  <a:gd name="connsiteY13" fmla="*/ 12097 h 78200"/>
                  <a:gd name="connsiteX14" fmla="*/ 95250 w 762000"/>
                  <a:gd name="connsiteY14" fmla="*/ 0 h 78200"/>
                  <a:gd name="connsiteX15" fmla="*/ 38100 w 762000"/>
                  <a:gd name="connsiteY15" fmla="*/ 12097 h 78200"/>
                  <a:gd name="connsiteX16" fmla="*/ 0 w 762000"/>
                  <a:gd name="connsiteY16" fmla="*/ 21050 h 78200"/>
                  <a:gd name="connsiteX17" fmla="*/ 0 w 762000"/>
                  <a:gd name="connsiteY17" fmla="*/ 78200 h 78200"/>
                  <a:gd name="connsiteX18" fmla="*/ 57150 w 762000"/>
                  <a:gd name="connsiteY18" fmla="*/ 66104 h 78200"/>
                  <a:gd name="connsiteX19" fmla="*/ 95250 w 762000"/>
                  <a:gd name="connsiteY19" fmla="*/ 56579 h 78200"/>
                  <a:gd name="connsiteX20" fmla="*/ 133350 w 762000"/>
                  <a:gd name="connsiteY20" fmla="*/ 66104 h 78200"/>
                  <a:gd name="connsiteX21" fmla="*/ 190500 w 762000"/>
                  <a:gd name="connsiteY21" fmla="*/ 78200 h 78200"/>
                  <a:gd name="connsiteX22" fmla="*/ 247650 w 762000"/>
                  <a:gd name="connsiteY22" fmla="*/ 66104 h 78200"/>
                  <a:gd name="connsiteX23" fmla="*/ 285750 w 762000"/>
                  <a:gd name="connsiteY23" fmla="*/ 56579 h 78200"/>
                  <a:gd name="connsiteX24" fmla="*/ 323850 w 762000"/>
                  <a:gd name="connsiteY24" fmla="*/ 65532 h 78200"/>
                  <a:gd name="connsiteX25" fmla="*/ 381000 w 762000"/>
                  <a:gd name="connsiteY25" fmla="*/ 78200 h 78200"/>
                  <a:gd name="connsiteX26" fmla="*/ 438150 w 762000"/>
                  <a:gd name="connsiteY26" fmla="*/ 66104 h 78200"/>
                  <a:gd name="connsiteX27" fmla="*/ 476250 w 762000"/>
                  <a:gd name="connsiteY27" fmla="*/ 56579 h 78200"/>
                  <a:gd name="connsiteX28" fmla="*/ 514350 w 762000"/>
                  <a:gd name="connsiteY28" fmla="*/ 66104 h 78200"/>
                  <a:gd name="connsiteX29" fmla="*/ 571500 w 762000"/>
                  <a:gd name="connsiteY29" fmla="*/ 78200 h 78200"/>
                  <a:gd name="connsiteX30" fmla="*/ 628650 w 762000"/>
                  <a:gd name="connsiteY30" fmla="*/ 66104 h 78200"/>
                  <a:gd name="connsiteX31" fmla="*/ 666750 w 762000"/>
                  <a:gd name="connsiteY31" fmla="*/ 56579 h 78200"/>
                  <a:gd name="connsiteX32" fmla="*/ 704850 w 762000"/>
                  <a:gd name="connsiteY32" fmla="*/ 65532 h 78200"/>
                  <a:gd name="connsiteX33" fmla="*/ 762000 w 762000"/>
                  <a:gd name="connsiteY33" fmla="*/ 78200 h 78200"/>
                  <a:gd name="connsiteX34" fmla="*/ 762000 w 762000"/>
                  <a:gd name="connsiteY34" fmla="*/ 21050 h 78200"/>
                  <a:gd name="connsiteX35" fmla="*/ 723900 w 762000"/>
                  <a:gd name="connsiteY35" fmla="*/ 12097 h 7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000" h="78200">
                    <a:moveTo>
                      <a:pt x="723900" y="12097"/>
                    </a:moveTo>
                    <a:cubicBezTo>
                      <a:pt x="705675" y="4850"/>
                      <a:pt x="686349" y="759"/>
                      <a:pt x="666750" y="0"/>
                    </a:cubicBezTo>
                    <a:cubicBezTo>
                      <a:pt x="647151" y="759"/>
                      <a:pt x="627825" y="4850"/>
                      <a:pt x="609600" y="12097"/>
                    </a:cubicBezTo>
                    <a:cubicBezTo>
                      <a:pt x="597467" y="17118"/>
                      <a:pt x="584600" y="20142"/>
                      <a:pt x="571500" y="21050"/>
                    </a:cubicBezTo>
                    <a:lnTo>
                      <a:pt x="571500" y="21050"/>
                    </a:lnTo>
                    <a:cubicBezTo>
                      <a:pt x="558400" y="20142"/>
                      <a:pt x="545533" y="17118"/>
                      <a:pt x="533400" y="12097"/>
                    </a:cubicBezTo>
                    <a:cubicBezTo>
                      <a:pt x="515175" y="4850"/>
                      <a:pt x="495849" y="759"/>
                      <a:pt x="476250" y="0"/>
                    </a:cubicBezTo>
                    <a:cubicBezTo>
                      <a:pt x="456651" y="759"/>
                      <a:pt x="437325" y="4850"/>
                      <a:pt x="419100" y="12097"/>
                    </a:cubicBezTo>
                    <a:cubicBezTo>
                      <a:pt x="406967" y="17118"/>
                      <a:pt x="394100" y="20142"/>
                      <a:pt x="381000" y="21050"/>
                    </a:cubicBezTo>
                    <a:cubicBezTo>
                      <a:pt x="367900" y="20142"/>
                      <a:pt x="355033" y="17118"/>
                      <a:pt x="342900" y="12097"/>
                    </a:cubicBezTo>
                    <a:cubicBezTo>
                      <a:pt x="324675" y="4850"/>
                      <a:pt x="305349" y="759"/>
                      <a:pt x="285750" y="0"/>
                    </a:cubicBezTo>
                    <a:cubicBezTo>
                      <a:pt x="266151" y="759"/>
                      <a:pt x="246825" y="4850"/>
                      <a:pt x="228600" y="12097"/>
                    </a:cubicBezTo>
                    <a:cubicBezTo>
                      <a:pt x="216466" y="17118"/>
                      <a:pt x="203600" y="20142"/>
                      <a:pt x="190500" y="21050"/>
                    </a:cubicBezTo>
                    <a:cubicBezTo>
                      <a:pt x="177400" y="20142"/>
                      <a:pt x="164534" y="17118"/>
                      <a:pt x="152400" y="12097"/>
                    </a:cubicBezTo>
                    <a:cubicBezTo>
                      <a:pt x="134175" y="4850"/>
                      <a:pt x="114849" y="759"/>
                      <a:pt x="95250" y="0"/>
                    </a:cubicBezTo>
                    <a:cubicBezTo>
                      <a:pt x="75651" y="759"/>
                      <a:pt x="56325" y="4850"/>
                      <a:pt x="38100" y="12097"/>
                    </a:cubicBezTo>
                    <a:cubicBezTo>
                      <a:pt x="25966" y="17118"/>
                      <a:pt x="13100" y="20142"/>
                      <a:pt x="0" y="21050"/>
                    </a:cubicBezTo>
                    <a:lnTo>
                      <a:pt x="0" y="78200"/>
                    </a:lnTo>
                    <a:cubicBezTo>
                      <a:pt x="19599" y="77441"/>
                      <a:pt x="38925" y="73350"/>
                      <a:pt x="57150" y="66104"/>
                    </a:cubicBezTo>
                    <a:cubicBezTo>
                      <a:pt x="69251" y="60888"/>
                      <a:pt x="82118" y="57670"/>
                      <a:pt x="95250" y="56579"/>
                    </a:cubicBezTo>
                    <a:cubicBezTo>
                      <a:pt x="108382" y="57670"/>
                      <a:pt x="121249" y="60888"/>
                      <a:pt x="133350" y="66104"/>
                    </a:cubicBezTo>
                    <a:cubicBezTo>
                      <a:pt x="151575" y="73350"/>
                      <a:pt x="170901" y="77441"/>
                      <a:pt x="190500" y="78200"/>
                    </a:cubicBezTo>
                    <a:cubicBezTo>
                      <a:pt x="210099" y="77441"/>
                      <a:pt x="229425" y="73350"/>
                      <a:pt x="247650" y="66104"/>
                    </a:cubicBezTo>
                    <a:cubicBezTo>
                      <a:pt x="259751" y="60888"/>
                      <a:pt x="272618" y="57670"/>
                      <a:pt x="285750" y="56579"/>
                    </a:cubicBezTo>
                    <a:cubicBezTo>
                      <a:pt x="298850" y="57487"/>
                      <a:pt x="311717" y="60510"/>
                      <a:pt x="323850" y="65532"/>
                    </a:cubicBezTo>
                    <a:cubicBezTo>
                      <a:pt x="342028" y="73018"/>
                      <a:pt x="361362" y="77304"/>
                      <a:pt x="381000" y="78200"/>
                    </a:cubicBezTo>
                    <a:cubicBezTo>
                      <a:pt x="400599" y="77441"/>
                      <a:pt x="419925" y="73350"/>
                      <a:pt x="438150" y="66104"/>
                    </a:cubicBezTo>
                    <a:cubicBezTo>
                      <a:pt x="450251" y="60888"/>
                      <a:pt x="463118" y="57671"/>
                      <a:pt x="476250" y="56579"/>
                    </a:cubicBezTo>
                    <a:cubicBezTo>
                      <a:pt x="489382" y="57671"/>
                      <a:pt x="502249" y="60888"/>
                      <a:pt x="514350" y="66104"/>
                    </a:cubicBezTo>
                    <a:cubicBezTo>
                      <a:pt x="532575" y="73350"/>
                      <a:pt x="551901" y="77441"/>
                      <a:pt x="571500" y="78200"/>
                    </a:cubicBezTo>
                    <a:cubicBezTo>
                      <a:pt x="591099" y="77441"/>
                      <a:pt x="610425" y="73350"/>
                      <a:pt x="628650" y="66104"/>
                    </a:cubicBezTo>
                    <a:cubicBezTo>
                      <a:pt x="640751" y="60888"/>
                      <a:pt x="653618" y="57671"/>
                      <a:pt x="666750" y="56579"/>
                    </a:cubicBezTo>
                    <a:cubicBezTo>
                      <a:pt x="679850" y="57487"/>
                      <a:pt x="692717" y="60510"/>
                      <a:pt x="704850" y="65532"/>
                    </a:cubicBezTo>
                    <a:cubicBezTo>
                      <a:pt x="723028" y="73018"/>
                      <a:pt x="742362" y="77304"/>
                      <a:pt x="762000" y="78200"/>
                    </a:cubicBezTo>
                    <a:lnTo>
                      <a:pt x="762000" y="21050"/>
                    </a:lnTo>
                    <a:cubicBezTo>
                      <a:pt x="748900" y="20142"/>
                      <a:pt x="736033" y="17118"/>
                      <a:pt x="723900" y="120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2A2F0E4-202D-A549-90DD-9FF73AE5A8DC}"/>
                </a:ext>
              </a:extLst>
            </p:cNvPr>
            <p:cNvSpPr txBox="1"/>
            <p:nvPr/>
          </p:nvSpPr>
          <p:spPr>
            <a:xfrm>
              <a:off x="1640069" y="3931002"/>
              <a:ext cx="26487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C000"/>
                  </a:solidFill>
                </a:rPr>
                <a:t>Light Availability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4CA07DD-7F5A-4AFC-03AD-66D8F832370E}"/>
              </a:ext>
            </a:extLst>
          </p:cNvPr>
          <p:cNvGrpSpPr>
            <a:grpSpLocks noChangeAspect="1"/>
          </p:cNvGrpSpPr>
          <p:nvPr/>
        </p:nvGrpSpPr>
        <p:grpSpPr>
          <a:xfrm>
            <a:off x="683617" y="2070638"/>
            <a:ext cx="690944" cy="468865"/>
            <a:chOff x="5558149" y="4825760"/>
            <a:chExt cx="1018511" cy="978408"/>
          </a:xfrm>
          <a:solidFill>
            <a:schemeClr val="bg1">
              <a:lumMod val="85000"/>
            </a:schemeClr>
          </a:solidFill>
        </p:grpSpPr>
        <p:sp>
          <p:nvSpPr>
            <p:cNvPr id="63" name="Arrow: Up 62">
              <a:extLst>
                <a:ext uri="{FF2B5EF4-FFF2-40B4-BE49-F238E27FC236}">
                  <a16:creationId xmlns:a16="http://schemas.microsoft.com/office/drawing/2014/main" id="{F4E7B013-BC7D-3F0D-373E-535A0558F3A5}"/>
                </a:ext>
              </a:extLst>
            </p:cNvPr>
            <p:cNvSpPr/>
            <p:nvPr/>
          </p:nvSpPr>
          <p:spPr>
            <a:xfrm>
              <a:off x="5558149" y="4825760"/>
              <a:ext cx="484632" cy="978408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row: Down 63">
              <a:extLst>
                <a:ext uri="{FF2B5EF4-FFF2-40B4-BE49-F238E27FC236}">
                  <a16:creationId xmlns:a16="http://schemas.microsoft.com/office/drawing/2014/main" id="{F7BB0F9B-5C95-324E-8C4B-80A6521A26BE}"/>
                </a:ext>
              </a:extLst>
            </p:cNvPr>
            <p:cNvSpPr/>
            <p:nvPr/>
          </p:nvSpPr>
          <p:spPr>
            <a:xfrm>
              <a:off x="6092028" y="4825760"/>
              <a:ext cx="484632" cy="978408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3BA4B220-D0E0-72C7-7926-FFAECF015E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52F223-2A2C-0896-3797-AC939B0D813B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671C0249-4623-2832-C5D5-95DDAF434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0F56A88B-E1AB-3DE9-E387-CB6E62D36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5C5E3F2-12BF-4EAF-4E18-AB393F38D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0">
            <a:extLst>
              <a:ext uri="{FF2B5EF4-FFF2-40B4-BE49-F238E27FC236}">
                <a16:creationId xmlns:a16="http://schemas.microsoft.com/office/drawing/2014/main" id="{13FBC516-90FE-ADA8-9671-9D283631BAAB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Biophysical Cascades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D58F2E6-F6F3-4F5C-813B-7A655ABB8399}"/>
              </a:ext>
            </a:extLst>
          </p:cNvPr>
          <p:cNvSpPr txBox="1"/>
          <p:nvPr/>
        </p:nvSpPr>
        <p:spPr>
          <a:xfrm>
            <a:off x="2582337" y="2725520"/>
            <a:ext cx="7027326" cy="1406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latin typeface="+mj-lt"/>
              </a:rPr>
              <a:t>Production in the PAL region as a whole is primarily </a:t>
            </a:r>
            <a:r>
              <a:rPr lang="en-US" sz="3200" b="1" u="sng" dirty="0">
                <a:solidFill>
                  <a:srgbClr val="FFC000"/>
                </a:solidFill>
                <a:latin typeface="+mj-lt"/>
              </a:rPr>
              <a:t>light-limited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791AB-B7E4-FD81-2272-6839EF0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89783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0926164-305D-FB81-4E42-427C39EDC5D9}"/>
              </a:ext>
            </a:extLst>
          </p:cNvPr>
          <p:cNvSpPr txBox="1"/>
          <p:nvPr/>
        </p:nvSpPr>
        <p:spPr>
          <a:xfrm>
            <a:off x="528" y="6581503"/>
            <a:ext cx="121914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Schofield et al. (2018);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Brown et al.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791AB-B7E4-FD81-2272-6839EF0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52F223-2A2C-0896-3797-AC939B0D813B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671C0249-4623-2832-C5D5-95DDAF434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0F56A88B-E1AB-3DE9-E387-CB6E62D36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5C5E3F2-12BF-4EAF-4E18-AB393F38D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0">
            <a:extLst>
              <a:ext uri="{FF2B5EF4-FFF2-40B4-BE49-F238E27FC236}">
                <a16:creationId xmlns:a16="http://schemas.microsoft.com/office/drawing/2014/main" id="{13FBC516-90FE-ADA8-9671-9D283631BAAB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Rapid Interdecadal Change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416EB18-AAB4-CA9D-5C26-F7163C5F1123}"/>
              </a:ext>
            </a:extLst>
          </p:cNvPr>
          <p:cNvGrpSpPr/>
          <p:nvPr/>
        </p:nvGrpSpPr>
        <p:grpSpPr>
          <a:xfrm>
            <a:off x="6050183" y="1807179"/>
            <a:ext cx="5124013" cy="1616635"/>
            <a:chOff x="6050183" y="2092929"/>
            <a:chExt cx="5124013" cy="1616635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AEBBCBF-8E1B-D97C-506C-77F398928622}"/>
                </a:ext>
              </a:extLst>
            </p:cNvPr>
            <p:cNvSpPr/>
            <p:nvPr/>
          </p:nvSpPr>
          <p:spPr>
            <a:xfrm>
              <a:off x="9913620" y="2276761"/>
              <a:ext cx="137160" cy="41418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E5E341B-8F34-1102-0812-9DC49665BF72}"/>
                </a:ext>
              </a:extLst>
            </p:cNvPr>
            <p:cNvGrpSpPr/>
            <p:nvPr/>
          </p:nvGrpSpPr>
          <p:grpSpPr>
            <a:xfrm>
              <a:off x="6050183" y="2092929"/>
              <a:ext cx="5124013" cy="1616635"/>
              <a:chOff x="6154472" y="543006"/>
              <a:chExt cx="5124013" cy="1616635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C93812F-ADCA-BF33-59FE-164233118FE4}"/>
                  </a:ext>
                </a:extLst>
              </p:cNvPr>
              <p:cNvSpPr txBox="1"/>
              <p:nvPr/>
            </p:nvSpPr>
            <p:spPr>
              <a:xfrm>
                <a:off x="6154472" y="1205535"/>
                <a:ext cx="2286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</a:rPr>
                  <a:t>Conditions continue to see record levels of change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AB16BB5-7CA0-EB5F-3BA8-97E1C092B185}"/>
                  </a:ext>
                </a:extLst>
              </p:cNvPr>
              <p:cNvSpPr txBox="1"/>
              <p:nvPr/>
            </p:nvSpPr>
            <p:spPr>
              <a:xfrm>
                <a:off x="8894493" y="1205534"/>
                <a:ext cx="238399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</a:rPr>
                  <a:t>System wavers on the edge of a drastic regime shift</a:t>
                </a:r>
                <a:r>
                  <a:rPr lang="en-US" sz="2000" b="1" dirty="0">
                    <a:latin typeface="+mj-lt"/>
                  </a:rPr>
                  <a:t>?</a:t>
                </a:r>
                <a:endParaRPr lang="en-US" b="1" dirty="0">
                  <a:latin typeface="+mj-lt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E91C04F-B6F1-0E71-1ED7-B43A763FEBD0}"/>
                  </a:ext>
                </a:extLst>
              </p:cNvPr>
              <p:cNvSpPr/>
              <p:nvPr/>
            </p:nvSpPr>
            <p:spPr>
              <a:xfrm>
                <a:off x="6973622" y="543006"/>
                <a:ext cx="647700" cy="647700"/>
              </a:xfrm>
              <a:custGeom>
                <a:avLst/>
                <a:gdLst>
                  <a:gd name="connsiteX0" fmla="*/ 57150 w 647700"/>
                  <a:gd name="connsiteY0" fmla="*/ 0 h 647700"/>
                  <a:gd name="connsiteX1" fmla="*/ 0 w 647700"/>
                  <a:gd name="connsiteY1" fmla="*/ 0 h 647700"/>
                  <a:gd name="connsiteX2" fmla="*/ 0 w 647700"/>
                  <a:gd name="connsiteY2" fmla="*/ 647700 h 647700"/>
                  <a:gd name="connsiteX3" fmla="*/ 647700 w 647700"/>
                  <a:gd name="connsiteY3" fmla="*/ 647700 h 647700"/>
                  <a:gd name="connsiteX4" fmla="*/ 647700 w 647700"/>
                  <a:gd name="connsiteY4" fmla="*/ 590550 h 647700"/>
                  <a:gd name="connsiteX5" fmla="*/ 57150 w 647700"/>
                  <a:gd name="connsiteY5" fmla="*/ 59055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7700" h="647700">
                    <a:moveTo>
                      <a:pt x="57150" y="0"/>
                    </a:moveTo>
                    <a:lnTo>
                      <a:pt x="0" y="0"/>
                    </a:lnTo>
                    <a:lnTo>
                      <a:pt x="0" y="647700"/>
                    </a:lnTo>
                    <a:lnTo>
                      <a:pt x="647700" y="647700"/>
                    </a:lnTo>
                    <a:lnTo>
                      <a:pt x="647700" y="590550"/>
                    </a:lnTo>
                    <a:lnTo>
                      <a:pt x="57150" y="5905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C7AE54F-8734-BF59-FDE8-CDCE412013EB}"/>
                  </a:ext>
                </a:extLst>
              </p:cNvPr>
              <p:cNvSpPr/>
              <p:nvPr/>
            </p:nvSpPr>
            <p:spPr>
              <a:xfrm>
                <a:off x="7067919" y="703978"/>
                <a:ext cx="553402" cy="324802"/>
              </a:xfrm>
              <a:custGeom>
                <a:avLst/>
                <a:gdLst>
                  <a:gd name="connsiteX0" fmla="*/ 497205 w 553402"/>
                  <a:gd name="connsiteY0" fmla="*/ 228600 h 324802"/>
                  <a:gd name="connsiteX1" fmla="*/ 381953 w 553402"/>
                  <a:gd name="connsiteY1" fmla="*/ 113348 h 324802"/>
                  <a:gd name="connsiteX2" fmla="*/ 324803 w 553402"/>
                  <a:gd name="connsiteY2" fmla="*/ 170498 h 324802"/>
                  <a:gd name="connsiteX3" fmla="*/ 229553 w 553402"/>
                  <a:gd name="connsiteY3" fmla="*/ 75248 h 324802"/>
                  <a:gd name="connsiteX4" fmla="*/ 172403 w 553402"/>
                  <a:gd name="connsiteY4" fmla="*/ 132398 h 324802"/>
                  <a:gd name="connsiteX5" fmla="*/ 40005 w 553402"/>
                  <a:gd name="connsiteY5" fmla="*/ 0 h 324802"/>
                  <a:gd name="connsiteX6" fmla="*/ 0 w 553402"/>
                  <a:gd name="connsiteY6" fmla="*/ 40005 h 324802"/>
                  <a:gd name="connsiteX7" fmla="*/ 172403 w 553402"/>
                  <a:gd name="connsiteY7" fmla="*/ 212408 h 324802"/>
                  <a:gd name="connsiteX8" fmla="*/ 229553 w 553402"/>
                  <a:gd name="connsiteY8" fmla="*/ 155258 h 324802"/>
                  <a:gd name="connsiteX9" fmla="*/ 324803 w 553402"/>
                  <a:gd name="connsiteY9" fmla="*/ 250508 h 324802"/>
                  <a:gd name="connsiteX10" fmla="*/ 381953 w 553402"/>
                  <a:gd name="connsiteY10" fmla="*/ 193358 h 324802"/>
                  <a:gd name="connsiteX11" fmla="*/ 457200 w 553402"/>
                  <a:gd name="connsiteY11" fmla="*/ 268605 h 324802"/>
                  <a:gd name="connsiteX12" fmla="*/ 401003 w 553402"/>
                  <a:gd name="connsiteY12" fmla="*/ 324803 h 324802"/>
                  <a:gd name="connsiteX13" fmla="*/ 553403 w 553402"/>
                  <a:gd name="connsiteY13" fmla="*/ 324803 h 324802"/>
                  <a:gd name="connsiteX14" fmla="*/ 553403 w 553402"/>
                  <a:gd name="connsiteY14" fmla="*/ 172403 h 32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3402" h="324802">
                    <a:moveTo>
                      <a:pt x="497205" y="228600"/>
                    </a:moveTo>
                    <a:lnTo>
                      <a:pt x="381953" y="113348"/>
                    </a:lnTo>
                    <a:lnTo>
                      <a:pt x="324803" y="170498"/>
                    </a:lnTo>
                    <a:lnTo>
                      <a:pt x="229553" y="75248"/>
                    </a:lnTo>
                    <a:lnTo>
                      <a:pt x="172403" y="132398"/>
                    </a:lnTo>
                    <a:lnTo>
                      <a:pt x="40005" y="0"/>
                    </a:lnTo>
                    <a:lnTo>
                      <a:pt x="0" y="40005"/>
                    </a:lnTo>
                    <a:lnTo>
                      <a:pt x="172403" y="212408"/>
                    </a:lnTo>
                    <a:lnTo>
                      <a:pt x="229553" y="155258"/>
                    </a:lnTo>
                    <a:lnTo>
                      <a:pt x="324803" y="250508"/>
                    </a:lnTo>
                    <a:lnTo>
                      <a:pt x="381953" y="193358"/>
                    </a:lnTo>
                    <a:lnTo>
                      <a:pt x="457200" y="268605"/>
                    </a:lnTo>
                    <a:lnTo>
                      <a:pt x="401003" y="324803"/>
                    </a:lnTo>
                    <a:lnTo>
                      <a:pt x="553403" y="324803"/>
                    </a:lnTo>
                    <a:lnTo>
                      <a:pt x="553403" y="172403"/>
                    </a:lnTo>
                    <a:close/>
                  </a:path>
                </a:pathLst>
              </a:custGeom>
              <a:solidFill>
                <a:srgbClr val="C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Graphic 80" descr="Warning with solid fill">
                <a:extLst>
                  <a:ext uri="{FF2B5EF4-FFF2-40B4-BE49-F238E27FC236}">
                    <a16:creationId xmlns:a16="http://schemas.microsoft.com/office/drawing/2014/main" id="{81507F5B-BC98-68DA-F984-3FC195534067}"/>
                  </a:ext>
                </a:extLst>
              </p:cNvPr>
              <p:cNvSpPr/>
              <p:nvPr/>
            </p:nvSpPr>
            <p:spPr>
              <a:xfrm>
                <a:off x="9741566" y="596584"/>
                <a:ext cx="665407" cy="586551"/>
              </a:xfrm>
              <a:custGeom>
                <a:avLst/>
                <a:gdLst>
                  <a:gd name="connsiteX0" fmla="*/ 661374 w 665407"/>
                  <a:gd name="connsiteY0" fmla="*/ 540260 h 586551"/>
                  <a:gd name="connsiteX1" fmla="*/ 359707 w 665407"/>
                  <a:gd name="connsiteY1" fmla="*/ 15623 h 586551"/>
                  <a:gd name="connsiteX2" fmla="*/ 306472 w 665407"/>
                  <a:gd name="connsiteY2" fmla="*/ 15623 h 586551"/>
                  <a:gd name="connsiteX3" fmla="*/ 4034 w 665407"/>
                  <a:gd name="connsiteY3" fmla="*/ 540260 h 586551"/>
                  <a:gd name="connsiteX4" fmla="*/ 31038 w 665407"/>
                  <a:gd name="connsiteY4" fmla="*/ 586552 h 586551"/>
                  <a:gd name="connsiteX5" fmla="*/ 332704 w 665407"/>
                  <a:gd name="connsiteY5" fmla="*/ 586552 h 586551"/>
                  <a:gd name="connsiteX6" fmla="*/ 634370 w 665407"/>
                  <a:gd name="connsiteY6" fmla="*/ 586552 h 586551"/>
                  <a:gd name="connsiteX7" fmla="*/ 661374 w 665407"/>
                  <a:gd name="connsiteY7" fmla="*/ 540260 h 586551"/>
                  <a:gd name="connsiteX8" fmla="*/ 309558 w 665407"/>
                  <a:gd name="connsiteY8" fmla="*/ 139067 h 586551"/>
                  <a:gd name="connsiteX9" fmla="*/ 355850 w 665407"/>
                  <a:gd name="connsiteY9" fmla="*/ 139067 h 586551"/>
                  <a:gd name="connsiteX10" fmla="*/ 355850 w 665407"/>
                  <a:gd name="connsiteY10" fmla="*/ 409101 h 586551"/>
                  <a:gd name="connsiteX11" fmla="*/ 309558 w 665407"/>
                  <a:gd name="connsiteY11" fmla="*/ 409101 h 586551"/>
                  <a:gd name="connsiteX12" fmla="*/ 309558 w 665407"/>
                  <a:gd name="connsiteY12" fmla="*/ 139067 h 586551"/>
                  <a:gd name="connsiteX13" fmla="*/ 332704 w 665407"/>
                  <a:gd name="connsiteY13" fmla="*/ 517115 h 586551"/>
                  <a:gd name="connsiteX14" fmla="*/ 294128 w 665407"/>
                  <a:gd name="connsiteY14" fmla="*/ 478538 h 586551"/>
                  <a:gd name="connsiteX15" fmla="*/ 332704 w 665407"/>
                  <a:gd name="connsiteY15" fmla="*/ 439962 h 586551"/>
                  <a:gd name="connsiteX16" fmla="*/ 371280 w 665407"/>
                  <a:gd name="connsiteY16" fmla="*/ 478538 h 586551"/>
                  <a:gd name="connsiteX17" fmla="*/ 332704 w 665407"/>
                  <a:gd name="connsiteY17" fmla="*/ 517115 h 58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5407" h="586551">
                    <a:moveTo>
                      <a:pt x="661374" y="540260"/>
                    </a:moveTo>
                    <a:lnTo>
                      <a:pt x="359707" y="15623"/>
                    </a:lnTo>
                    <a:cubicBezTo>
                      <a:pt x="348134" y="-5208"/>
                      <a:pt x="318045" y="-5208"/>
                      <a:pt x="306472" y="15623"/>
                    </a:cubicBezTo>
                    <a:lnTo>
                      <a:pt x="4034" y="540260"/>
                    </a:lnTo>
                    <a:cubicBezTo>
                      <a:pt x="-7539" y="561092"/>
                      <a:pt x="7120" y="586552"/>
                      <a:pt x="31038" y="586552"/>
                    </a:cubicBezTo>
                    <a:lnTo>
                      <a:pt x="332704" y="586552"/>
                    </a:lnTo>
                    <a:lnTo>
                      <a:pt x="634370" y="586552"/>
                    </a:lnTo>
                    <a:cubicBezTo>
                      <a:pt x="658288" y="586552"/>
                      <a:pt x="672946" y="561092"/>
                      <a:pt x="661374" y="540260"/>
                    </a:cubicBezTo>
                    <a:close/>
                    <a:moveTo>
                      <a:pt x="309558" y="139067"/>
                    </a:moveTo>
                    <a:lnTo>
                      <a:pt x="355850" y="139067"/>
                    </a:lnTo>
                    <a:lnTo>
                      <a:pt x="355850" y="409101"/>
                    </a:lnTo>
                    <a:lnTo>
                      <a:pt x="309558" y="409101"/>
                    </a:lnTo>
                    <a:lnTo>
                      <a:pt x="309558" y="139067"/>
                    </a:lnTo>
                    <a:close/>
                    <a:moveTo>
                      <a:pt x="332704" y="517115"/>
                    </a:moveTo>
                    <a:cubicBezTo>
                      <a:pt x="311101" y="517115"/>
                      <a:pt x="294128" y="500141"/>
                      <a:pt x="294128" y="478538"/>
                    </a:cubicBezTo>
                    <a:cubicBezTo>
                      <a:pt x="294128" y="456936"/>
                      <a:pt x="311101" y="439962"/>
                      <a:pt x="332704" y="439962"/>
                    </a:cubicBezTo>
                    <a:cubicBezTo>
                      <a:pt x="354307" y="439962"/>
                      <a:pt x="371280" y="456936"/>
                      <a:pt x="371280" y="478538"/>
                    </a:cubicBezTo>
                    <a:cubicBezTo>
                      <a:pt x="371280" y="500141"/>
                      <a:pt x="354307" y="517115"/>
                      <a:pt x="332704" y="517115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76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67B6B19-5ECF-5199-D1A0-EFECDD6BE0DB}"/>
              </a:ext>
            </a:extLst>
          </p:cNvPr>
          <p:cNvGrpSpPr/>
          <p:nvPr/>
        </p:nvGrpSpPr>
        <p:grpSpPr>
          <a:xfrm>
            <a:off x="2068744" y="1737363"/>
            <a:ext cx="3146409" cy="4821575"/>
            <a:chOff x="2068744" y="1737363"/>
            <a:chExt cx="3146409" cy="4821575"/>
          </a:xfrm>
        </p:grpSpPr>
        <p:sp>
          <p:nvSpPr>
            <p:cNvPr id="71" name="Arrow: Bent 70">
              <a:extLst>
                <a:ext uri="{FF2B5EF4-FFF2-40B4-BE49-F238E27FC236}">
                  <a16:creationId xmlns:a16="http://schemas.microsoft.com/office/drawing/2014/main" id="{1E23F011-23AB-47CA-1643-4AC5AD45B6D9}"/>
                </a:ext>
              </a:extLst>
            </p:cNvPr>
            <p:cNvSpPr/>
            <p:nvPr/>
          </p:nvSpPr>
          <p:spPr>
            <a:xfrm rot="5400000">
              <a:off x="2837943" y="1867011"/>
              <a:ext cx="1269211" cy="1009915"/>
            </a:xfrm>
            <a:prstGeom prst="bentArrow">
              <a:avLst>
                <a:gd name="adj1" fmla="val 11891"/>
                <a:gd name="adj2" fmla="val 6694"/>
                <a:gd name="adj3" fmla="val 0"/>
                <a:gd name="adj4" fmla="val 24905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0C48C8E-69CD-4D8C-ADBA-2DF0E862E57E}"/>
                </a:ext>
              </a:extLst>
            </p:cNvPr>
            <p:cNvGrpSpPr/>
            <p:nvPr/>
          </p:nvGrpSpPr>
          <p:grpSpPr>
            <a:xfrm>
              <a:off x="2068744" y="2816719"/>
              <a:ext cx="3146409" cy="3742219"/>
              <a:chOff x="2068744" y="2816719"/>
              <a:chExt cx="3146409" cy="3742219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36994C9-EDC8-2A3F-09FE-C30C53E50BCB}"/>
                  </a:ext>
                </a:extLst>
              </p:cNvPr>
              <p:cNvGrpSpPr/>
              <p:nvPr/>
            </p:nvGrpSpPr>
            <p:grpSpPr>
              <a:xfrm>
                <a:off x="2239232" y="2816719"/>
                <a:ext cx="2975921" cy="3742219"/>
                <a:chOff x="1336262" y="2789277"/>
                <a:chExt cx="2975921" cy="3742219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A8BFA898-78B4-926F-6E02-9842CEC0FB8A}"/>
                    </a:ext>
                  </a:extLst>
                </p:cNvPr>
                <p:cNvGrpSpPr/>
                <p:nvPr/>
              </p:nvGrpSpPr>
              <p:grpSpPr>
                <a:xfrm>
                  <a:off x="1336262" y="2789277"/>
                  <a:ext cx="2975921" cy="1898035"/>
                  <a:chOff x="2682679" y="2749715"/>
                  <a:chExt cx="2975921" cy="1898035"/>
                </a:xfrm>
              </p:grpSpPr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37BF0414-238A-E0F9-B046-436B09E575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rcRect t="31954" b="35706"/>
                  <a:stretch/>
                </p:blipFill>
                <p:spPr>
                  <a:xfrm>
                    <a:off x="2682679" y="2749715"/>
                    <a:ext cx="2975921" cy="1898035"/>
                  </a:xfrm>
                  <a:prstGeom prst="rect">
                    <a:avLst/>
                  </a:prstGeom>
                </p:spPr>
              </p:pic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6BC30FBF-AB3B-B376-E172-8C0CC9161E67}"/>
                      </a:ext>
                    </a:extLst>
                  </p:cNvPr>
                  <p:cNvSpPr txBox="1"/>
                  <p:nvPr/>
                </p:nvSpPr>
                <p:spPr>
                  <a:xfrm>
                    <a:off x="3219901" y="2988097"/>
                    <a:ext cx="67037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/>
                      <a:t>Chl-a</a:t>
                    </a:r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9DFF733D-D83D-A006-5572-0D18856242C0}"/>
                    </a:ext>
                  </a:extLst>
                </p:cNvPr>
                <p:cNvGrpSpPr/>
                <p:nvPr/>
              </p:nvGrpSpPr>
              <p:grpSpPr>
                <a:xfrm>
                  <a:off x="1336262" y="4687312"/>
                  <a:ext cx="2975921" cy="1844184"/>
                  <a:chOff x="3665659" y="4647750"/>
                  <a:chExt cx="2975921" cy="1844184"/>
                </a:xfrm>
              </p:grpSpPr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FEFCD950-C1AB-86AF-23AD-EE786FF4816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rcRect t="66647" b="1930"/>
                  <a:stretch/>
                </p:blipFill>
                <p:spPr>
                  <a:xfrm>
                    <a:off x="3665659" y="4647750"/>
                    <a:ext cx="2975921" cy="1844184"/>
                  </a:xfrm>
                  <a:prstGeom prst="rect">
                    <a:avLst/>
                  </a:prstGeom>
                </p:spPr>
              </p:pic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489AB25-02E0-9A26-6F28-42481CE33D5A}"/>
                      </a:ext>
                    </a:extLst>
                  </p:cNvPr>
                  <p:cNvSpPr txBox="1"/>
                  <p:nvPr/>
                </p:nvSpPr>
                <p:spPr>
                  <a:xfrm>
                    <a:off x="5153619" y="4767322"/>
                    <a:ext cx="70448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/>
                      <a:t>∆</a:t>
                    </a:r>
                    <a:r>
                      <a:rPr lang="en-US" b="1" i="1" dirty="0"/>
                      <a:t>P</a:t>
                    </a:r>
                    <a:r>
                      <a:rPr lang="en-US" b="1" baseline="-25000" dirty="0"/>
                      <a:t>CO2</a:t>
                    </a:r>
                  </a:p>
                </p:txBody>
              </p:sp>
            </p:grpSp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EC3EF15-2B2B-9797-700A-BD2CC50E446F}"/>
                  </a:ext>
                </a:extLst>
              </p:cNvPr>
              <p:cNvSpPr/>
              <p:nvPr/>
            </p:nvSpPr>
            <p:spPr>
              <a:xfrm>
                <a:off x="2068744" y="2835141"/>
                <a:ext cx="285750" cy="253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BC89F1A-5355-CC1B-0C7B-BFEFC13DC420}"/>
                  </a:ext>
                </a:extLst>
              </p:cNvPr>
              <p:cNvSpPr/>
              <p:nvPr/>
            </p:nvSpPr>
            <p:spPr>
              <a:xfrm>
                <a:off x="2149149" y="4714754"/>
                <a:ext cx="285750" cy="253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0F57CE1-F41D-0AFE-87A0-F9C6BD2ED77B}"/>
              </a:ext>
            </a:extLst>
          </p:cNvPr>
          <p:cNvSpPr txBox="1"/>
          <p:nvPr/>
        </p:nvSpPr>
        <p:spPr>
          <a:xfrm>
            <a:off x="292914" y="2941586"/>
            <a:ext cx="1856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This core dynamic of light-limited ecology plays out on an interdecadal scale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2AE95F-5E29-3216-7F7F-C04D59C3D582}"/>
              </a:ext>
            </a:extLst>
          </p:cNvPr>
          <p:cNvGrpSpPr/>
          <p:nvPr/>
        </p:nvGrpSpPr>
        <p:grpSpPr>
          <a:xfrm>
            <a:off x="3261690" y="1344680"/>
            <a:ext cx="3440541" cy="5160439"/>
            <a:chOff x="3261690" y="1344680"/>
            <a:chExt cx="3440541" cy="5160439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0E88722-AF1F-2712-DC48-F8C8EFCB2086}"/>
                </a:ext>
              </a:extLst>
            </p:cNvPr>
            <p:cNvSpPr txBox="1"/>
            <p:nvPr/>
          </p:nvSpPr>
          <p:spPr>
            <a:xfrm>
              <a:off x="3261690" y="1344680"/>
              <a:ext cx="3106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Light-dependence </a:t>
              </a:r>
            </a:p>
            <a:p>
              <a:r>
                <a:rPr lang="en-US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              is critical...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E448AD02-239F-8A7D-F061-B467804CFE5F}"/>
                </a:ext>
              </a:extLst>
            </p:cNvPr>
            <p:cNvGrpSpPr/>
            <p:nvPr/>
          </p:nvGrpSpPr>
          <p:grpSpPr>
            <a:xfrm>
              <a:off x="5262773" y="3055101"/>
              <a:ext cx="1439458" cy="3450018"/>
              <a:chOff x="5262773" y="3055101"/>
              <a:chExt cx="1439458" cy="3450018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178CFE12-D8A0-4D8B-D63D-54A35C8677E4}"/>
                  </a:ext>
                </a:extLst>
              </p:cNvPr>
              <p:cNvGrpSpPr/>
              <p:nvPr/>
            </p:nvGrpSpPr>
            <p:grpSpPr>
              <a:xfrm>
                <a:off x="5262773" y="5940699"/>
                <a:ext cx="1439458" cy="564420"/>
                <a:chOff x="5253869" y="5936621"/>
                <a:chExt cx="1439458" cy="564420"/>
              </a:xfrm>
            </p:grpSpPr>
            <p:sp>
              <p:nvSpPr>
                <p:cNvPr id="106" name="Arrow: Right 105">
                  <a:extLst>
                    <a:ext uri="{FF2B5EF4-FFF2-40B4-BE49-F238E27FC236}">
                      <a16:creationId xmlns:a16="http://schemas.microsoft.com/office/drawing/2014/main" id="{4E74F1CB-8E2B-429C-231D-1D1772871ED2}"/>
                    </a:ext>
                  </a:extLst>
                </p:cNvPr>
                <p:cNvSpPr/>
                <p:nvPr/>
              </p:nvSpPr>
              <p:spPr>
                <a:xfrm>
                  <a:off x="5253869" y="6119644"/>
                  <a:ext cx="399799" cy="219164"/>
                </a:xfrm>
                <a:prstGeom prst="rightArrow">
                  <a:avLst>
                    <a:gd name="adj1" fmla="val 45008"/>
                    <a:gd name="adj2" fmla="val 77132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07" name="Graphic 106" descr="Circles with arrows with solid fill">
                  <a:extLst>
                    <a:ext uri="{FF2B5EF4-FFF2-40B4-BE49-F238E27FC236}">
                      <a16:creationId xmlns:a16="http://schemas.microsoft.com/office/drawing/2014/main" id="{03F7978C-AAC8-6C07-6B6B-1B83B8668E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2846" y="5970121"/>
                  <a:ext cx="530920" cy="530920"/>
                </a:xfrm>
                <a:prstGeom prst="rect">
                  <a:avLst/>
                </a:prstGeom>
              </p:spPr>
            </p:pic>
            <p:pic>
              <p:nvPicPr>
                <p:cNvPr id="108" name="Graphic 107" descr="Penguin with solid fill">
                  <a:extLst>
                    <a:ext uri="{FF2B5EF4-FFF2-40B4-BE49-F238E27FC236}">
                      <a16:creationId xmlns:a16="http://schemas.microsoft.com/office/drawing/2014/main" id="{C120A523-334C-9721-6D47-AED5349627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62407" y="5936621"/>
                  <a:ext cx="530920" cy="530920"/>
                </a:xfrm>
                <a:prstGeom prst="rect">
                  <a:avLst/>
                </a:prstGeom>
              </p:spPr>
            </p:pic>
          </p:grp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63B2C425-4C54-7898-C40A-4BB0C98DEDD6}"/>
                  </a:ext>
                </a:extLst>
              </p:cNvPr>
              <p:cNvCxnSpPr/>
              <p:nvPr/>
            </p:nvCxnSpPr>
            <p:spPr>
              <a:xfrm>
                <a:off x="5283733" y="3055101"/>
                <a:ext cx="0" cy="3068621"/>
              </a:xfrm>
              <a:prstGeom prst="straightConnector1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4F521F5-230B-ACAF-333D-575531A0F52A}"/>
              </a:ext>
            </a:extLst>
          </p:cNvPr>
          <p:cNvGrpSpPr/>
          <p:nvPr/>
        </p:nvGrpSpPr>
        <p:grpSpPr>
          <a:xfrm>
            <a:off x="31014" y="845736"/>
            <a:ext cx="3051715" cy="1884744"/>
            <a:chOff x="31014" y="845736"/>
            <a:chExt cx="3051715" cy="188474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5A75A5A-8AAB-08E6-94BE-68E5E5FE2002}"/>
                </a:ext>
              </a:extLst>
            </p:cNvPr>
            <p:cNvGrpSpPr/>
            <p:nvPr/>
          </p:nvGrpSpPr>
          <p:grpSpPr>
            <a:xfrm>
              <a:off x="106808" y="959305"/>
              <a:ext cx="2975921" cy="1771175"/>
              <a:chOff x="106808" y="1027885"/>
              <a:chExt cx="2975921" cy="177117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537D1C6-AFD4-90C9-CD35-F850FBF9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b="69822"/>
              <a:stretch/>
            </p:blipFill>
            <p:spPr>
              <a:xfrm>
                <a:off x="106808" y="1027885"/>
                <a:ext cx="2975921" cy="1771175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2063621-8572-B506-9968-F778DEAC3EC7}"/>
                  </a:ext>
                </a:extLst>
              </p:cNvPr>
              <p:cNvSpPr txBox="1"/>
              <p:nvPr/>
            </p:nvSpPr>
            <p:spPr>
              <a:xfrm>
                <a:off x="685800" y="1129656"/>
                <a:ext cx="6303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MLD</a:t>
                </a:r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DA773BD-2608-BDB2-6DB8-F6050F7B6263}"/>
                </a:ext>
              </a:extLst>
            </p:cNvPr>
            <p:cNvSpPr/>
            <p:nvPr/>
          </p:nvSpPr>
          <p:spPr>
            <a:xfrm>
              <a:off x="31014" y="845736"/>
              <a:ext cx="28575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601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B8704F4-849C-C0B6-73B7-8FFB11489B53}"/>
              </a:ext>
            </a:extLst>
          </p:cNvPr>
          <p:cNvGrpSpPr/>
          <p:nvPr/>
        </p:nvGrpSpPr>
        <p:grpSpPr>
          <a:xfrm>
            <a:off x="31014" y="845736"/>
            <a:ext cx="3051715" cy="1884744"/>
            <a:chOff x="31014" y="845736"/>
            <a:chExt cx="3051715" cy="188474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F322215-06C9-38BF-A23B-9549CA90B81B}"/>
                </a:ext>
              </a:extLst>
            </p:cNvPr>
            <p:cNvGrpSpPr/>
            <p:nvPr/>
          </p:nvGrpSpPr>
          <p:grpSpPr>
            <a:xfrm>
              <a:off x="106808" y="959305"/>
              <a:ext cx="2975921" cy="1771175"/>
              <a:chOff x="106808" y="1027885"/>
              <a:chExt cx="2975921" cy="177117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686E7D2-9BF7-2295-D4E4-22A57BF13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b="69822"/>
              <a:stretch/>
            </p:blipFill>
            <p:spPr>
              <a:xfrm>
                <a:off x="106808" y="1027885"/>
                <a:ext cx="2975921" cy="1771175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A4651AB-19B7-6FD4-EF10-C3E81E8C3CD5}"/>
                  </a:ext>
                </a:extLst>
              </p:cNvPr>
              <p:cNvSpPr txBox="1"/>
              <p:nvPr/>
            </p:nvSpPr>
            <p:spPr>
              <a:xfrm>
                <a:off x="685800" y="1129656"/>
                <a:ext cx="6303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MLD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860AB7-4299-D726-F086-26B1BDE722D5}"/>
                </a:ext>
              </a:extLst>
            </p:cNvPr>
            <p:cNvSpPr/>
            <p:nvPr/>
          </p:nvSpPr>
          <p:spPr>
            <a:xfrm>
              <a:off x="31014" y="845736"/>
              <a:ext cx="28575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08FE6A-5E91-C960-B7F1-992EE4881C60}"/>
              </a:ext>
            </a:extLst>
          </p:cNvPr>
          <p:cNvGrpSpPr/>
          <p:nvPr/>
        </p:nvGrpSpPr>
        <p:grpSpPr>
          <a:xfrm>
            <a:off x="2068744" y="1737363"/>
            <a:ext cx="3146409" cy="4821575"/>
            <a:chOff x="2068744" y="1737363"/>
            <a:chExt cx="3146409" cy="4821575"/>
          </a:xfrm>
        </p:grpSpPr>
        <p:sp>
          <p:nvSpPr>
            <p:cNvPr id="25" name="Arrow: Bent 24">
              <a:extLst>
                <a:ext uri="{FF2B5EF4-FFF2-40B4-BE49-F238E27FC236}">
                  <a16:creationId xmlns:a16="http://schemas.microsoft.com/office/drawing/2014/main" id="{208E873D-403F-4CCA-8AE4-BE88346B0812}"/>
                </a:ext>
              </a:extLst>
            </p:cNvPr>
            <p:cNvSpPr/>
            <p:nvPr/>
          </p:nvSpPr>
          <p:spPr>
            <a:xfrm rot="5400000">
              <a:off x="2837943" y="1867011"/>
              <a:ext cx="1269211" cy="1009915"/>
            </a:xfrm>
            <a:prstGeom prst="bentArrow">
              <a:avLst>
                <a:gd name="adj1" fmla="val 11891"/>
                <a:gd name="adj2" fmla="val 6694"/>
                <a:gd name="adj3" fmla="val 0"/>
                <a:gd name="adj4" fmla="val 24905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BB014C6-88D2-D32D-AF93-D26A8219669A}"/>
                </a:ext>
              </a:extLst>
            </p:cNvPr>
            <p:cNvGrpSpPr/>
            <p:nvPr/>
          </p:nvGrpSpPr>
          <p:grpSpPr>
            <a:xfrm>
              <a:off x="2068744" y="2816719"/>
              <a:ext cx="3146409" cy="3742219"/>
              <a:chOff x="2068744" y="2816719"/>
              <a:chExt cx="3146409" cy="3742219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8DE3079-8BE8-1555-D61F-CF80FB7AD5C9}"/>
                  </a:ext>
                </a:extLst>
              </p:cNvPr>
              <p:cNvGrpSpPr/>
              <p:nvPr/>
            </p:nvGrpSpPr>
            <p:grpSpPr>
              <a:xfrm>
                <a:off x="2239232" y="2816719"/>
                <a:ext cx="2975921" cy="3742219"/>
                <a:chOff x="1336262" y="2789277"/>
                <a:chExt cx="2975921" cy="3742219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BEEC8B6A-4049-ED44-BCFF-E7D65266EB74}"/>
                    </a:ext>
                  </a:extLst>
                </p:cNvPr>
                <p:cNvGrpSpPr/>
                <p:nvPr/>
              </p:nvGrpSpPr>
              <p:grpSpPr>
                <a:xfrm>
                  <a:off x="1336262" y="2789277"/>
                  <a:ext cx="2975921" cy="1898035"/>
                  <a:chOff x="2682679" y="2749715"/>
                  <a:chExt cx="2975921" cy="1898035"/>
                </a:xfrm>
              </p:grpSpPr>
              <p:pic>
                <p:nvPicPr>
                  <p:cNvPr id="45" name="Picture 44">
                    <a:extLst>
                      <a:ext uri="{FF2B5EF4-FFF2-40B4-BE49-F238E27FC236}">
                        <a16:creationId xmlns:a16="http://schemas.microsoft.com/office/drawing/2014/main" id="{83245373-8C02-B52E-F08C-859EBBFFC4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rcRect t="31954" b="35706"/>
                  <a:stretch/>
                </p:blipFill>
                <p:spPr>
                  <a:xfrm>
                    <a:off x="2682679" y="2749715"/>
                    <a:ext cx="2975921" cy="1898035"/>
                  </a:xfrm>
                  <a:prstGeom prst="rect">
                    <a:avLst/>
                  </a:prstGeom>
                </p:spPr>
              </p:pic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74D28E7-0598-20FE-0DD5-A4C59961F47B}"/>
                      </a:ext>
                    </a:extLst>
                  </p:cNvPr>
                  <p:cNvSpPr txBox="1"/>
                  <p:nvPr/>
                </p:nvSpPr>
                <p:spPr>
                  <a:xfrm>
                    <a:off x="3219901" y="2988097"/>
                    <a:ext cx="67037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/>
                      <a:t>Chl-a</a:t>
                    </a:r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C399978A-F41A-DA96-20AF-B70D816E9AA5}"/>
                    </a:ext>
                  </a:extLst>
                </p:cNvPr>
                <p:cNvGrpSpPr/>
                <p:nvPr/>
              </p:nvGrpSpPr>
              <p:grpSpPr>
                <a:xfrm>
                  <a:off x="1336262" y="4687312"/>
                  <a:ext cx="2975921" cy="1844184"/>
                  <a:chOff x="3665659" y="4647750"/>
                  <a:chExt cx="2975921" cy="1844184"/>
                </a:xfrm>
              </p:grpSpPr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CB6216BE-D634-4359-C09A-731EEAAE38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rcRect t="66647" b="1930"/>
                  <a:stretch/>
                </p:blipFill>
                <p:spPr>
                  <a:xfrm>
                    <a:off x="3665659" y="4647750"/>
                    <a:ext cx="2975921" cy="1844184"/>
                  </a:xfrm>
                  <a:prstGeom prst="rect">
                    <a:avLst/>
                  </a:prstGeom>
                </p:spPr>
              </p:pic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135BFD0D-55CE-DCA7-F17C-64D1D1B5935E}"/>
                      </a:ext>
                    </a:extLst>
                  </p:cNvPr>
                  <p:cNvSpPr txBox="1"/>
                  <p:nvPr/>
                </p:nvSpPr>
                <p:spPr>
                  <a:xfrm>
                    <a:off x="5153619" y="4767322"/>
                    <a:ext cx="70448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/>
                      <a:t>∆</a:t>
                    </a:r>
                    <a:r>
                      <a:rPr lang="en-US" b="1" i="1" dirty="0"/>
                      <a:t>P</a:t>
                    </a:r>
                    <a:r>
                      <a:rPr lang="en-US" b="1" baseline="-25000" dirty="0"/>
                      <a:t>CO2</a:t>
                    </a:r>
                  </a:p>
                </p:txBody>
              </p:sp>
            </p:grp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7EFF671-D84D-D1B9-01F5-CFA49882933A}"/>
                  </a:ext>
                </a:extLst>
              </p:cNvPr>
              <p:cNvSpPr/>
              <p:nvPr/>
            </p:nvSpPr>
            <p:spPr>
              <a:xfrm>
                <a:off x="2068744" y="2835141"/>
                <a:ext cx="285750" cy="253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E94DB60-2258-AD6E-6BAC-0B79D3BB20D0}"/>
                  </a:ext>
                </a:extLst>
              </p:cNvPr>
              <p:cNvSpPr/>
              <p:nvPr/>
            </p:nvSpPr>
            <p:spPr>
              <a:xfrm>
                <a:off x="2149149" y="4714754"/>
                <a:ext cx="285750" cy="253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F950CFA-E813-BD3B-5151-18F2B0126CE0}"/>
              </a:ext>
            </a:extLst>
          </p:cNvPr>
          <p:cNvSpPr txBox="1"/>
          <p:nvPr/>
        </p:nvSpPr>
        <p:spPr>
          <a:xfrm>
            <a:off x="292914" y="2941586"/>
            <a:ext cx="1856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This core dynamic of light-limited ecology plays out on an interdecadal scale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602BF02-435E-98FB-1F91-23C2C2A9A4B3}"/>
              </a:ext>
            </a:extLst>
          </p:cNvPr>
          <p:cNvSpPr txBox="1"/>
          <p:nvPr/>
        </p:nvSpPr>
        <p:spPr>
          <a:xfrm>
            <a:off x="3261690" y="1344680"/>
            <a:ext cx="310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Light-dependence </a:t>
            </a:r>
          </a:p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       is critical...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C95DA3B-E428-950F-06F9-85D38F905FB5}"/>
              </a:ext>
            </a:extLst>
          </p:cNvPr>
          <p:cNvGrpSpPr/>
          <p:nvPr/>
        </p:nvGrpSpPr>
        <p:grpSpPr>
          <a:xfrm>
            <a:off x="5262773" y="3055101"/>
            <a:ext cx="1439458" cy="3450018"/>
            <a:chOff x="5262773" y="3055101"/>
            <a:chExt cx="1439458" cy="345001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6546762-6476-A4A2-A8F7-FE5237CD90C1}"/>
                </a:ext>
              </a:extLst>
            </p:cNvPr>
            <p:cNvGrpSpPr/>
            <p:nvPr/>
          </p:nvGrpSpPr>
          <p:grpSpPr>
            <a:xfrm>
              <a:off x="5262773" y="5940699"/>
              <a:ext cx="1439458" cy="564420"/>
              <a:chOff x="5253869" y="5936621"/>
              <a:chExt cx="1439458" cy="564420"/>
            </a:xfrm>
          </p:grpSpPr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ED7FCCD1-7D0C-C3F8-CD67-0063B06BD2A4}"/>
                  </a:ext>
                </a:extLst>
              </p:cNvPr>
              <p:cNvSpPr/>
              <p:nvPr/>
            </p:nvSpPr>
            <p:spPr>
              <a:xfrm>
                <a:off x="5253869" y="6119644"/>
                <a:ext cx="399799" cy="219164"/>
              </a:xfrm>
              <a:prstGeom prst="rightArrow">
                <a:avLst>
                  <a:gd name="adj1" fmla="val 45008"/>
                  <a:gd name="adj2" fmla="val 7713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9" name="Graphic 58" descr="Circles with arrows with solid fill">
                <a:extLst>
                  <a:ext uri="{FF2B5EF4-FFF2-40B4-BE49-F238E27FC236}">
                    <a16:creationId xmlns:a16="http://schemas.microsoft.com/office/drawing/2014/main" id="{B5CC71BB-3ECF-8924-CBBE-8D0C17663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652846" y="5970121"/>
                <a:ext cx="530920" cy="530920"/>
              </a:xfrm>
              <a:prstGeom prst="rect">
                <a:avLst/>
              </a:prstGeom>
            </p:spPr>
          </p:pic>
          <p:pic>
            <p:nvPicPr>
              <p:cNvPr id="60" name="Graphic 59" descr="Penguin with solid fill">
                <a:extLst>
                  <a:ext uri="{FF2B5EF4-FFF2-40B4-BE49-F238E27FC236}">
                    <a16:creationId xmlns:a16="http://schemas.microsoft.com/office/drawing/2014/main" id="{E1BD633E-8484-67E9-F892-212919AF3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162407" y="5936621"/>
                <a:ext cx="530920" cy="530920"/>
              </a:xfrm>
              <a:prstGeom prst="rect">
                <a:avLst/>
              </a:prstGeom>
            </p:spPr>
          </p:pic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F8BAD61-CDAB-5389-D328-FEAE6C3DF045}"/>
                </a:ext>
              </a:extLst>
            </p:cNvPr>
            <p:cNvCxnSpPr/>
            <p:nvPr/>
          </p:nvCxnSpPr>
          <p:spPr>
            <a:xfrm>
              <a:off x="5283733" y="3055101"/>
              <a:ext cx="0" cy="3068621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689D45D-B9C8-9D3A-EC8C-F96FFC3E7F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791AB-B7E4-FD81-2272-6839EF0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52F223-2A2C-0896-3797-AC939B0D813B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671C0249-4623-2832-C5D5-95DDAF434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0F56A88B-E1AB-3DE9-E387-CB6E62D36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5C5E3F2-12BF-4EAF-4E18-AB393F38D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0">
            <a:extLst>
              <a:ext uri="{FF2B5EF4-FFF2-40B4-BE49-F238E27FC236}">
                <a16:creationId xmlns:a16="http://schemas.microsoft.com/office/drawing/2014/main" id="{13FBC516-90FE-ADA8-9671-9D283631BAAB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Rapid Interdecadal Change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416EB18-AAB4-CA9D-5C26-F7163C5F1123}"/>
              </a:ext>
            </a:extLst>
          </p:cNvPr>
          <p:cNvGrpSpPr/>
          <p:nvPr/>
        </p:nvGrpSpPr>
        <p:grpSpPr>
          <a:xfrm>
            <a:off x="6050183" y="1807179"/>
            <a:ext cx="5124013" cy="1616635"/>
            <a:chOff x="6050183" y="2092929"/>
            <a:chExt cx="5124013" cy="1616635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AEBBCBF-8E1B-D97C-506C-77F398928622}"/>
                </a:ext>
              </a:extLst>
            </p:cNvPr>
            <p:cNvSpPr/>
            <p:nvPr/>
          </p:nvSpPr>
          <p:spPr>
            <a:xfrm>
              <a:off x="9913620" y="2276761"/>
              <a:ext cx="137160" cy="41418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E5E341B-8F34-1102-0812-9DC49665BF72}"/>
                </a:ext>
              </a:extLst>
            </p:cNvPr>
            <p:cNvGrpSpPr/>
            <p:nvPr/>
          </p:nvGrpSpPr>
          <p:grpSpPr>
            <a:xfrm>
              <a:off x="6050183" y="2092929"/>
              <a:ext cx="5124013" cy="1616635"/>
              <a:chOff x="6154472" y="543006"/>
              <a:chExt cx="5124013" cy="1616635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C93812F-ADCA-BF33-59FE-164233118FE4}"/>
                  </a:ext>
                </a:extLst>
              </p:cNvPr>
              <p:cNvSpPr txBox="1"/>
              <p:nvPr/>
            </p:nvSpPr>
            <p:spPr>
              <a:xfrm>
                <a:off x="6154472" y="1205535"/>
                <a:ext cx="2286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</a:rPr>
                  <a:t>Conditions continue to see record levels of change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AB16BB5-7CA0-EB5F-3BA8-97E1C092B185}"/>
                  </a:ext>
                </a:extLst>
              </p:cNvPr>
              <p:cNvSpPr txBox="1"/>
              <p:nvPr/>
            </p:nvSpPr>
            <p:spPr>
              <a:xfrm>
                <a:off x="8894493" y="1205534"/>
                <a:ext cx="238399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</a:rPr>
                  <a:t>System wavers on the edge of a drastic regime shift</a:t>
                </a:r>
                <a:r>
                  <a:rPr lang="en-US" sz="2000" b="1" dirty="0">
                    <a:latin typeface="+mj-lt"/>
                  </a:rPr>
                  <a:t>?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E91C04F-B6F1-0E71-1ED7-B43A763FEBD0}"/>
                  </a:ext>
                </a:extLst>
              </p:cNvPr>
              <p:cNvSpPr/>
              <p:nvPr/>
            </p:nvSpPr>
            <p:spPr>
              <a:xfrm>
                <a:off x="6973622" y="543006"/>
                <a:ext cx="647700" cy="647700"/>
              </a:xfrm>
              <a:custGeom>
                <a:avLst/>
                <a:gdLst>
                  <a:gd name="connsiteX0" fmla="*/ 57150 w 647700"/>
                  <a:gd name="connsiteY0" fmla="*/ 0 h 647700"/>
                  <a:gd name="connsiteX1" fmla="*/ 0 w 647700"/>
                  <a:gd name="connsiteY1" fmla="*/ 0 h 647700"/>
                  <a:gd name="connsiteX2" fmla="*/ 0 w 647700"/>
                  <a:gd name="connsiteY2" fmla="*/ 647700 h 647700"/>
                  <a:gd name="connsiteX3" fmla="*/ 647700 w 647700"/>
                  <a:gd name="connsiteY3" fmla="*/ 647700 h 647700"/>
                  <a:gd name="connsiteX4" fmla="*/ 647700 w 647700"/>
                  <a:gd name="connsiteY4" fmla="*/ 590550 h 647700"/>
                  <a:gd name="connsiteX5" fmla="*/ 57150 w 647700"/>
                  <a:gd name="connsiteY5" fmla="*/ 59055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7700" h="647700">
                    <a:moveTo>
                      <a:pt x="57150" y="0"/>
                    </a:moveTo>
                    <a:lnTo>
                      <a:pt x="0" y="0"/>
                    </a:lnTo>
                    <a:lnTo>
                      <a:pt x="0" y="647700"/>
                    </a:lnTo>
                    <a:lnTo>
                      <a:pt x="647700" y="647700"/>
                    </a:lnTo>
                    <a:lnTo>
                      <a:pt x="647700" y="590550"/>
                    </a:lnTo>
                    <a:lnTo>
                      <a:pt x="57150" y="5905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C7AE54F-8734-BF59-FDE8-CDCE412013EB}"/>
                  </a:ext>
                </a:extLst>
              </p:cNvPr>
              <p:cNvSpPr/>
              <p:nvPr/>
            </p:nvSpPr>
            <p:spPr>
              <a:xfrm>
                <a:off x="7067919" y="703978"/>
                <a:ext cx="553402" cy="324802"/>
              </a:xfrm>
              <a:custGeom>
                <a:avLst/>
                <a:gdLst>
                  <a:gd name="connsiteX0" fmla="*/ 497205 w 553402"/>
                  <a:gd name="connsiteY0" fmla="*/ 228600 h 324802"/>
                  <a:gd name="connsiteX1" fmla="*/ 381953 w 553402"/>
                  <a:gd name="connsiteY1" fmla="*/ 113348 h 324802"/>
                  <a:gd name="connsiteX2" fmla="*/ 324803 w 553402"/>
                  <a:gd name="connsiteY2" fmla="*/ 170498 h 324802"/>
                  <a:gd name="connsiteX3" fmla="*/ 229553 w 553402"/>
                  <a:gd name="connsiteY3" fmla="*/ 75248 h 324802"/>
                  <a:gd name="connsiteX4" fmla="*/ 172403 w 553402"/>
                  <a:gd name="connsiteY4" fmla="*/ 132398 h 324802"/>
                  <a:gd name="connsiteX5" fmla="*/ 40005 w 553402"/>
                  <a:gd name="connsiteY5" fmla="*/ 0 h 324802"/>
                  <a:gd name="connsiteX6" fmla="*/ 0 w 553402"/>
                  <a:gd name="connsiteY6" fmla="*/ 40005 h 324802"/>
                  <a:gd name="connsiteX7" fmla="*/ 172403 w 553402"/>
                  <a:gd name="connsiteY7" fmla="*/ 212408 h 324802"/>
                  <a:gd name="connsiteX8" fmla="*/ 229553 w 553402"/>
                  <a:gd name="connsiteY8" fmla="*/ 155258 h 324802"/>
                  <a:gd name="connsiteX9" fmla="*/ 324803 w 553402"/>
                  <a:gd name="connsiteY9" fmla="*/ 250508 h 324802"/>
                  <a:gd name="connsiteX10" fmla="*/ 381953 w 553402"/>
                  <a:gd name="connsiteY10" fmla="*/ 193358 h 324802"/>
                  <a:gd name="connsiteX11" fmla="*/ 457200 w 553402"/>
                  <a:gd name="connsiteY11" fmla="*/ 268605 h 324802"/>
                  <a:gd name="connsiteX12" fmla="*/ 401003 w 553402"/>
                  <a:gd name="connsiteY12" fmla="*/ 324803 h 324802"/>
                  <a:gd name="connsiteX13" fmla="*/ 553403 w 553402"/>
                  <a:gd name="connsiteY13" fmla="*/ 324803 h 324802"/>
                  <a:gd name="connsiteX14" fmla="*/ 553403 w 553402"/>
                  <a:gd name="connsiteY14" fmla="*/ 172403 h 32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3402" h="324802">
                    <a:moveTo>
                      <a:pt x="497205" y="228600"/>
                    </a:moveTo>
                    <a:lnTo>
                      <a:pt x="381953" y="113348"/>
                    </a:lnTo>
                    <a:lnTo>
                      <a:pt x="324803" y="170498"/>
                    </a:lnTo>
                    <a:lnTo>
                      <a:pt x="229553" y="75248"/>
                    </a:lnTo>
                    <a:lnTo>
                      <a:pt x="172403" y="132398"/>
                    </a:lnTo>
                    <a:lnTo>
                      <a:pt x="40005" y="0"/>
                    </a:lnTo>
                    <a:lnTo>
                      <a:pt x="0" y="40005"/>
                    </a:lnTo>
                    <a:lnTo>
                      <a:pt x="172403" y="212408"/>
                    </a:lnTo>
                    <a:lnTo>
                      <a:pt x="229553" y="155258"/>
                    </a:lnTo>
                    <a:lnTo>
                      <a:pt x="324803" y="250508"/>
                    </a:lnTo>
                    <a:lnTo>
                      <a:pt x="381953" y="193358"/>
                    </a:lnTo>
                    <a:lnTo>
                      <a:pt x="457200" y="268605"/>
                    </a:lnTo>
                    <a:lnTo>
                      <a:pt x="401003" y="324803"/>
                    </a:lnTo>
                    <a:lnTo>
                      <a:pt x="553403" y="324803"/>
                    </a:lnTo>
                    <a:lnTo>
                      <a:pt x="553403" y="172403"/>
                    </a:lnTo>
                    <a:close/>
                  </a:path>
                </a:pathLst>
              </a:custGeom>
              <a:solidFill>
                <a:srgbClr val="C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Graphic 80" descr="Warning with solid fill">
                <a:extLst>
                  <a:ext uri="{FF2B5EF4-FFF2-40B4-BE49-F238E27FC236}">
                    <a16:creationId xmlns:a16="http://schemas.microsoft.com/office/drawing/2014/main" id="{81507F5B-BC98-68DA-F984-3FC195534067}"/>
                  </a:ext>
                </a:extLst>
              </p:cNvPr>
              <p:cNvSpPr/>
              <p:nvPr/>
            </p:nvSpPr>
            <p:spPr>
              <a:xfrm>
                <a:off x="9741566" y="596584"/>
                <a:ext cx="665407" cy="586551"/>
              </a:xfrm>
              <a:custGeom>
                <a:avLst/>
                <a:gdLst>
                  <a:gd name="connsiteX0" fmla="*/ 661374 w 665407"/>
                  <a:gd name="connsiteY0" fmla="*/ 540260 h 586551"/>
                  <a:gd name="connsiteX1" fmla="*/ 359707 w 665407"/>
                  <a:gd name="connsiteY1" fmla="*/ 15623 h 586551"/>
                  <a:gd name="connsiteX2" fmla="*/ 306472 w 665407"/>
                  <a:gd name="connsiteY2" fmla="*/ 15623 h 586551"/>
                  <a:gd name="connsiteX3" fmla="*/ 4034 w 665407"/>
                  <a:gd name="connsiteY3" fmla="*/ 540260 h 586551"/>
                  <a:gd name="connsiteX4" fmla="*/ 31038 w 665407"/>
                  <a:gd name="connsiteY4" fmla="*/ 586552 h 586551"/>
                  <a:gd name="connsiteX5" fmla="*/ 332704 w 665407"/>
                  <a:gd name="connsiteY5" fmla="*/ 586552 h 586551"/>
                  <a:gd name="connsiteX6" fmla="*/ 634370 w 665407"/>
                  <a:gd name="connsiteY6" fmla="*/ 586552 h 586551"/>
                  <a:gd name="connsiteX7" fmla="*/ 661374 w 665407"/>
                  <a:gd name="connsiteY7" fmla="*/ 540260 h 586551"/>
                  <a:gd name="connsiteX8" fmla="*/ 309558 w 665407"/>
                  <a:gd name="connsiteY8" fmla="*/ 139067 h 586551"/>
                  <a:gd name="connsiteX9" fmla="*/ 355850 w 665407"/>
                  <a:gd name="connsiteY9" fmla="*/ 139067 h 586551"/>
                  <a:gd name="connsiteX10" fmla="*/ 355850 w 665407"/>
                  <a:gd name="connsiteY10" fmla="*/ 409101 h 586551"/>
                  <a:gd name="connsiteX11" fmla="*/ 309558 w 665407"/>
                  <a:gd name="connsiteY11" fmla="*/ 409101 h 586551"/>
                  <a:gd name="connsiteX12" fmla="*/ 309558 w 665407"/>
                  <a:gd name="connsiteY12" fmla="*/ 139067 h 586551"/>
                  <a:gd name="connsiteX13" fmla="*/ 332704 w 665407"/>
                  <a:gd name="connsiteY13" fmla="*/ 517115 h 586551"/>
                  <a:gd name="connsiteX14" fmla="*/ 294128 w 665407"/>
                  <a:gd name="connsiteY14" fmla="*/ 478538 h 586551"/>
                  <a:gd name="connsiteX15" fmla="*/ 332704 w 665407"/>
                  <a:gd name="connsiteY15" fmla="*/ 439962 h 586551"/>
                  <a:gd name="connsiteX16" fmla="*/ 371280 w 665407"/>
                  <a:gd name="connsiteY16" fmla="*/ 478538 h 586551"/>
                  <a:gd name="connsiteX17" fmla="*/ 332704 w 665407"/>
                  <a:gd name="connsiteY17" fmla="*/ 517115 h 58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5407" h="586551">
                    <a:moveTo>
                      <a:pt x="661374" y="540260"/>
                    </a:moveTo>
                    <a:lnTo>
                      <a:pt x="359707" y="15623"/>
                    </a:lnTo>
                    <a:cubicBezTo>
                      <a:pt x="348134" y="-5208"/>
                      <a:pt x="318045" y="-5208"/>
                      <a:pt x="306472" y="15623"/>
                    </a:cubicBezTo>
                    <a:lnTo>
                      <a:pt x="4034" y="540260"/>
                    </a:lnTo>
                    <a:cubicBezTo>
                      <a:pt x="-7539" y="561092"/>
                      <a:pt x="7120" y="586552"/>
                      <a:pt x="31038" y="586552"/>
                    </a:cubicBezTo>
                    <a:lnTo>
                      <a:pt x="332704" y="586552"/>
                    </a:lnTo>
                    <a:lnTo>
                      <a:pt x="634370" y="586552"/>
                    </a:lnTo>
                    <a:cubicBezTo>
                      <a:pt x="658288" y="586552"/>
                      <a:pt x="672946" y="561092"/>
                      <a:pt x="661374" y="540260"/>
                    </a:cubicBezTo>
                    <a:close/>
                    <a:moveTo>
                      <a:pt x="309558" y="139067"/>
                    </a:moveTo>
                    <a:lnTo>
                      <a:pt x="355850" y="139067"/>
                    </a:lnTo>
                    <a:lnTo>
                      <a:pt x="355850" y="409101"/>
                    </a:lnTo>
                    <a:lnTo>
                      <a:pt x="309558" y="409101"/>
                    </a:lnTo>
                    <a:lnTo>
                      <a:pt x="309558" y="139067"/>
                    </a:lnTo>
                    <a:close/>
                    <a:moveTo>
                      <a:pt x="332704" y="517115"/>
                    </a:moveTo>
                    <a:cubicBezTo>
                      <a:pt x="311101" y="517115"/>
                      <a:pt x="294128" y="500141"/>
                      <a:pt x="294128" y="478538"/>
                    </a:cubicBezTo>
                    <a:cubicBezTo>
                      <a:pt x="294128" y="456936"/>
                      <a:pt x="311101" y="439962"/>
                      <a:pt x="332704" y="439962"/>
                    </a:cubicBezTo>
                    <a:cubicBezTo>
                      <a:pt x="354307" y="439962"/>
                      <a:pt x="371280" y="456936"/>
                      <a:pt x="371280" y="478538"/>
                    </a:cubicBezTo>
                    <a:cubicBezTo>
                      <a:pt x="371280" y="500141"/>
                      <a:pt x="354307" y="517115"/>
                      <a:pt x="332704" y="517115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76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95156050-C809-F4CA-8E2E-814D8C0D3B6F}"/>
              </a:ext>
            </a:extLst>
          </p:cNvPr>
          <p:cNvSpPr txBox="1"/>
          <p:nvPr/>
        </p:nvSpPr>
        <p:spPr>
          <a:xfrm>
            <a:off x="6083826" y="3992110"/>
            <a:ext cx="5076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In the face of rapid change, it becomes critical to better understand the functionality of this </a:t>
            </a:r>
          </a:p>
          <a:p>
            <a:pPr algn="ctr"/>
            <a:r>
              <a:rPr lang="en-US" sz="2400" b="1" dirty="0">
                <a:latin typeface="+mj-lt"/>
              </a:rPr>
              <a:t>light-dependent dynamic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57F4B-3DF3-70A6-D55E-E28A8B2ADC82}"/>
              </a:ext>
            </a:extLst>
          </p:cNvPr>
          <p:cNvSpPr txBox="1"/>
          <p:nvPr/>
        </p:nvSpPr>
        <p:spPr>
          <a:xfrm>
            <a:off x="528" y="6581503"/>
            <a:ext cx="121914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Schofield et al. (2018);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Brown et al. (2019)</a:t>
            </a:r>
          </a:p>
        </p:txBody>
      </p:sp>
    </p:spTree>
    <p:extLst>
      <p:ext uri="{BB962C8B-B14F-4D97-AF65-F5344CB8AC3E}">
        <p14:creationId xmlns:p14="http://schemas.microsoft.com/office/powerpoint/2010/main" val="405068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791AB-B7E4-FD81-2272-6839EF0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52F223-2A2C-0896-3797-AC939B0D813B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671C0249-4623-2832-C5D5-95DDAF434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0F56A88B-E1AB-3DE9-E387-CB6E62D36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5C5E3F2-12BF-4EAF-4E18-AB393F38D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0">
            <a:extLst>
              <a:ext uri="{FF2B5EF4-FFF2-40B4-BE49-F238E27FC236}">
                <a16:creationId xmlns:a16="http://schemas.microsoft.com/office/drawing/2014/main" id="{13FBC516-90FE-ADA8-9671-9D283631BAAB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Underlying Physiological Change?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F5265C7-75EC-20C0-1525-026F9DC06AAA}"/>
              </a:ext>
            </a:extLst>
          </p:cNvPr>
          <p:cNvGrpSpPr/>
          <p:nvPr/>
        </p:nvGrpSpPr>
        <p:grpSpPr>
          <a:xfrm>
            <a:off x="5558996" y="1292204"/>
            <a:ext cx="4124943" cy="1849717"/>
            <a:chOff x="7127910" y="1457311"/>
            <a:chExt cx="4124943" cy="184971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B599B8-1E7E-D5F4-CBDE-C4FEACEEF959}"/>
                </a:ext>
              </a:extLst>
            </p:cNvPr>
            <p:cNvSpPr txBox="1"/>
            <p:nvPr/>
          </p:nvSpPr>
          <p:spPr>
            <a:xfrm>
              <a:off x="7127910" y="1983589"/>
              <a:ext cx="41249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Better understanding the biophysical interactions underlying phytoplankton ecology in the WAP around light changes and photophysiology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13EB46C-A030-D529-C1F0-220D6AD11F0B}"/>
                </a:ext>
              </a:extLst>
            </p:cNvPr>
            <p:cNvSpPr txBox="1"/>
            <p:nvPr/>
          </p:nvSpPr>
          <p:spPr>
            <a:xfrm>
              <a:off x="7900939" y="1457311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>
                  <a:latin typeface="+mj-lt"/>
                </a:rPr>
                <a:t>My Thesis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093B3-4B07-1761-0FD4-A745D00D03D3}"/>
              </a:ext>
            </a:extLst>
          </p:cNvPr>
          <p:cNvGrpSpPr/>
          <p:nvPr/>
        </p:nvGrpSpPr>
        <p:grpSpPr>
          <a:xfrm>
            <a:off x="5142192" y="3159794"/>
            <a:ext cx="2753009" cy="2479817"/>
            <a:chOff x="5142192" y="3159794"/>
            <a:chExt cx="2753009" cy="2479817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46D75040-A0CD-9834-BB3D-1606315B021D}"/>
                </a:ext>
              </a:extLst>
            </p:cNvPr>
            <p:cNvSpPr/>
            <p:nvPr/>
          </p:nvSpPr>
          <p:spPr>
            <a:xfrm rot="1408917">
              <a:off x="5142192" y="4261614"/>
              <a:ext cx="2147204" cy="1377997"/>
            </a:xfrm>
            <a:custGeom>
              <a:avLst/>
              <a:gdLst>
                <a:gd name="connsiteX0" fmla="*/ 83296 w 1460520"/>
                <a:gd name="connsiteY0" fmla="*/ 713827 h 2662569"/>
                <a:gd name="connsiteX1" fmla="*/ 1072991 w 1460520"/>
                <a:gd name="connsiteY1" fmla="*/ 155727 h 2662569"/>
                <a:gd name="connsiteX2" fmla="*/ 730260 w 1460520"/>
                <a:gd name="connsiteY2" fmla="*/ 1331285 h 2662569"/>
                <a:gd name="connsiteX3" fmla="*/ 83296 w 1460520"/>
                <a:gd name="connsiteY3" fmla="*/ 713827 h 2662569"/>
                <a:gd name="connsiteX0" fmla="*/ 83296 w 1460520"/>
                <a:gd name="connsiteY0" fmla="*/ 713827 h 2662569"/>
                <a:gd name="connsiteX1" fmla="*/ 1072991 w 1460520"/>
                <a:gd name="connsiteY1" fmla="*/ 155727 h 2662569"/>
                <a:gd name="connsiteX0" fmla="*/ 619186 w 1608881"/>
                <a:gd name="connsiteY0" fmla="*/ 754783 h 1372241"/>
                <a:gd name="connsiteX1" fmla="*/ 1608881 w 1608881"/>
                <a:gd name="connsiteY1" fmla="*/ 196683 h 1372241"/>
                <a:gd name="connsiteX2" fmla="*/ 1266150 w 1608881"/>
                <a:gd name="connsiteY2" fmla="*/ 1372241 h 1372241"/>
                <a:gd name="connsiteX3" fmla="*/ 619186 w 1608881"/>
                <a:gd name="connsiteY3" fmla="*/ 754783 h 1372241"/>
                <a:gd name="connsiteX0" fmla="*/ 0 w 1608881"/>
                <a:gd name="connsiteY0" fmla="*/ 601691 h 1372241"/>
                <a:gd name="connsiteX1" fmla="*/ 1608881 w 1608881"/>
                <a:gd name="connsiteY1" fmla="*/ 196683 h 1372241"/>
                <a:gd name="connsiteX0" fmla="*/ 619186 w 1608881"/>
                <a:gd name="connsiteY0" fmla="*/ 714101 h 1331559"/>
                <a:gd name="connsiteX1" fmla="*/ 1608881 w 1608881"/>
                <a:gd name="connsiteY1" fmla="*/ 156001 h 1331559"/>
                <a:gd name="connsiteX2" fmla="*/ 1266150 w 1608881"/>
                <a:gd name="connsiteY2" fmla="*/ 1331559 h 1331559"/>
                <a:gd name="connsiteX3" fmla="*/ 619186 w 1608881"/>
                <a:gd name="connsiteY3" fmla="*/ 714101 h 1331559"/>
                <a:gd name="connsiteX0" fmla="*/ 0 w 1608881"/>
                <a:gd name="connsiteY0" fmla="*/ 561009 h 1331559"/>
                <a:gd name="connsiteX1" fmla="*/ 1608881 w 1608881"/>
                <a:gd name="connsiteY1" fmla="*/ 156001 h 1331559"/>
                <a:gd name="connsiteX0" fmla="*/ 619186 w 2089448"/>
                <a:gd name="connsiteY0" fmla="*/ 714101 h 1331559"/>
                <a:gd name="connsiteX1" fmla="*/ 1608881 w 2089448"/>
                <a:gd name="connsiteY1" fmla="*/ 156001 h 1331559"/>
                <a:gd name="connsiteX2" fmla="*/ 1266150 w 2089448"/>
                <a:gd name="connsiteY2" fmla="*/ 1331559 h 1331559"/>
                <a:gd name="connsiteX3" fmla="*/ 619186 w 2089448"/>
                <a:gd name="connsiteY3" fmla="*/ 714101 h 1331559"/>
                <a:gd name="connsiteX0" fmla="*/ 0 w 2089448"/>
                <a:gd name="connsiteY0" fmla="*/ 561009 h 1331559"/>
                <a:gd name="connsiteX1" fmla="*/ 1608881 w 2089448"/>
                <a:gd name="connsiteY1" fmla="*/ 156001 h 1331559"/>
                <a:gd name="connsiteX0" fmla="*/ 676942 w 2147204"/>
                <a:gd name="connsiteY0" fmla="*/ 785898 h 1403356"/>
                <a:gd name="connsiteX1" fmla="*/ 1666637 w 2147204"/>
                <a:gd name="connsiteY1" fmla="*/ 227798 h 1403356"/>
                <a:gd name="connsiteX2" fmla="*/ 1323906 w 2147204"/>
                <a:gd name="connsiteY2" fmla="*/ 1403356 h 1403356"/>
                <a:gd name="connsiteX3" fmla="*/ 676942 w 2147204"/>
                <a:gd name="connsiteY3" fmla="*/ 785898 h 1403356"/>
                <a:gd name="connsiteX0" fmla="*/ 0 w 2147204"/>
                <a:gd name="connsiteY0" fmla="*/ 372295 h 1403356"/>
                <a:gd name="connsiteX1" fmla="*/ 1666637 w 2147204"/>
                <a:gd name="connsiteY1" fmla="*/ 227798 h 1403356"/>
                <a:gd name="connsiteX0" fmla="*/ 676942 w 2147204"/>
                <a:gd name="connsiteY0" fmla="*/ 760539 h 1377997"/>
                <a:gd name="connsiteX1" fmla="*/ 1666637 w 2147204"/>
                <a:gd name="connsiteY1" fmla="*/ 202439 h 1377997"/>
                <a:gd name="connsiteX2" fmla="*/ 1323906 w 2147204"/>
                <a:gd name="connsiteY2" fmla="*/ 1377997 h 1377997"/>
                <a:gd name="connsiteX3" fmla="*/ 676942 w 2147204"/>
                <a:gd name="connsiteY3" fmla="*/ 760539 h 1377997"/>
                <a:gd name="connsiteX0" fmla="*/ 0 w 2147204"/>
                <a:gd name="connsiteY0" fmla="*/ 346936 h 1377997"/>
                <a:gd name="connsiteX1" fmla="*/ 1666637 w 2147204"/>
                <a:gd name="connsiteY1" fmla="*/ 202439 h 13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7204" h="1377997" stroke="0" extrusionOk="0">
                  <a:moveTo>
                    <a:pt x="676942" y="760539"/>
                  </a:moveTo>
                  <a:cubicBezTo>
                    <a:pt x="864826" y="106278"/>
                    <a:pt x="1308930" y="-144157"/>
                    <a:pt x="1666637" y="202439"/>
                  </a:cubicBezTo>
                  <a:cubicBezTo>
                    <a:pt x="2874719" y="804132"/>
                    <a:pt x="1438150" y="986144"/>
                    <a:pt x="1323906" y="1377997"/>
                  </a:cubicBezTo>
                  <a:lnTo>
                    <a:pt x="676942" y="760539"/>
                  </a:lnTo>
                  <a:close/>
                </a:path>
                <a:path w="2147204" h="1377997" fill="none">
                  <a:moveTo>
                    <a:pt x="0" y="346936"/>
                  </a:moveTo>
                  <a:cubicBezTo>
                    <a:pt x="432765" y="-12575"/>
                    <a:pt x="1308930" y="-144157"/>
                    <a:pt x="1666637" y="202439"/>
                  </a:cubicBezTo>
                </a:path>
              </a:pathLst>
            </a:custGeom>
            <a:ln w="44450">
              <a:solidFill>
                <a:schemeClr val="accent1"/>
              </a:solidFill>
              <a:prstDash val="soli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0B84E925-BB1A-E5AB-29B9-4DD5E553126A}"/>
                </a:ext>
              </a:extLst>
            </p:cNvPr>
            <p:cNvSpPr/>
            <p:nvPr/>
          </p:nvSpPr>
          <p:spPr>
            <a:xfrm rot="15960178" flipH="1">
              <a:off x="6337488" y="3569105"/>
              <a:ext cx="1967024" cy="1148402"/>
            </a:xfrm>
            <a:custGeom>
              <a:avLst/>
              <a:gdLst>
                <a:gd name="connsiteX0" fmla="*/ 27108 w 1564456"/>
                <a:gd name="connsiteY0" fmla="*/ 818484 h 2215038"/>
                <a:gd name="connsiteX1" fmla="*/ 1140116 w 1564456"/>
                <a:gd name="connsiteY1" fmla="*/ 122716 h 2215038"/>
                <a:gd name="connsiteX2" fmla="*/ 782228 w 1564456"/>
                <a:gd name="connsiteY2" fmla="*/ 1107519 h 2215038"/>
                <a:gd name="connsiteX3" fmla="*/ 27108 w 1564456"/>
                <a:gd name="connsiteY3" fmla="*/ 818484 h 2215038"/>
                <a:gd name="connsiteX0" fmla="*/ 27108 w 1564456"/>
                <a:gd name="connsiteY0" fmla="*/ 818484 h 2215038"/>
                <a:gd name="connsiteX1" fmla="*/ 1140116 w 1564456"/>
                <a:gd name="connsiteY1" fmla="*/ 122716 h 2215038"/>
                <a:gd name="connsiteX0" fmla="*/ 361395 w 1474403"/>
                <a:gd name="connsiteY0" fmla="*/ 891719 h 1180754"/>
                <a:gd name="connsiteX1" fmla="*/ 1474403 w 1474403"/>
                <a:gd name="connsiteY1" fmla="*/ 195951 h 1180754"/>
                <a:gd name="connsiteX2" fmla="*/ 1116515 w 1474403"/>
                <a:gd name="connsiteY2" fmla="*/ 1180754 h 1180754"/>
                <a:gd name="connsiteX3" fmla="*/ 361395 w 1474403"/>
                <a:gd name="connsiteY3" fmla="*/ 891719 h 1180754"/>
                <a:gd name="connsiteX0" fmla="*/ 0 w 1474403"/>
                <a:gd name="connsiteY0" fmla="*/ 592722 h 1180754"/>
                <a:gd name="connsiteX1" fmla="*/ 1474403 w 1474403"/>
                <a:gd name="connsiteY1" fmla="*/ 195951 h 1180754"/>
                <a:gd name="connsiteX0" fmla="*/ 361395 w 1474403"/>
                <a:gd name="connsiteY0" fmla="*/ 851960 h 1140995"/>
                <a:gd name="connsiteX1" fmla="*/ 1474403 w 1474403"/>
                <a:gd name="connsiteY1" fmla="*/ 156192 h 1140995"/>
                <a:gd name="connsiteX2" fmla="*/ 1116515 w 1474403"/>
                <a:gd name="connsiteY2" fmla="*/ 1140995 h 1140995"/>
                <a:gd name="connsiteX3" fmla="*/ 361395 w 1474403"/>
                <a:gd name="connsiteY3" fmla="*/ 851960 h 1140995"/>
                <a:gd name="connsiteX0" fmla="*/ 0 w 1474403"/>
                <a:gd name="connsiteY0" fmla="*/ 552963 h 1140995"/>
                <a:gd name="connsiteX1" fmla="*/ 1474403 w 1474403"/>
                <a:gd name="connsiteY1" fmla="*/ 156192 h 1140995"/>
                <a:gd name="connsiteX0" fmla="*/ 361395 w 1885602"/>
                <a:gd name="connsiteY0" fmla="*/ 851960 h 1140995"/>
                <a:gd name="connsiteX1" fmla="*/ 1474403 w 1885602"/>
                <a:gd name="connsiteY1" fmla="*/ 156192 h 1140995"/>
                <a:gd name="connsiteX2" fmla="*/ 1116515 w 1885602"/>
                <a:gd name="connsiteY2" fmla="*/ 1140995 h 1140995"/>
                <a:gd name="connsiteX3" fmla="*/ 361395 w 1885602"/>
                <a:gd name="connsiteY3" fmla="*/ 851960 h 1140995"/>
                <a:gd name="connsiteX0" fmla="*/ 0 w 1885602"/>
                <a:gd name="connsiteY0" fmla="*/ 552963 h 1140995"/>
                <a:gd name="connsiteX1" fmla="*/ 1474403 w 1885602"/>
                <a:gd name="connsiteY1" fmla="*/ 156192 h 1140995"/>
                <a:gd name="connsiteX0" fmla="*/ 365680 w 1889887"/>
                <a:gd name="connsiteY0" fmla="*/ 945630 h 1234665"/>
                <a:gd name="connsiteX1" fmla="*/ 1478688 w 1889887"/>
                <a:gd name="connsiteY1" fmla="*/ 249862 h 1234665"/>
                <a:gd name="connsiteX2" fmla="*/ 1120800 w 1889887"/>
                <a:gd name="connsiteY2" fmla="*/ 1234665 h 1234665"/>
                <a:gd name="connsiteX3" fmla="*/ 365680 w 1889887"/>
                <a:gd name="connsiteY3" fmla="*/ 945630 h 1234665"/>
                <a:gd name="connsiteX0" fmla="*/ 0 w 1889887"/>
                <a:gd name="connsiteY0" fmla="*/ 383530 h 1234665"/>
                <a:gd name="connsiteX1" fmla="*/ 1478688 w 1889887"/>
                <a:gd name="connsiteY1" fmla="*/ 249862 h 1234665"/>
                <a:gd name="connsiteX0" fmla="*/ 365680 w 1889887"/>
                <a:gd name="connsiteY0" fmla="*/ 875291 h 1164326"/>
                <a:gd name="connsiteX1" fmla="*/ 1478688 w 1889887"/>
                <a:gd name="connsiteY1" fmla="*/ 179523 h 1164326"/>
                <a:gd name="connsiteX2" fmla="*/ 1120800 w 1889887"/>
                <a:gd name="connsiteY2" fmla="*/ 1164326 h 1164326"/>
                <a:gd name="connsiteX3" fmla="*/ 365680 w 1889887"/>
                <a:gd name="connsiteY3" fmla="*/ 875291 h 1164326"/>
                <a:gd name="connsiteX0" fmla="*/ 0 w 1889887"/>
                <a:gd name="connsiteY0" fmla="*/ 313191 h 1164326"/>
                <a:gd name="connsiteX1" fmla="*/ 1478688 w 1889887"/>
                <a:gd name="connsiteY1" fmla="*/ 179523 h 1164326"/>
                <a:gd name="connsiteX0" fmla="*/ 442817 w 1967024"/>
                <a:gd name="connsiteY0" fmla="*/ 859367 h 1148402"/>
                <a:gd name="connsiteX1" fmla="*/ 1555825 w 1967024"/>
                <a:gd name="connsiteY1" fmla="*/ 163599 h 1148402"/>
                <a:gd name="connsiteX2" fmla="*/ 1197937 w 1967024"/>
                <a:gd name="connsiteY2" fmla="*/ 1148402 h 1148402"/>
                <a:gd name="connsiteX3" fmla="*/ 442817 w 1967024"/>
                <a:gd name="connsiteY3" fmla="*/ 859367 h 1148402"/>
                <a:gd name="connsiteX0" fmla="*/ 0 w 1967024"/>
                <a:gd name="connsiteY0" fmla="*/ 347682 h 1148402"/>
                <a:gd name="connsiteX1" fmla="*/ 1555825 w 1967024"/>
                <a:gd name="connsiteY1" fmla="*/ 163599 h 114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7024" h="1148402" stroke="0" extrusionOk="0">
                  <a:moveTo>
                    <a:pt x="442817" y="859367"/>
                  </a:moveTo>
                  <a:cubicBezTo>
                    <a:pt x="572790" y="178670"/>
                    <a:pt x="1112980" y="-159016"/>
                    <a:pt x="1555825" y="163599"/>
                  </a:cubicBezTo>
                  <a:cubicBezTo>
                    <a:pt x="2610626" y="1360582"/>
                    <a:pt x="1317233" y="820134"/>
                    <a:pt x="1197937" y="1148402"/>
                  </a:cubicBezTo>
                  <a:lnTo>
                    <a:pt x="442817" y="859367"/>
                  </a:lnTo>
                  <a:close/>
                </a:path>
                <a:path w="1967024" h="1148402" fill="none">
                  <a:moveTo>
                    <a:pt x="0" y="347682"/>
                  </a:moveTo>
                  <a:cubicBezTo>
                    <a:pt x="507554" y="45168"/>
                    <a:pt x="1112980" y="-159016"/>
                    <a:pt x="1555825" y="163599"/>
                  </a:cubicBezTo>
                </a:path>
              </a:pathLst>
            </a:custGeom>
            <a:ln w="44450">
              <a:solidFill>
                <a:schemeClr val="accent1"/>
              </a:solidFill>
              <a:prstDash val="soli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F6897CA-9109-632B-38A6-5822E401A063}"/>
              </a:ext>
            </a:extLst>
          </p:cNvPr>
          <p:cNvGrpSpPr/>
          <p:nvPr/>
        </p:nvGrpSpPr>
        <p:grpSpPr>
          <a:xfrm>
            <a:off x="31014" y="845736"/>
            <a:ext cx="8452556" cy="8087484"/>
            <a:chOff x="31014" y="845736"/>
            <a:chExt cx="8452556" cy="8087484"/>
          </a:xfrm>
        </p:grpSpPr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F62B367E-7CD7-2DF0-E480-E4BCFFCCCBFB}"/>
                </a:ext>
              </a:extLst>
            </p:cNvPr>
            <p:cNvSpPr/>
            <p:nvPr/>
          </p:nvSpPr>
          <p:spPr>
            <a:xfrm rot="20392006">
              <a:off x="3323895" y="1042502"/>
              <a:ext cx="5159675" cy="7890718"/>
            </a:xfrm>
            <a:prstGeom prst="arc">
              <a:avLst>
                <a:gd name="adj1" fmla="val 15428602"/>
                <a:gd name="adj2" fmla="val 17811502"/>
              </a:avLst>
            </a:prstGeom>
            <a:ln w="44450">
              <a:solidFill>
                <a:srgbClr val="FFC000"/>
              </a:solidFill>
              <a:prstDash val="sysDash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802FDD-9429-946F-4AC0-9344E5820266}"/>
                </a:ext>
              </a:extLst>
            </p:cNvPr>
            <p:cNvGrpSpPr/>
            <p:nvPr/>
          </p:nvGrpSpPr>
          <p:grpSpPr>
            <a:xfrm>
              <a:off x="2068744" y="1737363"/>
              <a:ext cx="4564907" cy="4821575"/>
              <a:chOff x="2068744" y="1737363"/>
              <a:chExt cx="4564907" cy="482157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6E9D38D-CC76-0A2B-762A-8314CFFE71AC}"/>
                  </a:ext>
                </a:extLst>
              </p:cNvPr>
              <p:cNvGrpSpPr/>
              <p:nvPr/>
            </p:nvGrpSpPr>
            <p:grpSpPr>
              <a:xfrm>
                <a:off x="2068744" y="1737363"/>
                <a:ext cx="3146409" cy="4821575"/>
                <a:chOff x="2068744" y="1737363"/>
                <a:chExt cx="3146409" cy="4821575"/>
              </a:xfrm>
            </p:grpSpPr>
            <p:sp>
              <p:nvSpPr>
                <p:cNvPr id="20" name="Arrow: Bent 19">
                  <a:extLst>
                    <a:ext uri="{FF2B5EF4-FFF2-40B4-BE49-F238E27FC236}">
                      <a16:creationId xmlns:a16="http://schemas.microsoft.com/office/drawing/2014/main" id="{4A2D2945-4261-BF7E-EC27-E9FE0C21B78E}"/>
                    </a:ext>
                  </a:extLst>
                </p:cNvPr>
                <p:cNvSpPr/>
                <p:nvPr/>
              </p:nvSpPr>
              <p:spPr>
                <a:xfrm rot="5400000">
                  <a:off x="2837943" y="1867011"/>
                  <a:ext cx="1269211" cy="1009915"/>
                </a:xfrm>
                <a:prstGeom prst="bentArrow">
                  <a:avLst>
                    <a:gd name="adj1" fmla="val 11891"/>
                    <a:gd name="adj2" fmla="val 6694"/>
                    <a:gd name="adj3" fmla="val 0"/>
                    <a:gd name="adj4" fmla="val 24905"/>
                  </a:avLst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9EB3A98-F26A-74A4-E802-916DC2027007}"/>
                    </a:ext>
                  </a:extLst>
                </p:cNvPr>
                <p:cNvGrpSpPr/>
                <p:nvPr/>
              </p:nvGrpSpPr>
              <p:grpSpPr>
                <a:xfrm>
                  <a:off x="2068744" y="2816719"/>
                  <a:ext cx="3146409" cy="3742219"/>
                  <a:chOff x="2068744" y="2816719"/>
                  <a:chExt cx="3146409" cy="3742219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0CD76737-5DC3-D8AB-7142-A71473478633}"/>
                      </a:ext>
                    </a:extLst>
                  </p:cNvPr>
                  <p:cNvGrpSpPr/>
                  <p:nvPr/>
                </p:nvGrpSpPr>
                <p:grpSpPr>
                  <a:xfrm>
                    <a:off x="2239232" y="2816719"/>
                    <a:ext cx="2975921" cy="3742219"/>
                    <a:chOff x="1336262" y="2789277"/>
                    <a:chExt cx="2975921" cy="3742219"/>
                  </a:xfrm>
                </p:grpSpPr>
                <p:grpSp>
                  <p:nvGrpSpPr>
                    <p:cNvPr id="25" name="Group 24">
                      <a:extLst>
                        <a:ext uri="{FF2B5EF4-FFF2-40B4-BE49-F238E27FC236}">
                          <a16:creationId xmlns:a16="http://schemas.microsoft.com/office/drawing/2014/main" id="{A7805758-014F-BD91-1121-127C7BC536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6262" y="2789277"/>
                      <a:ext cx="2975921" cy="1898035"/>
                      <a:chOff x="2682679" y="2749715"/>
                      <a:chExt cx="2975921" cy="1898035"/>
                    </a:xfrm>
                  </p:grpSpPr>
                  <p:pic>
                    <p:nvPicPr>
                      <p:cNvPr id="30" name="Picture 29">
                        <a:extLst>
                          <a:ext uri="{FF2B5EF4-FFF2-40B4-BE49-F238E27FC236}">
                            <a16:creationId xmlns:a16="http://schemas.microsoft.com/office/drawing/2014/main" id="{5D268B37-ECFA-AFB8-95E8-9368D4EBEE1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duotone>
                          <a:schemeClr val="accent3">
                            <a:shade val="45000"/>
                            <a:satMod val="135000"/>
                          </a:schemeClr>
                          <a:prstClr val="white"/>
                        </a:duotone>
                      </a:blip>
                      <a:srcRect t="31954" b="35706"/>
                      <a:stretch/>
                    </p:blipFill>
                    <p:spPr>
                      <a:xfrm>
                        <a:off x="2682679" y="2749715"/>
                        <a:ext cx="2975921" cy="189803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1" name="TextBox 30">
                        <a:extLst>
                          <a:ext uri="{FF2B5EF4-FFF2-40B4-BE49-F238E27FC236}">
                            <a16:creationId xmlns:a16="http://schemas.microsoft.com/office/drawing/2014/main" id="{0DD2444C-42F4-A918-5E64-BAB034CB9EB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219901" y="2988097"/>
                        <a:ext cx="67037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/>
                          <a:t>Chl-a</a:t>
                        </a:r>
                      </a:p>
                    </p:txBody>
                  </p:sp>
                </p:grpSp>
                <p:grpSp>
                  <p:nvGrpSpPr>
                    <p:cNvPr id="26" name="Group 25">
                      <a:extLst>
                        <a:ext uri="{FF2B5EF4-FFF2-40B4-BE49-F238E27FC236}">
                          <a16:creationId xmlns:a16="http://schemas.microsoft.com/office/drawing/2014/main" id="{ED24EB46-82B4-F17C-0525-2DD221DC24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6262" y="4687312"/>
                      <a:ext cx="2975921" cy="1844184"/>
                      <a:chOff x="3665659" y="4647750"/>
                      <a:chExt cx="2975921" cy="1844184"/>
                    </a:xfrm>
                  </p:grpSpPr>
                  <p:pic>
                    <p:nvPicPr>
                      <p:cNvPr id="27" name="Picture 26">
                        <a:extLst>
                          <a:ext uri="{FF2B5EF4-FFF2-40B4-BE49-F238E27FC236}">
                            <a16:creationId xmlns:a16="http://schemas.microsoft.com/office/drawing/2014/main" id="{04C8B128-0699-E309-4E22-38CF5B1D5A1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duotone>
                          <a:schemeClr val="accent3">
                            <a:shade val="45000"/>
                            <a:satMod val="135000"/>
                          </a:schemeClr>
                          <a:prstClr val="white"/>
                        </a:duotone>
                      </a:blip>
                      <a:srcRect t="66647" b="1930"/>
                      <a:stretch/>
                    </p:blipFill>
                    <p:spPr>
                      <a:xfrm>
                        <a:off x="3665659" y="4647750"/>
                        <a:ext cx="2975921" cy="184418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80EAAA74-B992-308A-8B41-70AB000568B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153619" y="4767322"/>
                        <a:ext cx="70448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/>
                          <a:t>∆</a:t>
                        </a:r>
                        <a:r>
                          <a:rPr lang="en-US" b="1" i="1" dirty="0"/>
                          <a:t>P</a:t>
                        </a:r>
                        <a:r>
                          <a:rPr lang="en-US" b="1" baseline="-25000" dirty="0"/>
                          <a:t>CO2</a:t>
                        </a:r>
                      </a:p>
                    </p:txBody>
                  </p:sp>
                </p:grpSp>
              </p:grp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DAA52113-B1C2-4C6E-099A-6BFC3AAD6EF1}"/>
                      </a:ext>
                    </a:extLst>
                  </p:cNvPr>
                  <p:cNvSpPr/>
                  <p:nvPr/>
                </p:nvSpPr>
                <p:spPr>
                  <a:xfrm>
                    <a:off x="2068744" y="2835141"/>
                    <a:ext cx="285750" cy="2539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510DF735-EC61-844B-E4D5-1F3DD1C3FF7F}"/>
                      </a:ext>
                    </a:extLst>
                  </p:cNvPr>
                  <p:cNvSpPr/>
                  <p:nvPr/>
                </p:nvSpPr>
                <p:spPr>
                  <a:xfrm>
                    <a:off x="2149149" y="4714754"/>
                    <a:ext cx="285750" cy="2539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445D62B-10BA-2ECF-AA02-9EACF9FE04EE}"/>
                  </a:ext>
                </a:extLst>
              </p:cNvPr>
              <p:cNvGrpSpPr/>
              <p:nvPr/>
            </p:nvGrpSpPr>
            <p:grpSpPr>
              <a:xfrm>
                <a:off x="5194193" y="5940699"/>
                <a:ext cx="1439458" cy="564420"/>
                <a:chOff x="5185289" y="5936621"/>
                <a:chExt cx="1439458" cy="564420"/>
              </a:xfrm>
            </p:grpSpPr>
            <p:sp>
              <p:nvSpPr>
                <p:cNvPr id="17" name="Arrow: Right 16">
                  <a:extLst>
                    <a:ext uri="{FF2B5EF4-FFF2-40B4-BE49-F238E27FC236}">
                      <a16:creationId xmlns:a16="http://schemas.microsoft.com/office/drawing/2014/main" id="{E60AEB76-664C-8DC1-43B0-8EC6444AB53E}"/>
                    </a:ext>
                  </a:extLst>
                </p:cNvPr>
                <p:cNvSpPr/>
                <p:nvPr/>
              </p:nvSpPr>
              <p:spPr>
                <a:xfrm>
                  <a:off x="5185289" y="6119644"/>
                  <a:ext cx="399799" cy="219164"/>
                </a:xfrm>
                <a:prstGeom prst="rightArrow">
                  <a:avLst>
                    <a:gd name="adj1" fmla="val 45008"/>
                    <a:gd name="adj2" fmla="val 77132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8" name="Graphic 17" descr="Circles with arrows with solid fill">
                  <a:extLst>
                    <a:ext uri="{FF2B5EF4-FFF2-40B4-BE49-F238E27FC236}">
                      <a16:creationId xmlns:a16="http://schemas.microsoft.com/office/drawing/2014/main" id="{F568D36E-A5A9-31C6-068B-29BD7C11FA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4266" y="5970121"/>
                  <a:ext cx="530920" cy="530920"/>
                </a:xfrm>
                <a:prstGeom prst="rect">
                  <a:avLst/>
                </a:prstGeom>
              </p:spPr>
            </p:pic>
            <p:pic>
              <p:nvPicPr>
                <p:cNvPr id="19" name="Graphic 18" descr="Penguin with solid fill">
                  <a:extLst>
                    <a:ext uri="{FF2B5EF4-FFF2-40B4-BE49-F238E27FC236}">
                      <a16:creationId xmlns:a16="http://schemas.microsoft.com/office/drawing/2014/main" id="{FBA2D1F3-3BA1-DCBE-EE46-3870F932EC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3827" y="5936621"/>
                  <a:ext cx="530920" cy="530920"/>
                </a:xfrm>
                <a:prstGeom prst="rect">
                  <a:avLst/>
                </a:prstGeom>
              </p:spPr>
            </p:pic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AF42C8-6F85-4D0B-E7E3-8C421A2FD2C8}"/>
                </a:ext>
              </a:extLst>
            </p:cNvPr>
            <p:cNvSpPr txBox="1"/>
            <p:nvPr/>
          </p:nvSpPr>
          <p:spPr>
            <a:xfrm>
              <a:off x="292914" y="2941586"/>
              <a:ext cx="185623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This core dynamic of light-limited ecology plays out on an interdecadal scale 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BA5289E-865B-8FA2-7D5D-F0EFB0D7AD74}"/>
                </a:ext>
              </a:extLst>
            </p:cNvPr>
            <p:cNvGrpSpPr/>
            <p:nvPr/>
          </p:nvGrpSpPr>
          <p:grpSpPr>
            <a:xfrm>
              <a:off x="31014" y="845736"/>
              <a:ext cx="3051715" cy="1884744"/>
              <a:chOff x="31014" y="845736"/>
              <a:chExt cx="3051715" cy="1884744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BFA5A6F-9F12-1573-7AC2-EC78A4E50221}"/>
                  </a:ext>
                </a:extLst>
              </p:cNvPr>
              <p:cNvGrpSpPr/>
              <p:nvPr/>
            </p:nvGrpSpPr>
            <p:grpSpPr>
              <a:xfrm>
                <a:off x="106808" y="959305"/>
                <a:ext cx="2975921" cy="1771175"/>
                <a:chOff x="106808" y="1027885"/>
                <a:chExt cx="2975921" cy="1771175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AA552F94-676D-A308-ED13-35E291D442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 b="69822"/>
                <a:stretch/>
              </p:blipFill>
              <p:spPr>
                <a:xfrm>
                  <a:off x="106808" y="1027885"/>
                  <a:ext cx="2975921" cy="1771175"/>
                </a:xfrm>
                <a:prstGeom prst="rect">
                  <a:avLst/>
                </a:prstGeom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8D6DEF2-4467-4920-E090-B86D4E8BA26F}"/>
                    </a:ext>
                  </a:extLst>
                </p:cNvPr>
                <p:cNvSpPr txBox="1"/>
                <p:nvPr/>
              </p:nvSpPr>
              <p:spPr>
                <a:xfrm>
                  <a:off x="685800" y="1129656"/>
                  <a:ext cx="6303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MLD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76E0032-7C03-0A77-3248-B8AECA88E9AB}"/>
                  </a:ext>
                </a:extLst>
              </p:cNvPr>
              <p:cNvSpPr/>
              <p:nvPr/>
            </p:nvSpPr>
            <p:spPr>
              <a:xfrm>
                <a:off x="31014" y="845736"/>
                <a:ext cx="285750" cy="253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0FC7318-A524-84F6-8A36-412A0E2543AA}"/>
              </a:ext>
            </a:extLst>
          </p:cNvPr>
          <p:cNvGrpSpPr/>
          <p:nvPr/>
        </p:nvGrpSpPr>
        <p:grpSpPr>
          <a:xfrm>
            <a:off x="6368191" y="4277090"/>
            <a:ext cx="5572619" cy="1520402"/>
            <a:chOff x="6368191" y="4277090"/>
            <a:chExt cx="5572619" cy="152040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91FD963-AEF1-03D0-5526-0EDA3CD608B2}"/>
                </a:ext>
              </a:extLst>
            </p:cNvPr>
            <p:cNvSpPr txBox="1"/>
            <p:nvPr/>
          </p:nvSpPr>
          <p:spPr>
            <a:xfrm>
              <a:off x="6368191" y="4781829"/>
              <a:ext cx="55726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+mj-lt"/>
                </a:rPr>
                <a:t>Can we see the signature of a light-driven cascade expressed in community photophysiology over the same, interdecadal timescales?</a:t>
              </a:r>
            </a:p>
          </p:txBody>
        </p:sp>
        <p:pic>
          <p:nvPicPr>
            <p:cNvPr id="58" name="Graphic 57" descr="Question Mark with solid fill">
              <a:extLst>
                <a:ext uri="{FF2B5EF4-FFF2-40B4-BE49-F238E27FC236}">
                  <a16:creationId xmlns:a16="http://schemas.microsoft.com/office/drawing/2014/main" id="{9EAF377F-95BE-6682-4CA7-9944C2637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92757" y="4277090"/>
              <a:ext cx="492131" cy="492131"/>
            </a:xfrm>
            <a:prstGeom prst="rect">
              <a:avLst/>
            </a:prstGeom>
          </p:spPr>
        </p:pic>
        <p:pic>
          <p:nvPicPr>
            <p:cNvPr id="59" name="Graphic 58" descr="Question Mark with solid fill">
              <a:extLst>
                <a:ext uri="{FF2B5EF4-FFF2-40B4-BE49-F238E27FC236}">
                  <a16:creationId xmlns:a16="http://schemas.microsoft.com/office/drawing/2014/main" id="{05112A63-BE7E-FA94-EA2E-BC623297A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339765">
              <a:off x="7172191" y="4436336"/>
              <a:ext cx="336820" cy="33682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93B9480-B66F-AB91-262B-AC227BF97C06}"/>
              </a:ext>
            </a:extLst>
          </p:cNvPr>
          <p:cNvSpPr txBox="1"/>
          <p:nvPr/>
        </p:nvSpPr>
        <p:spPr>
          <a:xfrm>
            <a:off x="528" y="6581503"/>
            <a:ext cx="121914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Schofield et al. (2018);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Brown et al. (2019)</a:t>
            </a:r>
          </a:p>
        </p:txBody>
      </p:sp>
    </p:spTree>
    <p:extLst>
      <p:ext uri="{BB962C8B-B14F-4D97-AF65-F5344CB8AC3E}">
        <p14:creationId xmlns:p14="http://schemas.microsoft.com/office/powerpoint/2010/main" val="210203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0926164-305D-FB81-4E42-427C39EDC5D9}"/>
              </a:ext>
            </a:extLst>
          </p:cNvPr>
          <p:cNvSpPr txBox="1"/>
          <p:nvPr/>
        </p:nvSpPr>
        <p:spPr>
          <a:xfrm>
            <a:off x="528" y="6581503"/>
            <a:ext cx="121914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Alvarez et al.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791AB-B7E4-FD81-2272-6839EF0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52F223-2A2C-0896-3797-AC939B0D813B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671C0249-4623-2832-C5D5-95DDAF434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0F56A88B-E1AB-3DE9-E387-CB6E62D36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5C5E3F2-12BF-4EAF-4E18-AB393F38D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0">
            <a:extLst>
              <a:ext uri="{FF2B5EF4-FFF2-40B4-BE49-F238E27FC236}">
                <a16:creationId xmlns:a16="http://schemas.microsoft.com/office/drawing/2014/main" id="{13FBC516-90FE-ADA8-9671-9D283631BAAB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Pigment Ratios as Signatures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D511FB-448C-8556-D27A-7E18E5FC2E23}"/>
              </a:ext>
            </a:extLst>
          </p:cNvPr>
          <p:cNvSpPr txBox="1"/>
          <p:nvPr/>
        </p:nvSpPr>
        <p:spPr>
          <a:xfrm>
            <a:off x="313647" y="1331810"/>
            <a:ext cx="1790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+mj-lt"/>
              </a:rPr>
              <a:t>Light-limited Communities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AEC7FE-1DB7-E234-A4B7-5BE0239C9790}"/>
              </a:ext>
            </a:extLst>
          </p:cNvPr>
          <p:cNvSpPr txBox="1"/>
          <p:nvPr/>
        </p:nvSpPr>
        <p:spPr>
          <a:xfrm>
            <a:off x="2253188" y="1331810"/>
            <a:ext cx="1898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+mj-lt"/>
              </a:rPr>
              <a:t>Change in Light Environment</a:t>
            </a: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E0B6968B-8624-64DB-5A29-2DF869265A50}"/>
              </a:ext>
            </a:extLst>
          </p:cNvPr>
          <p:cNvSpPr>
            <a:spLocks noChangeAspect="1"/>
          </p:cNvSpPr>
          <p:nvPr/>
        </p:nvSpPr>
        <p:spPr>
          <a:xfrm>
            <a:off x="1939208" y="1465233"/>
            <a:ext cx="403602" cy="442046"/>
          </a:xfrm>
          <a:prstGeom prst="mathPlus">
            <a:avLst>
              <a:gd name="adj1" fmla="val 1317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quals 24">
            <a:extLst>
              <a:ext uri="{FF2B5EF4-FFF2-40B4-BE49-F238E27FC236}">
                <a16:creationId xmlns:a16="http://schemas.microsoft.com/office/drawing/2014/main" id="{A58B886C-5AED-43A2-27EB-CFC8C4A16E60}"/>
              </a:ext>
            </a:extLst>
          </p:cNvPr>
          <p:cNvSpPr>
            <a:spLocks noChangeAspect="1"/>
          </p:cNvSpPr>
          <p:nvPr/>
        </p:nvSpPr>
        <p:spPr>
          <a:xfrm>
            <a:off x="4109204" y="1465233"/>
            <a:ext cx="403602" cy="442046"/>
          </a:xfrm>
          <a:prstGeom prst="mathEqual">
            <a:avLst>
              <a:gd name="adj1" fmla="val 13177"/>
              <a:gd name="adj2" fmla="val 16931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B16532-9DAF-4ED4-0171-6773C46D7A1E}"/>
              </a:ext>
            </a:extLst>
          </p:cNvPr>
          <p:cNvSpPr txBox="1"/>
          <p:nvPr/>
        </p:nvSpPr>
        <p:spPr>
          <a:xfrm>
            <a:off x="4537077" y="1177921"/>
            <a:ext cx="2219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+mj-lt"/>
              </a:rPr>
              <a:t>Change in Photophysiological </a:t>
            </a:r>
            <a:r>
              <a:rPr lang="en-US" sz="2000" b="1" i="1" dirty="0">
                <a:latin typeface="+mj-lt"/>
              </a:rPr>
              <a:t>Pigment State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B955C9-4CE5-3264-C346-40C08FA42595}"/>
              </a:ext>
            </a:extLst>
          </p:cNvPr>
          <p:cNvGrpSpPr/>
          <p:nvPr/>
        </p:nvGrpSpPr>
        <p:grpSpPr>
          <a:xfrm>
            <a:off x="238696" y="2264157"/>
            <a:ext cx="4166585" cy="3708283"/>
            <a:chOff x="238696" y="2264157"/>
            <a:chExt cx="4166585" cy="3708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28A9FB5-1963-978A-F52E-E38AC25BFFB8}"/>
                </a:ext>
              </a:extLst>
            </p:cNvPr>
            <p:cNvGrpSpPr/>
            <p:nvPr/>
          </p:nvGrpSpPr>
          <p:grpSpPr>
            <a:xfrm>
              <a:off x="238696" y="2410557"/>
              <a:ext cx="4166585" cy="3561883"/>
              <a:chOff x="238696" y="2193584"/>
              <a:chExt cx="4166585" cy="3561883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207EC69-1054-7212-A7BE-8E1679E283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38696" y="2193584"/>
                <a:ext cx="2744601" cy="2201690"/>
                <a:chOff x="3023932" y="3327292"/>
                <a:chExt cx="4231149" cy="3394183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F1A0F79D-F5C4-CB98-134C-5FC4B0113F47}"/>
                    </a:ext>
                  </a:extLst>
                </p:cNvPr>
                <p:cNvGrpSpPr/>
                <p:nvPr/>
              </p:nvGrpSpPr>
              <p:grpSpPr>
                <a:xfrm>
                  <a:off x="3357690" y="5381797"/>
                  <a:ext cx="3672751" cy="1186900"/>
                  <a:chOff x="3357690" y="5381797"/>
                  <a:chExt cx="3672751" cy="1186900"/>
                </a:xfrm>
              </p:grpSpPr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1FD84EE7-A4A8-BA15-E2D0-91516BA6C66B}"/>
                      </a:ext>
                    </a:extLst>
                  </p:cNvPr>
                  <p:cNvSpPr/>
                  <p:nvPr/>
                </p:nvSpPr>
                <p:spPr>
                  <a:xfrm>
                    <a:off x="3357690" y="5385842"/>
                    <a:ext cx="1171760" cy="1182855"/>
                  </a:xfrm>
                  <a:prstGeom prst="ellipse">
                    <a:avLst/>
                  </a:prstGeom>
                  <a:solidFill>
                    <a:srgbClr val="BED986"/>
                  </a:solidFill>
                  <a:ln>
                    <a:solidFill>
                      <a:srgbClr val="BED98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04B98792-2F61-1936-4311-58154B7A561B}"/>
                      </a:ext>
                    </a:extLst>
                  </p:cNvPr>
                  <p:cNvSpPr/>
                  <p:nvPr/>
                </p:nvSpPr>
                <p:spPr>
                  <a:xfrm>
                    <a:off x="4601196" y="5382754"/>
                    <a:ext cx="1171760" cy="1182855"/>
                  </a:xfrm>
                  <a:prstGeom prst="ellipse">
                    <a:avLst/>
                  </a:prstGeom>
                  <a:solidFill>
                    <a:srgbClr val="BED986"/>
                  </a:solidFill>
                  <a:ln>
                    <a:solidFill>
                      <a:srgbClr val="BED98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61BBD933-1E74-61CB-FE3F-89D6731F5C87}"/>
                      </a:ext>
                    </a:extLst>
                  </p:cNvPr>
                  <p:cNvSpPr/>
                  <p:nvPr/>
                </p:nvSpPr>
                <p:spPr>
                  <a:xfrm>
                    <a:off x="5858681" y="5381797"/>
                    <a:ext cx="1171760" cy="1182855"/>
                  </a:xfrm>
                  <a:prstGeom prst="ellipse">
                    <a:avLst/>
                  </a:prstGeom>
                  <a:solidFill>
                    <a:srgbClr val="BED986"/>
                  </a:solidFill>
                  <a:ln>
                    <a:solidFill>
                      <a:srgbClr val="BED98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6F3EB7C4-4829-36BD-2691-CF183A4C2D9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23932" y="3327292"/>
                  <a:ext cx="4231149" cy="3394183"/>
                  <a:chOff x="2339473" y="451380"/>
                  <a:chExt cx="8261001" cy="6626887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C1765826-5714-BFA3-2A65-C4044D4970DD}"/>
                      </a:ext>
                    </a:extLst>
                  </p:cNvPr>
                  <p:cNvGrpSpPr/>
                  <p:nvPr/>
                </p:nvGrpSpPr>
                <p:grpSpPr>
                  <a:xfrm>
                    <a:off x="2339473" y="451380"/>
                    <a:ext cx="8261001" cy="6626887"/>
                    <a:chOff x="11704478" y="14666967"/>
                    <a:chExt cx="7543430" cy="5996623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4D238158-D975-9562-F457-6CFE3FBDC9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704478" y="14666967"/>
                      <a:ext cx="7241377" cy="5840594"/>
                      <a:chOff x="11611464" y="14429383"/>
                      <a:chExt cx="7241377" cy="5840594"/>
                    </a:xfrm>
                  </p:grpSpPr>
                  <p:pic>
                    <p:nvPicPr>
                      <p:cNvPr id="53" name="Picture 52" descr="A green circle with a yellow center&#10;&#10;Description automatically generated">
                        <a:extLst>
                          <a:ext uri="{FF2B5EF4-FFF2-40B4-BE49-F238E27FC236}">
                            <a16:creationId xmlns:a16="http://schemas.microsoft.com/office/drawing/2014/main" id="{8E5CFC88-B936-C409-2B09-ED90429647D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2093798" y="17966191"/>
                        <a:ext cx="2303786" cy="230378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4" name="Picture 53" descr="A green circular object with a stack of coins&#10;&#10;Description automatically generated">
                        <a:extLst>
                          <a:ext uri="{FF2B5EF4-FFF2-40B4-BE49-F238E27FC236}">
                            <a16:creationId xmlns:a16="http://schemas.microsoft.com/office/drawing/2014/main" id="{F38705D5-A464-5D4C-B263-9F2ACC185F8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611464" y="14429383"/>
                        <a:ext cx="5358473" cy="428677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5" name="Picture 54" descr="A colorful circle with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73F633F0-C606-FFAD-A8F2-60FD0F7294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6549054" y="17966192"/>
                        <a:ext cx="2303787" cy="230378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6" name="Picture 55" descr="A green and orange circles&#10;&#10;Description automatically generated">
                        <a:extLst>
                          <a:ext uri="{FF2B5EF4-FFF2-40B4-BE49-F238E27FC236}">
                            <a16:creationId xmlns:a16="http://schemas.microsoft.com/office/drawing/2014/main" id="{BF8156D1-0C83-D0D6-F220-535D23BD6F0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21426" y="17966191"/>
                        <a:ext cx="2303786" cy="2303786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52" name="Rectangle: Rounded Corners 14427">
                      <a:extLst>
                        <a:ext uri="{FF2B5EF4-FFF2-40B4-BE49-F238E27FC236}">
                          <a16:creationId xmlns:a16="http://schemas.microsoft.com/office/drawing/2014/main" id="{064CB5EE-C66D-C09C-9752-7D94C8ABB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3693" y="15453362"/>
                      <a:ext cx="7394215" cy="5210228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600"/>
                    </a:p>
                  </p:txBody>
                </p:sp>
              </p:grp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8F13CE8E-88EE-7410-F875-25F9EE65108C}"/>
                      </a:ext>
                    </a:extLst>
                  </p:cNvPr>
                  <p:cNvSpPr txBox="1"/>
                  <p:nvPr/>
                </p:nvSpPr>
                <p:spPr>
                  <a:xfrm>
                    <a:off x="7626581" y="1880395"/>
                    <a:ext cx="2762643" cy="1945398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200" b="1" dirty="0"/>
                      <a:t>Light-Harvesting Pigments</a:t>
                    </a:r>
                  </a:p>
                </p:txBody>
              </p:sp>
            </p:grp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5FD7851-F404-9CC8-0F04-F0AE5CF3E6DF}"/>
                  </a:ext>
                </a:extLst>
              </p:cNvPr>
              <p:cNvSpPr txBox="1"/>
              <p:nvPr/>
            </p:nvSpPr>
            <p:spPr>
              <a:xfrm>
                <a:off x="280338" y="4432028"/>
                <a:ext cx="412494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E.g., Under high-light environments, phytoplankton increase investment in photoprotective pigments relative to chlorophyll-a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99B703-44EB-5D14-C553-FF0BFDD11323}"/>
                </a:ext>
              </a:extLst>
            </p:cNvPr>
            <p:cNvSpPr txBox="1"/>
            <p:nvPr/>
          </p:nvSpPr>
          <p:spPr>
            <a:xfrm>
              <a:off x="280338" y="2264157"/>
              <a:ext cx="22193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latin typeface="+mj-lt"/>
                </a:rPr>
                <a:t>Acclimation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A397B8-82F0-FD68-7EDE-662EB207D112}"/>
              </a:ext>
            </a:extLst>
          </p:cNvPr>
          <p:cNvGrpSpPr/>
          <p:nvPr/>
        </p:nvGrpSpPr>
        <p:grpSpPr>
          <a:xfrm>
            <a:off x="3320544" y="2308713"/>
            <a:ext cx="8644257" cy="4130818"/>
            <a:chOff x="3320544" y="2308713"/>
            <a:chExt cx="8644257" cy="41308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0656A2-B698-56BF-687F-05F8327C6E61}"/>
                </a:ext>
              </a:extLst>
            </p:cNvPr>
            <p:cNvGrpSpPr/>
            <p:nvPr/>
          </p:nvGrpSpPr>
          <p:grpSpPr>
            <a:xfrm>
              <a:off x="3409669" y="2308713"/>
              <a:ext cx="8555132" cy="4130818"/>
              <a:chOff x="3409669" y="2308713"/>
              <a:chExt cx="8555132" cy="4130818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9CDCDF12-F845-6549-FF65-02804D0CCAF0}"/>
                  </a:ext>
                </a:extLst>
              </p:cNvPr>
              <p:cNvGrpSpPr/>
              <p:nvPr/>
            </p:nvGrpSpPr>
            <p:grpSpPr>
              <a:xfrm>
                <a:off x="3409669" y="2308713"/>
                <a:ext cx="8555132" cy="3932508"/>
                <a:chOff x="3409669" y="2308713"/>
                <a:chExt cx="8555132" cy="3932508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45570D0C-77A9-B6D4-483B-5B9481BB0F2C}"/>
                    </a:ext>
                  </a:extLst>
                </p:cNvPr>
                <p:cNvGrpSpPr/>
                <p:nvPr/>
              </p:nvGrpSpPr>
              <p:grpSpPr>
                <a:xfrm>
                  <a:off x="6096000" y="2308713"/>
                  <a:ext cx="5868801" cy="3932508"/>
                  <a:chOff x="5805335" y="2351530"/>
                  <a:chExt cx="5365569" cy="3600281"/>
                </a:xfrm>
              </p:grpSpPr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3F76E7D8-0241-944A-08BE-9625F2389B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l="5242" r="6904" b="12042"/>
                  <a:stretch/>
                </p:blipFill>
                <p:spPr>
                  <a:xfrm>
                    <a:off x="5805335" y="2656366"/>
                    <a:ext cx="5365569" cy="3295445"/>
                  </a:xfrm>
                  <a:prstGeom prst="rect">
                    <a:avLst/>
                  </a:prstGeom>
                </p:spPr>
              </p:pic>
              <p:sp>
                <p:nvSpPr>
                  <p:cNvPr id="33" name="Subtitle 2">
                    <a:extLst>
                      <a:ext uri="{FF2B5EF4-FFF2-40B4-BE49-F238E27FC236}">
                        <a16:creationId xmlns:a16="http://schemas.microsoft.com/office/drawing/2014/main" id="{5092C767-CFA1-574A-48B5-7051FAC0FE7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274375" y="2351530"/>
                    <a:ext cx="4690205" cy="43956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square" lIns="91440" tIns="45720" rIns="91440" bIns="45720" rtlCol="0">
                    <a:sp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None/>
                    </a:pPr>
                    <a:r>
                      <a:rPr lang="en-US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Photoprotective Carotenoids </a:t>
                    </a:r>
                  </a:p>
                </p:txBody>
              </p:sp>
            </p:grp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AC046D92-0755-321B-E81F-02AEBC396F86}"/>
                    </a:ext>
                  </a:extLst>
                </p:cNvPr>
                <p:cNvCxnSpPr/>
                <p:nvPr/>
              </p:nvCxnSpPr>
              <p:spPr>
                <a:xfrm>
                  <a:off x="3409669" y="3558896"/>
                  <a:ext cx="2259958" cy="85475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BDBA459-1940-3540-5171-81BFC37B5EFD}"/>
                  </a:ext>
                </a:extLst>
              </p:cNvPr>
              <p:cNvSpPr txBox="1"/>
              <p:nvPr/>
            </p:nvSpPr>
            <p:spPr>
              <a:xfrm>
                <a:off x="3415052" y="5731645"/>
                <a:ext cx="412494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2"/>
                    </a:solidFill>
                    <a:latin typeface="+mj-lt"/>
                  </a:rPr>
                  <a:t>High in the “bright” tropics</a:t>
                </a:r>
              </a:p>
              <a:p>
                <a:r>
                  <a:rPr lang="en-US" sz="2000" dirty="0">
                    <a:solidFill>
                      <a:schemeClr val="accent2"/>
                    </a:solidFill>
                    <a:latin typeface="+mj-lt"/>
                  </a:rPr>
                  <a:t>Low in the “dark” polar regions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AE90D7-1881-CEB6-1A83-1AC204117F97}"/>
                </a:ext>
              </a:extLst>
            </p:cNvPr>
            <p:cNvSpPr txBox="1"/>
            <p:nvPr/>
          </p:nvSpPr>
          <p:spPr>
            <a:xfrm rot="1231883">
              <a:off x="3320544" y="3552392"/>
              <a:ext cx="24656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Latitudinal Scales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22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0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8315F-C161-829A-E039-797B7DE8B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3F37C-0217-5C59-16E5-520BEE7C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ED3962-E6AD-A5E6-C055-C4766342EEA7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9A0BEDEE-20D6-DF3C-02AE-4A1E236C7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9970D1C2-7E5C-654E-F161-72B01E02F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3B8B5B3-DDDA-7821-75B4-63365D6DD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0329B4-5811-DFDB-5E83-CF1DAB1347A7}"/>
              </a:ext>
            </a:extLst>
          </p:cNvPr>
          <p:cNvGrpSpPr/>
          <p:nvPr/>
        </p:nvGrpSpPr>
        <p:grpSpPr>
          <a:xfrm>
            <a:off x="8258365" y="1235567"/>
            <a:ext cx="3933635" cy="4386865"/>
            <a:chOff x="7653150" y="1151475"/>
            <a:chExt cx="3933635" cy="4386865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7F9F499F-9399-CF3F-C8EE-A94604AB6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63518" y="1151475"/>
              <a:ext cx="1912901" cy="1912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81734A0-5833-D72A-9831-AEEE0FE5DD0D}"/>
                </a:ext>
              </a:extLst>
            </p:cNvPr>
            <p:cNvGrpSpPr/>
            <p:nvPr/>
          </p:nvGrpSpPr>
          <p:grpSpPr>
            <a:xfrm>
              <a:off x="7653150" y="3236481"/>
              <a:ext cx="3933635" cy="2301859"/>
              <a:chOff x="6302598" y="2103535"/>
              <a:chExt cx="4697911" cy="230185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BC1787-DDE1-1C60-7A08-229AF046223F}"/>
                  </a:ext>
                </a:extLst>
              </p:cNvPr>
              <p:cNvSpPr txBox="1"/>
              <p:nvPr/>
            </p:nvSpPr>
            <p:spPr>
              <a:xfrm>
                <a:off x="7125528" y="2103535"/>
                <a:ext cx="3052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PAL LTER Cruise Data</a:t>
                </a:r>
              </a:p>
            </p:txBody>
          </p:sp>
          <p:sp>
            <p:nvSpPr>
              <p:cNvPr id="16" name="Subtitle 2">
                <a:extLst>
                  <a:ext uri="{FF2B5EF4-FFF2-40B4-BE49-F238E27FC236}">
                    <a16:creationId xmlns:a16="http://schemas.microsoft.com/office/drawing/2014/main" id="{A3A248F1-954D-7A8D-7471-8C272E17DC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4063762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 Median (0-7m)</a:t>
                </a:r>
              </a:p>
            </p:txBody>
          </p:sp>
          <p:sp>
            <p:nvSpPr>
              <p:cNvPr id="17" name="Subtitle 2">
                <a:extLst>
                  <a:ext uri="{FF2B5EF4-FFF2-40B4-BE49-F238E27FC236}">
                    <a16:creationId xmlns:a16="http://schemas.microsoft.com/office/drawing/2014/main" id="{A856A261-469D-6C57-B941-FCD2B97D98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3679104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North + South Subregions</a:t>
                </a:r>
              </a:p>
            </p:txBody>
          </p:sp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24A88D04-42A6-4BC4-225F-A17E95FB3F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2525127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January (Peak Summer)</a:t>
                </a:r>
              </a:p>
            </p:txBody>
          </p:sp>
          <p:sp>
            <p:nvSpPr>
              <p:cNvPr id="19" name="Subtitle 2">
                <a:extLst>
                  <a:ext uri="{FF2B5EF4-FFF2-40B4-BE49-F238E27FC236}">
                    <a16:creationId xmlns:a16="http://schemas.microsoft.com/office/drawing/2014/main" id="{D3DB861F-124D-AE0F-E6CA-EA4814859B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2909786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1993-2020</a:t>
                </a:r>
              </a:p>
            </p:txBody>
          </p:sp>
          <p:sp>
            <p:nvSpPr>
              <p:cNvPr id="21" name="Subtitle 2">
                <a:extLst>
                  <a:ext uri="{FF2B5EF4-FFF2-40B4-BE49-F238E27FC236}">
                    <a16:creationId xmlns:a16="http://schemas.microsoft.com/office/drawing/2014/main" id="{4BB760A4-40DF-BAE1-A09D-70ED76A9D0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3294445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Underway &amp; CTD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21E403-0EC2-5B49-5171-E1AB56F65B46}"/>
              </a:ext>
            </a:extLst>
          </p:cNvPr>
          <p:cNvGrpSpPr>
            <a:grpSpLocks noChangeAspect="1"/>
          </p:cNvGrpSpPr>
          <p:nvPr/>
        </p:nvGrpSpPr>
        <p:grpSpPr>
          <a:xfrm>
            <a:off x="423452" y="1196749"/>
            <a:ext cx="3443789" cy="1783242"/>
            <a:chOff x="1632585" y="1039090"/>
            <a:chExt cx="2970412" cy="153811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D4719A4-CBCD-21B8-B982-841AD69315B5}"/>
                </a:ext>
              </a:extLst>
            </p:cNvPr>
            <p:cNvGrpSpPr/>
            <p:nvPr/>
          </p:nvGrpSpPr>
          <p:grpSpPr>
            <a:xfrm>
              <a:off x="1734519" y="1615656"/>
              <a:ext cx="2868478" cy="961553"/>
              <a:chOff x="1750017" y="1644530"/>
              <a:chExt cx="2868478" cy="121094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70BB79-897D-A009-30A3-29B5F3851A54}"/>
                  </a:ext>
                </a:extLst>
              </p:cNvPr>
              <p:cNvSpPr/>
              <p:nvPr/>
            </p:nvSpPr>
            <p:spPr>
              <a:xfrm>
                <a:off x="1750017" y="1644530"/>
                <a:ext cx="2868478" cy="1210945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D08D315-C8D4-8B2A-894A-6A8D1DA911F8}"/>
                  </a:ext>
                </a:extLst>
              </p:cNvPr>
              <p:cNvSpPr/>
              <p:nvPr/>
            </p:nvSpPr>
            <p:spPr>
              <a:xfrm>
                <a:off x="1909822" y="1743296"/>
                <a:ext cx="1220835" cy="987553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PSC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470DB72-4220-A8E1-5327-0095402EAAA5}"/>
                  </a:ext>
                </a:extLst>
              </p:cNvPr>
              <p:cNvSpPr/>
              <p:nvPr/>
            </p:nvSpPr>
            <p:spPr>
              <a:xfrm>
                <a:off x="3252191" y="1743295"/>
                <a:ext cx="1220835" cy="987553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PPC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96314A-369E-D456-060D-0C8252301164}"/>
                </a:ext>
              </a:extLst>
            </p:cNvPr>
            <p:cNvSpPr txBox="1"/>
            <p:nvPr/>
          </p:nvSpPr>
          <p:spPr>
            <a:xfrm>
              <a:off x="1632585" y="1039090"/>
              <a:ext cx="1210157" cy="610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4"/>
                  </a:solidFill>
                </a:rPr>
                <a:t>TCaro</a:t>
              </a:r>
            </a:p>
          </p:txBody>
        </p:sp>
      </p:grpSp>
      <p:sp>
        <p:nvSpPr>
          <p:cNvPr id="47" name="Title 10">
            <a:extLst>
              <a:ext uri="{FF2B5EF4-FFF2-40B4-BE49-F238E27FC236}">
                <a16:creationId xmlns:a16="http://schemas.microsoft.com/office/drawing/2014/main" id="{FC006700-70A7-C835-D9AF-D2D2E79DCF9A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PAL Grid Pigment Indices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8FDF711-B9DF-7B74-99F0-699B004F4469}"/>
              </a:ext>
            </a:extLst>
          </p:cNvPr>
          <p:cNvGrpSpPr/>
          <p:nvPr/>
        </p:nvGrpSpPr>
        <p:grpSpPr>
          <a:xfrm>
            <a:off x="97934" y="4074777"/>
            <a:ext cx="5115615" cy="2370199"/>
            <a:chOff x="4299859" y="1078041"/>
            <a:chExt cx="4626152" cy="211854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28B4578-F6BE-2796-D31B-7FB6CCC48205}"/>
                </a:ext>
              </a:extLst>
            </p:cNvPr>
            <p:cNvGrpSpPr/>
            <p:nvPr/>
          </p:nvGrpSpPr>
          <p:grpSpPr>
            <a:xfrm>
              <a:off x="4299859" y="1078041"/>
              <a:ext cx="4626152" cy="2118540"/>
              <a:chOff x="4346354" y="1078041"/>
              <a:chExt cx="4626152" cy="211854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B1A65999-E8E7-BA64-69E4-AF08CAEF22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346354" y="1262707"/>
                <a:ext cx="4626152" cy="1933874"/>
                <a:chOff x="51922" y="920290"/>
                <a:chExt cx="9711783" cy="4059824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32F8A810-5976-A8C4-06C8-475B3299743F}"/>
                    </a:ext>
                  </a:extLst>
                </p:cNvPr>
                <p:cNvGrpSpPr/>
                <p:nvPr/>
              </p:nvGrpSpPr>
              <p:grpSpPr>
                <a:xfrm>
                  <a:off x="4599498" y="965247"/>
                  <a:ext cx="4785710" cy="3926542"/>
                  <a:chOff x="6096001" y="1710971"/>
                  <a:chExt cx="4785710" cy="3926542"/>
                </a:xfrm>
              </p:grpSpPr>
              <p:pic>
                <p:nvPicPr>
                  <p:cNvPr id="67" name="Picture 66" descr="A group of graphs showing different types of data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BFA7FC11-FCED-ECDF-89C2-2055D8CB1B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000" t="53417" r="19943" b="3819"/>
                  <a:stretch/>
                </p:blipFill>
                <p:spPr>
                  <a:xfrm>
                    <a:off x="6096001" y="1912656"/>
                    <a:ext cx="4785710" cy="3724857"/>
                  </a:xfrm>
                  <a:prstGeom prst="rect">
                    <a:avLst/>
                  </a:prstGeom>
                </p:spPr>
              </p:pic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14CE7CC4-D92C-FB5A-6800-BD5B3BE0F40A}"/>
                      </a:ext>
                    </a:extLst>
                  </p:cNvPr>
                  <p:cNvSpPr/>
                  <p:nvPr/>
                </p:nvSpPr>
                <p:spPr>
                  <a:xfrm>
                    <a:off x="6182523" y="1710971"/>
                    <a:ext cx="422174" cy="4515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5498D684-AFCA-CA02-5BF6-8639B2C6940E}"/>
                    </a:ext>
                  </a:extLst>
                </p:cNvPr>
                <p:cNvGrpSpPr/>
                <p:nvPr/>
              </p:nvGrpSpPr>
              <p:grpSpPr>
                <a:xfrm>
                  <a:off x="51922" y="1015202"/>
                  <a:ext cx="4596529" cy="3964912"/>
                  <a:chOff x="1949466" y="745879"/>
                  <a:chExt cx="4596529" cy="3964912"/>
                </a:xfrm>
              </p:grpSpPr>
              <p:pic>
                <p:nvPicPr>
                  <p:cNvPr id="65" name="Picture 64" descr="A group of graphs showing different types of data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8ECCFD62-D0A0-170A-44FD-F82593A767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89" t="54229" r="70397" b="3007"/>
                  <a:stretch/>
                </p:blipFill>
                <p:spPr>
                  <a:xfrm>
                    <a:off x="2037868" y="985934"/>
                    <a:ext cx="4508127" cy="3724857"/>
                  </a:xfrm>
                  <a:prstGeom prst="rect">
                    <a:avLst/>
                  </a:prstGeom>
                </p:spPr>
              </p:pic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54B5B04D-1B2C-8CD9-CDB3-3639038D4830}"/>
                      </a:ext>
                    </a:extLst>
                  </p:cNvPr>
                  <p:cNvSpPr/>
                  <p:nvPr/>
                </p:nvSpPr>
                <p:spPr>
                  <a:xfrm>
                    <a:off x="1949466" y="745879"/>
                    <a:ext cx="422174" cy="4515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9F62153C-A0C1-0240-A851-690268805A64}"/>
                    </a:ext>
                  </a:extLst>
                </p:cNvPr>
                <p:cNvSpPr/>
                <p:nvPr/>
              </p:nvSpPr>
              <p:spPr>
                <a:xfrm>
                  <a:off x="9341531" y="920290"/>
                  <a:ext cx="422174" cy="4515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F5F75F3-6B03-DEAA-B2FA-B2F6F90A23A0}"/>
                  </a:ext>
                </a:extLst>
              </p:cNvPr>
              <p:cNvSpPr txBox="1"/>
              <p:nvPr/>
            </p:nvSpPr>
            <p:spPr>
              <a:xfrm>
                <a:off x="5268068" y="1104892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+mj-lt"/>
                  </a:rPr>
                  <a:t>MLD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F0BDAAF-1C28-A418-5CD2-DC8D74EC9F71}"/>
                  </a:ext>
                </a:extLst>
              </p:cNvPr>
              <p:cNvSpPr txBox="1"/>
              <p:nvPr/>
            </p:nvSpPr>
            <p:spPr>
              <a:xfrm>
                <a:off x="7092293" y="1078041"/>
                <a:ext cx="155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+mj-lt"/>
                  </a:rPr>
                  <a:t>Winter Water</a:t>
                </a:r>
              </a:p>
            </p:txBody>
          </p:sp>
        </p:grpSp>
        <p:sp>
          <p:nvSpPr>
            <p:cNvPr id="33" name="Down Arrow 32">
              <a:extLst>
                <a:ext uri="{FF2B5EF4-FFF2-40B4-BE49-F238E27FC236}">
                  <a16:creationId xmlns:a16="http://schemas.microsoft.com/office/drawing/2014/main" id="{061AEB29-49F7-8641-A5FC-3797079D0BEA}"/>
                </a:ext>
              </a:extLst>
            </p:cNvPr>
            <p:cNvSpPr/>
            <p:nvPr/>
          </p:nvSpPr>
          <p:spPr>
            <a:xfrm rot="18776766">
              <a:off x="8115791" y="1762023"/>
              <a:ext cx="285148" cy="373669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wn Arrow 33">
              <a:extLst>
                <a:ext uri="{FF2B5EF4-FFF2-40B4-BE49-F238E27FC236}">
                  <a16:creationId xmlns:a16="http://schemas.microsoft.com/office/drawing/2014/main" id="{37F81128-2A7D-61F0-50C7-94E261D33C6A}"/>
                </a:ext>
              </a:extLst>
            </p:cNvPr>
            <p:cNvSpPr/>
            <p:nvPr/>
          </p:nvSpPr>
          <p:spPr>
            <a:xfrm rot="18776766">
              <a:off x="5917741" y="1795705"/>
              <a:ext cx="285148" cy="373669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B73F87F-4C79-0E1B-3D11-A0E0F81920F1}"/>
              </a:ext>
            </a:extLst>
          </p:cNvPr>
          <p:cNvGrpSpPr/>
          <p:nvPr/>
        </p:nvGrpSpPr>
        <p:grpSpPr>
          <a:xfrm>
            <a:off x="5156048" y="1811765"/>
            <a:ext cx="3970228" cy="3446295"/>
            <a:chOff x="5187044" y="1734275"/>
            <a:chExt cx="3970228" cy="344629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754B858-7142-7729-1E9A-766524D815B4}"/>
                </a:ext>
              </a:extLst>
            </p:cNvPr>
            <p:cNvGrpSpPr/>
            <p:nvPr/>
          </p:nvGrpSpPr>
          <p:grpSpPr>
            <a:xfrm>
              <a:off x="5187044" y="1833866"/>
              <a:ext cx="3858768" cy="3346704"/>
              <a:chOff x="5219700" y="1755648"/>
              <a:chExt cx="3858768" cy="3346704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CA3AE3F-8AF0-821F-AA04-1AB12265DEF6}"/>
                  </a:ext>
                </a:extLst>
              </p:cNvPr>
              <p:cNvGrpSpPr/>
              <p:nvPr/>
            </p:nvGrpSpPr>
            <p:grpSpPr>
              <a:xfrm>
                <a:off x="5277202" y="1755648"/>
                <a:ext cx="3801266" cy="3346704"/>
                <a:chOff x="5277202" y="1755648"/>
                <a:chExt cx="3801266" cy="3346704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E41DF8F-A5A4-257C-2B34-653BCF4E7D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273"/>
                <a:stretch/>
              </p:blipFill>
              <p:spPr>
                <a:xfrm>
                  <a:off x="5277202" y="1755648"/>
                  <a:ext cx="3801266" cy="3346704"/>
                </a:xfrm>
                <a:prstGeom prst="rect">
                  <a:avLst/>
                </a:prstGeom>
              </p:spPr>
            </p:pic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16811892-1409-9F64-0A38-B864D7887D92}"/>
                    </a:ext>
                  </a:extLst>
                </p:cNvPr>
                <p:cNvSpPr/>
                <p:nvPr/>
              </p:nvSpPr>
              <p:spPr>
                <a:xfrm rot="18900120">
                  <a:off x="5564159" y="4106485"/>
                  <a:ext cx="78530" cy="9862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53D48D4-DE1E-4624-9BFB-C6265411979D}"/>
                    </a:ext>
                  </a:extLst>
                </p:cNvPr>
                <p:cNvSpPr/>
                <p:nvPr/>
              </p:nvSpPr>
              <p:spPr>
                <a:xfrm rot="15675082">
                  <a:off x="5821621" y="4912692"/>
                  <a:ext cx="244577" cy="801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AADD34E-7D0C-46FF-A628-C7665CB27F95}"/>
                  </a:ext>
                </a:extLst>
              </p:cNvPr>
              <p:cNvSpPr/>
              <p:nvPr/>
            </p:nvSpPr>
            <p:spPr>
              <a:xfrm>
                <a:off x="5219700" y="1798320"/>
                <a:ext cx="272269" cy="358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Subtitle 2">
              <a:extLst>
                <a:ext uri="{FF2B5EF4-FFF2-40B4-BE49-F238E27FC236}">
                  <a16:creationId xmlns:a16="http://schemas.microsoft.com/office/drawing/2014/main" id="{5788C177-21D2-12EB-D4E0-2E015E635541}"/>
                </a:ext>
              </a:extLst>
            </p:cNvPr>
            <p:cNvSpPr txBox="1">
              <a:spLocks/>
            </p:cNvSpPr>
            <p:nvPr/>
          </p:nvSpPr>
          <p:spPr>
            <a:xfrm>
              <a:off x="5223637" y="1734275"/>
              <a:ext cx="3933635" cy="77253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>
              <a:prstTxWarp prst="textArchUp">
                <a:avLst/>
              </a:prstTxWarp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PAL Standard Survey Grid (N+S)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55A2AB3-D449-046F-7BA6-584F2A79CA17}"/>
              </a:ext>
            </a:extLst>
          </p:cNvPr>
          <p:cNvSpPr txBox="1"/>
          <p:nvPr/>
        </p:nvSpPr>
        <p:spPr>
          <a:xfrm>
            <a:off x="453220" y="3063520"/>
            <a:ext cx="268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Relative to Chlorophyll-a</a:t>
            </a:r>
          </a:p>
        </p:txBody>
      </p:sp>
    </p:spTree>
    <p:extLst>
      <p:ext uri="{BB962C8B-B14F-4D97-AF65-F5344CB8AC3E}">
        <p14:creationId xmlns:p14="http://schemas.microsoft.com/office/powerpoint/2010/main" val="40987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791AB-B7E4-FD81-2272-6839EF0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52F223-2A2C-0896-3797-AC939B0D813B}"/>
              </a:ext>
            </a:extLst>
          </p:cNvPr>
          <p:cNvGrpSpPr>
            <a:grpSpLocks noChangeAspect="1"/>
          </p:cNvGrpSpPr>
          <p:nvPr/>
        </p:nvGrpSpPr>
        <p:grpSpPr>
          <a:xfrm>
            <a:off x="51922" y="48989"/>
            <a:ext cx="2772301" cy="734132"/>
            <a:chOff x="70928" y="-19532"/>
            <a:chExt cx="4007745" cy="1061290"/>
          </a:xfrm>
        </p:grpSpPr>
        <p:pic>
          <p:nvPicPr>
            <p:cNvPr id="7" name="Picture 6" descr="Home - LTER">
              <a:extLst>
                <a:ext uri="{FF2B5EF4-FFF2-40B4-BE49-F238E27FC236}">
                  <a16:creationId xmlns:a16="http://schemas.microsoft.com/office/drawing/2014/main" id="{671C0249-4623-2832-C5D5-95DDAF434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256" y="67481"/>
              <a:ext cx="2313062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NSF Career Program Webinar May Event: archiveEvents: News &amp; Events: STEM  Education Innovation &amp; Research Institute: IUPUI">
              <a:extLst>
                <a:ext uri="{FF2B5EF4-FFF2-40B4-BE49-F238E27FC236}">
                  <a16:creationId xmlns:a16="http://schemas.microsoft.com/office/drawing/2014/main" id="{0F56A88B-E1AB-3DE9-E387-CB6E62D36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58" y="67481"/>
              <a:ext cx="561315" cy="56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5C5E3F2-12BF-4EAF-4E18-AB393F38D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28" y="-19532"/>
              <a:ext cx="1061289" cy="10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BDADBE-BAB5-A13C-E060-99513798EC53}"/>
              </a:ext>
            </a:extLst>
          </p:cNvPr>
          <p:cNvGrpSpPr/>
          <p:nvPr/>
        </p:nvGrpSpPr>
        <p:grpSpPr>
          <a:xfrm>
            <a:off x="8258365" y="1235567"/>
            <a:ext cx="3933635" cy="4386865"/>
            <a:chOff x="7653150" y="1151475"/>
            <a:chExt cx="3933635" cy="4386865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0183AD8-D42F-F78F-B8A9-5791EA58A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63518" y="1151475"/>
              <a:ext cx="1912901" cy="1912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A5D95AB-4C8D-85B2-8E7C-8BA7F0A33FE6}"/>
                </a:ext>
              </a:extLst>
            </p:cNvPr>
            <p:cNvGrpSpPr/>
            <p:nvPr/>
          </p:nvGrpSpPr>
          <p:grpSpPr>
            <a:xfrm>
              <a:off x="7653150" y="3236481"/>
              <a:ext cx="3933635" cy="2301859"/>
              <a:chOff x="6302598" y="2103535"/>
              <a:chExt cx="4697911" cy="230185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EFC337-37E9-51E9-FA30-A8D9ACAB8A4A}"/>
                  </a:ext>
                </a:extLst>
              </p:cNvPr>
              <p:cNvSpPr txBox="1"/>
              <p:nvPr/>
            </p:nvSpPr>
            <p:spPr>
              <a:xfrm>
                <a:off x="7125528" y="2103535"/>
                <a:ext cx="3052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PAL LTER Cruise Data</a:t>
                </a:r>
              </a:p>
            </p:txBody>
          </p:sp>
          <p:sp>
            <p:nvSpPr>
              <p:cNvPr id="16" name="Subtitle 2">
                <a:extLst>
                  <a:ext uri="{FF2B5EF4-FFF2-40B4-BE49-F238E27FC236}">
                    <a16:creationId xmlns:a16="http://schemas.microsoft.com/office/drawing/2014/main" id="{2F900C7E-51A3-A8FA-FFD2-83A8B68B3C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4063762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 Median (0-7m)</a:t>
                </a:r>
              </a:p>
            </p:txBody>
          </p:sp>
          <p:sp>
            <p:nvSpPr>
              <p:cNvPr id="17" name="Subtitle 2">
                <a:extLst>
                  <a:ext uri="{FF2B5EF4-FFF2-40B4-BE49-F238E27FC236}">
                    <a16:creationId xmlns:a16="http://schemas.microsoft.com/office/drawing/2014/main" id="{149DB009-314D-2C20-57E1-9102815326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3679104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North + South Subregions</a:t>
                </a:r>
              </a:p>
            </p:txBody>
          </p:sp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D38B57D1-0027-3229-F844-17621CBB6B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2525127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January (Peak Summer)</a:t>
                </a:r>
              </a:p>
            </p:txBody>
          </p:sp>
          <p:sp>
            <p:nvSpPr>
              <p:cNvPr id="19" name="Subtitle 2">
                <a:extLst>
                  <a:ext uri="{FF2B5EF4-FFF2-40B4-BE49-F238E27FC236}">
                    <a16:creationId xmlns:a16="http://schemas.microsoft.com/office/drawing/2014/main" id="{8B011095-4C12-9B86-0D98-C1C28FED54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2909786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1993-2020</a:t>
                </a:r>
              </a:p>
            </p:txBody>
          </p:sp>
          <p:sp>
            <p:nvSpPr>
              <p:cNvPr id="21" name="Subtitle 2">
                <a:extLst>
                  <a:ext uri="{FF2B5EF4-FFF2-40B4-BE49-F238E27FC236}">
                    <a16:creationId xmlns:a16="http://schemas.microsoft.com/office/drawing/2014/main" id="{3E754781-E792-C830-C917-F7FCB220E8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2598" y="3294445"/>
                <a:ext cx="4697911" cy="341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Underway &amp; CTD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FDCF9A-5297-D997-72CF-2BE4C8735105}"/>
              </a:ext>
            </a:extLst>
          </p:cNvPr>
          <p:cNvGrpSpPr>
            <a:grpSpLocks noChangeAspect="1"/>
          </p:cNvGrpSpPr>
          <p:nvPr/>
        </p:nvGrpSpPr>
        <p:grpSpPr>
          <a:xfrm>
            <a:off x="125791" y="839121"/>
            <a:ext cx="2564728" cy="1408846"/>
            <a:chOff x="1632585" y="945514"/>
            <a:chExt cx="2970412" cy="163169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3527BD4-097D-971F-289D-3ABA582102DE}"/>
                </a:ext>
              </a:extLst>
            </p:cNvPr>
            <p:cNvGrpSpPr/>
            <p:nvPr/>
          </p:nvGrpSpPr>
          <p:grpSpPr>
            <a:xfrm>
              <a:off x="1734519" y="1615656"/>
              <a:ext cx="2868478" cy="961553"/>
              <a:chOff x="1750017" y="1644530"/>
              <a:chExt cx="2868478" cy="121094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B77CA9D-4450-EAAE-108A-0F7BAFD2B5EC}"/>
                  </a:ext>
                </a:extLst>
              </p:cNvPr>
              <p:cNvSpPr/>
              <p:nvPr/>
            </p:nvSpPr>
            <p:spPr>
              <a:xfrm>
                <a:off x="1750017" y="1644530"/>
                <a:ext cx="2868478" cy="1210945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2719342-3FF1-07F0-6EA7-2153FE82B167}"/>
                  </a:ext>
                </a:extLst>
              </p:cNvPr>
              <p:cNvSpPr/>
              <p:nvPr/>
            </p:nvSpPr>
            <p:spPr>
              <a:xfrm>
                <a:off x="1909822" y="1765900"/>
                <a:ext cx="1220835" cy="98755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PSC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A0A372-82ED-CDCC-9F83-EF2F988C798E}"/>
                  </a:ext>
                </a:extLst>
              </p:cNvPr>
              <p:cNvSpPr/>
              <p:nvPr/>
            </p:nvSpPr>
            <p:spPr>
              <a:xfrm>
                <a:off x="3252191" y="1765900"/>
                <a:ext cx="1220835" cy="98755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PPC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9BCA30-1D3E-FD94-2CF4-48F7EB707D1D}"/>
                </a:ext>
              </a:extLst>
            </p:cNvPr>
            <p:cNvSpPr txBox="1"/>
            <p:nvPr/>
          </p:nvSpPr>
          <p:spPr>
            <a:xfrm>
              <a:off x="1632585" y="945514"/>
              <a:ext cx="1484062" cy="748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4"/>
                  </a:solidFill>
                </a:rPr>
                <a:t>TCaro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E2A0C2-EA3D-2847-8508-DD7A834EEE1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897855"/>
            <a:ext cx="5310492" cy="3568888"/>
            <a:chOff x="213803" y="2799231"/>
            <a:chExt cx="4335715" cy="29137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16EAE26-391F-7CB1-B5AA-D8C7EE56CE1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2504" y="2799231"/>
              <a:ext cx="4277014" cy="2913794"/>
              <a:chOff x="1452161" y="2698088"/>
              <a:chExt cx="5800936" cy="3951993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0481F3B-11A5-1672-C94B-7D3C92ABD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93" b="67803"/>
              <a:stretch/>
            </p:blipFill>
            <p:spPr>
              <a:xfrm>
                <a:off x="1452161" y="2698088"/>
                <a:ext cx="5800936" cy="357731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6994DF6-7922-440C-163D-7BA643108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732" r="65193" b="478"/>
              <a:stretch/>
            </p:blipFill>
            <p:spPr>
              <a:xfrm>
                <a:off x="1452161" y="6228982"/>
                <a:ext cx="5800936" cy="421099"/>
              </a:xfrm>
              <a:prstGeom prst="rect">
                <a:avLst/>
              </a:prstGeom>
            </p:spPr>
          </p:pic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C255CF-3F9E-646F-67FF-0695DE3EC288}"/>
                </a:ext>
              </a:extLst>
            </p:cNvPr>
            <p:cNvSpPr/>
            <p:nvPr/>
          </p:nvSpPr>
          <p:spPr>
            <a:xfrm>
              <a:off x="213803" y="2826584"/>
              <a:ext cx="552676" cy="540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itle 10">
            <a:extLst>
              <a:ext uri="{FF2B5EF4-FFF2-40B4-BE49-F238E27FC236}">
                <a16:creationId xmlns:a16="http://schemas.microsoft.com/office/drawing/2014/main" id="{DF09210E-061A-2517-9E58-7E70E45F6702}"/>
              </a:ext>
            </a:extLst>
          </p:cNvPr>
          <p:cNvSpPr txBox="1">
            <a:spLocks/>
          </p:cNvSpPr>
          <p:nvPr/>
        </p:nvSpPr>
        <p:spPr>
          <a:xfrm>
            <a:off x="3535052" y="1"/>
            <a:ext cx="7818748" cy="111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Photophysiological Shifts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A2D9116-F9DB-451E-172C-ADDE3E09F573}"/>
              </a:ext>
            </a:extLst>
          </p:cNvPr>
          <p:cNvGrpSpPr/>
          <p:nvPr/>
        </p:nvGrpSpPr>
        <p:grpSpPr>
          <a:xfrm>
            <a:off x="5415981" y="3134501"/>
            <a:ext cx="2987902" cy="2625016"/>
            <a:chOff x="5415981" y="3134501"/>
            <a:chExt cx="2987902" cy="2625016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6EB090B-6DFC-7331-0FC3-A961BEFBAF35}"/>
                </a:ext>
              </a:extLst>
            </p:cNvPr>
            <p:cNvSpPr txBox="1"/>
            <p:nvPr/>
          </p:nvSpPr>
          <p:spPr>
            <a:xfrm>
              <a:off x="5573060" y="4682299"/>
              <a:ext cx="26853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4"/>
                  </a:solidFill>
                  <a:latin typeface="+mj-lt"/>
                </a:rPr>
                <a:t>TCaro:Chla</a:t>
              </a:r>
              <a:r>
                <a:rPr lang="en-US" sz="2400" dirty="0">
                  <a:latin typeface="+mj-lt"/>
                </a:rPr>
                <a:t> &gt; 1</a:t>
              </a:r>
            </a:p>
            <a:p>
              <a:pPr algn="ctr"/>
              <a:r>
                <a:rPr lang="en-US" sz="2000" i="1" dirty="0">
                  <a:latin typeface="+mj-lt"/>
                </a:rPr>
                <a:t>TCaro quantity exceeding Chla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17052F2-E786-1585-555A-062E6F02C250}"/>
                </a:ext>
              </a:extLst>
            </p:cNvPr>
            <p:cNvSpPr txBox="1"/>
            <p:nvPr/>
          </p:nvSpPr>
          <p:spPr>
            <a:xfrm>
              <a:off x="5415981" y="3134501"/>
              <a:ext cx="298790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 dirty="0">
                  <a:latin typeface="+mj-lt"/>
                </a:rPr>
                <a:t>Over time, the relative quantity of accessory carotenoids in the summer community has increased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2443017-18CD-580D-1607-5D38BF7146E7}"/>
              </a:ext>
            </a:extLst>
          </p:cNvPr>
          <p:cNvGrpSpPr/>
          <p:nvPr/>
        </p:nvGrpSpPr>
        <p:grpSpPr>
          <a:xfrm>
            <a:off x="1404871" y="1757812"/>
            <a:ext cx="7052350" cy="2710644"/>
            <a:chOff x="1404871" y="1757812"/>
            <a:chExt cx="7052350" cy="2710644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DC7539B-295B-71BF-AB14-6D2D73E64F34}"/>
                </a:ext>
              </a:extLst>
            </p:cNvPr>
            <p:cNvSpPr txBox="1"/>
            <p:nvPr/>
          </p:nvSpPr>
          <p:spPr>
            <a:xfrm>
              <a:off x="3502031" y="1757812"/>
              <a:ext cx="49551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Interdecadal rise in median proportions of TCaro:Chla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6CA143D-EA70-E877-34EC-1DE824271E6E}"/>
                </a:ext>
              </a:extLst>
            </p:cNvPr>
            <p:cNvSpPr txBox="1"/>
            <p:nvPr/>
          </p:nvSpPr>
          <p:spPr>
            <a:xfrm>
              <a:off x="1404871" y="4068346"/>
              <a:ext cx="2012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+mj-lt"/>
                </a:rPr>
                <a:t>+16% decade</a:t>
              </a:r>
              <a:r>
                <a:rPr lang="en-US" sz="2000" i="1" baseline="30000" dirty="0">
                  <a:latin typeface="+mj-lt"/>
                </a:rPr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223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Science Presentation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15865</TotalTime>
  <Words>1025</Words>
  <Application>Microsoft Macintosh PowerPoint</Application>
  <PresentationFormat>Widescreen</PresentationFormat>
  <Paragraphs>214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Times New Roman</vt:lpstr>
      <vt:lpstr>Office Theme</vt:lpstr>
      <vt:lpstr>Summertime Shallowing of Upper MLD Fuels Long-Term “Tanning” in WAP Phytoplankton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Quintin Diou-Cass</dc:creator>
  <cp:lastModifiedBy>Quintin Diou-Cass</cp:lastModifiedBy>
  <cp:revision>64</cp:revision>
  <dcterms:created xsi:type="dcterms:W3CDTF">2024-10-17T17:03:10Z</dcterms:created>
  <dcterms:modified xsi:type="dcterms:W3CDTF">2024-10-28T23:36:19Z</dcterms:modified>
</cp:coreProperties>
</file>