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602" r:id="rId2"/>
    <p:sldId id="609" r:id="rId3"/>
    <p:sldId id="612" r:id="rId4"/>
    <p:sldId id="1027" r:id="rId5"/>
    <p:sldId id="1014" r:id="rId6"/>
    <p:sldId id="606" r:id="rId7"/>
    <p:sldId id="1021" r:id="rId8"/>
    <p:sldId id="1017" r:id="rId9"/>
    <p:sldId id="600" r:id="rId10"/>
    <p:sldId id="601" r:id="rId11"/>
    <p:sldId id="1010" r:id="rId12"/>
    <p:sldId id="1011" r:id="rId13"/>
    <p:sldId id="102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3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72"/>
    <p:restoredTop sz="95545"/>
  </p:normalViewPr>
  <p:slideViewPr>
    <p:cSldViewPr snapToGrid="0">
      <p:cViewPr varScale="1">
        <p:scale>
          <a:sx n="95" d="100"/>
          <a:sy n="95" d="100"/>
        </p:scale>
        <p:origin x="1080" y="176"/>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D77CFA-F48B-D94B-BC2A-0978038461C9}" type="datetimeFigureOut">
              <a:rPr lang="en-US" smtClean="0"/>
              <a:t>10/28/24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E30D3-A084-2A4C-8D53-AE20EC024F8C}" type="slidenum">
              <a:rPr lang="en-US" smtClean="0"/>
              <a:t>‹#›</a:t>
            </a:fld>
            <a:endParaRPr lang="en-US"/>
          </a:p>
        </p:txBody>
      </p:sp>
    </p:spTree>
    <p:extLst>
      <p:ext uri="{BB962C8B-B14F-4D97-AF65-F5344CB8AC3E}">
        <p14:creationId xmlns:p14="http://schemas.microsoft.com/office/powerpoint/2010/main" val="3858172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3AE30D3-A084-2A4C-8D53-AE20EC024F8C}" type="slidenum">
              <a:rPr lang="en-US" smtClean="0"/>
              <a:t>1</a:t>
            </a:fld>
            <a:endParaRPr lang="en-US"/>
          </a:p>
        </p:txBody>
      </p:sp>
    </p:spTree>
    <p:extLst>
      <p:ext uri="{BB962C8B-B14F-4D97-AF65-F5344CB8AC3E}">
        <p14:creationId xmlns:p14="http://schemas.microsoft.com/office/powerpoint/2010/main" val="2341932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D95E0-353F-6BA0-9A00-FCF5131C38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9F98DB-72AB-376C-C07A-10A397BB67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288920-D978-9004-C24A-EAA8E29C1CFC}"/>
              </a:ext>
            </a:extLst>
          </p:cNvPr>
          <p:cNvSpPr>
            <a:spLocks noGrp="1"/>
          </p:cNvSpPr>
          <p:nvPr>
            <p:ph type="body" idx="1"/>
          </p:nvPr>
        </p:nvSpPr>
        <p:spPr/>
        <p:txBody>
          <a:bodyPr/>
          <a:lstStyle/>
          <a:p>
            <a:r>
              <a:rPr lang="en-US" dirty="0"/>
              <a:t>(LEFT) </a:t>
            </a:r>
            <a:r>
              <a:rPr lang="en-US" b="1" dirty="0"/>
              <a:t>Sub-polar ecosystems </a:t>
            </a:r>
            <a:r>
              <a:rPr lang="en-US" b="0" dirty="0"/>
              <a:t>are typically characterized by </a:t>
            </a:r>
            <a:r>
              <a:rPr lang="en-US" b="1" dirty="0"/>
              <a:t>longer</a:t>
            </a:r>
            <a:r>
              <a:rPr lang="en-US" dirty="0"/>
              <a:t>, more complex food webs with higher regenerated productivity with sea-ice avoiding species.</a:t>
            </a:r>
          </a:p>
          <a:p>
            <a:endParaRPr lang="en-US" dirty="0"/>
          </a:p>
          <a:p>
            <a:r>
              <a:rPr lang="en-US" dirty="0"/>
              <a:t>(RIGHT) </a:t>
            </a:r>
            <a:r>
              <a:rPr lang="en-US" b="1" dirty="0"/>
              <a:t>Polar ecosystems </a:t>
            </a:r>
            <a:r>
              <a:rPr lang="en-US" dirty="0"/>
              <a:t>are typically characterized by relatively </a:t>
            </a:r>
            <a:r>
              <a:rPr lang="en-US" b="1" dirty="0"/>
              <a:t>short</a:t>
            </a:r>
            <a:r>
              <a:rPr lang="en-US" dirty="0"/>
              <a:t>, linear food webs, with diatoms, abundant krill and ice fish, and sea-ice obligate species such as </a:t>
            </a:r>
            <a:r>
              <a:rPr lang="en-US" dirty="0" err="1"/>
              <a:t>Adélie</a:t>
            </a:r>
            <a:r>
              <a:rPr lang="en-US" dirty="0"/>
              <a:t> penguins. </a:t>
            </a:r>
          </a:p>
          <a:p>
            <a:endParaRPr lang="en-US" dirty="0"/>
          </a:p>
          <a:p>
            <a:r>
              <a:rPr lang="en-US" dirty="0"/>
              <a:t>(</a:t>
            </a:r>
            <a:r>
              <a:rPr lang="en-US" b="1" dirty="0"/>
              <a:t>RIGHT</a:t>
            </a:r>
            <a:r>
              <a:rPr lang="en-US" dirty="0"/>
              <a:t>) On interannual timescales, years with high sea-ice extent are followed by higher primary productivity, krill recruitment, and penguin breeding success. (</a:t>
            </a:r>
            <a:r>
              <a:rPr lang="en-US" b="1" dirty="0"/>
              <a:t>LEFT</a:t>
            </a:r>
            <a:r>
              <a:rPr lang="en-US" dirty="0"/>
              <a:t>) Conversely, krill recruitment is poor following low sea-ice years with conditions favoring gelatinous </a:t>
            </a:r>
            <a:r>
              <a:rPr lang="en-US" dirty="0" err="1"/>
              <a:t>salp</a:t>
            </a:r>
            <a:r>
              <a:rPr lang="en-US" dirty="0"/>
              <a:t> blooms. The cumulative impacts of sea-ice decline and climate migration result in shifts in species composition, distributions, phenology, mismatches in trophic coupling, and carbon cycling and export.</a:t>
            </a:r>
          </a:p>
        </p:txBody>
      </p:sp>
      <p:sp>
        <p:nvSpPr>
          <p:cNvPr id="4" name="Slide Number Placeholder 3">
            <a:extLst>
              <a:ext uri="{FF2B5EF4-FFF2-40B4-BE49-F238E27FC236}">
                <a16:creationId xmlns:a16="http://schemas.microsoft.com/office/drawing/2014/main" id="{196B77C1-1791-9FFE-DF71-CC03E62289B9}"/>
              </a:ext>
            </a:extLst>
          </p:cNvPr>
          <p:cNvSpPr>
            <a:spLocks noGrp="1"/>
          </p:cNvSpPr>
          <p:nvPr>
            <p:ph type="sldNum" sz="quarter" idx="5"/>
          </p:nvPr>
        </p:nvSpPr>
        <p:spPr/>
        <p:txBody>
          <a:bodyPr/>
          <a:lstStyle/>
          <a:p>
            <a:fld id="{43AE30D3-A084-2A4C-8D53-AE20EC024F8C}" type="slidenum">
              <a:rPr lang="en-US" smtClean="0"/>
              <a:t>11</a:t>
            </a:fld>
            <a:endParaRPr lang="en-US"/>
          </a:p>
        </p:txBody>
      </p:sp>
    </p:spTree>
    <p:extLst>
      <p:ext uri="{BB962C8B-B14F-4D97-AF65-F5344CB8AC3E}">
        <p14:creationId xmlns:p14="http://schemas.microsoft.com/office/powerpoint/2010/main" val="1117278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latin typeface="Gill Sans MT" panose="020B0502020104020203" pitchFamily="34" charset="77"/>
                <a:cs typeface="Times New Roman" panose="02020603050405020304" pitchFamily="18" charset="0"/>
              </a:rPr>
              <a:t>Together, our 3 Themes (A-C) are tasked to assess the ecological consequences towards improving predictions of ecological trajectories</a:t>
            </a:r>
          </a:p>
          <a:p>
            <a:pPr marL="342900" indent="-342900">
              <a:buFont typeface="Arial" panose="020B0604020202020204" pitchFamily="34" charset="0"/>
              <a:buChar char="•"/>
            </a:pPr>
            <a:r>
              <a:rPr lang="en-US" sz="1200" dirty="0">
                <a:latin typeface="Gill Sans MT" panose="020B0502020104020203" pitchFamily="34" charset="77"/>
                <a:cs typeface="Times New Roman" panose="02020603050405020304" pitchFamily="18" charset="0"/>
              </a:rPr>
              <a:t>Predicting ecological trajectories/change requires understanding ecological responses to, and variability resulting from, the interactions of multiple disturbances operating over a wide range of temporal and spatial scales</a:t>
            </a:r>
          </a:p>
          <a:p>
            <a:pPr marL="342900" indent="-342900">
              <a:buFont typeface="Arial" panose="020B0604020202020204" pitchFamily="34" charset="0"/>
              <a:buChar char="•"/>
            </a:pPr>
            <a:r>
              <a:rPr lang="en-US" sz="1200" dirty="0">
                <a:latin typeface="Gill Sans MT" panose="020B0502020104020203" pitchFamily="34" charset="77"/>
                <a:cs typeface="Times New Roman" panose="02020603050405020304" pitchFamily="18" charset="0"/>
              </a:rPr>
              <a:t>Combined, these responses result in significant system-wide ecological consequences for population abundance of key species, productivity and carbon cycling</a:t>
            </a:r>
          </a:p>
          <a:p>
            <a:endParaRPr lang="en-US" dirty="0"/>
          </a:p>
        </p:txBody>
      </p:sp>
      <p:sp>
        <p:nvSpPr>
          <p:cNvPr id="4" name="Slide Number Placeholder 3"/>
          <p:cNvSpPr>
            <a:spLocks noGrp="1"/>
          </p:cNvSpPr>
          <p:nvPr>
            <p:ph type="sldNum" sz="quarter" idx="5"/>
          </p:nvPr>
        </p:nvSpPr>
        <p:spPr/>
        <p:txBody>
          <a:bodyPr/>
          <a:lstStyle/>
          <a:p>
            <a:fld id="{43AE30D3-A084-2A4C-8D53-AE20EC024F8C}" type="slidenum">
              <a:rPr lang="en-US" smtClean="0"/>
              <a:t>12</a:t>
            </a:fld>
            <a:endParaRPr lang="en-US"/>
          </a:p>
        </p:txBody>
      </p:sp>
    </p:spTree>
    <p:extLst>
      <p:ext uri="{BB962C8B-B14F-4D97-AF65-F5344CB8AC3E}">
        <p14:creationId xmlns:p14="http://schemas.microsoft.com/office/powerpoint/2010/main" val="784754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could be punchier!</a:t>
            </a:r>
          </a:p>
        </p:txBody>
      </p:sp>
      <p:sp>
        <p:nvSpPr>
          <p:cNvPr id="4" name="Slide Number Placeholder 3"/>
          <p:cNvSpPr>
            <a:spLocks noGrp="1"/>
          </p:cNvSpPr>
          <p:nvPr>
            <p:ph type="sldNum" sz="quarter" idx="5"/>
          </p:nvPr>
        </p:nvSpPr>
        <p:spPr/>
        <p:txBody>
          <a:bodyPr/>
          <a:lstStyle/>
          <a:p>
            <a:fld id="{43AE30D3-A084-2A4C-8D53-AE20EC024F8C}" type="slidenum">
              <a:rPr lang="en-US" smtClean="0"/>
              <a:t>13</a:t>
            </a:fld>
            <a:endParaRPr lang="en-US"/>
          </a:p>
        </p:txBody>
      </p:sp>
    </p:spTree>
    <p:extLst>
      <p:ext uri="{BB962C8B-B14F-4D97-AF65-F5344CB8AC3E}">
        <p14:creationId xmlns:p14="http://schemas.microsoft.com/office/powerpoint/2010/main" val="3911552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 circumpolar perspective, teleconnections have contributed to observed Antarctic and Southern Ocean changes (Li et al. 2021; Xin et al. 2023), including regions of rapid surface warming and sea-ice decline (e.g., the WAP and West Antarctic Ice Sheet) versus regions of moderate cooling and sea-ice expansion (e.g., the western Ross Sea) (Stammerjohn and </a:t>
            </a:r>
            <a:r>
              <a:rPr lang="en-US" dirty="0" err="1"/>
              <a:t>Scambos</a:t>
            </a:r>
            <a:r>
              <a:rPr lang="en-US" dirty="0"/>
              <a:t>, 2000; 2021), along with a sudden post-2016 circumpolar sea-ice reduction (</a:t>
            </a:r>
            <a:r>
              <a:rPr lang="en-US" dirty="0" err="1"/>
              <a:t>Himmich</a:t>
            </a:r>
            <a:r>
              <a:rPr lang="en-US" dirty="0"/>
              <a:t> et al., 2024). These dynamics play a major role in the transport of heat via ocean circulation onto continental shelves, especially along the WAP, with its proximity to the Antarctic Circumpolar Current (Moffat and Meredith 2018; See Theme B), with consequent impacts on sea-ice thickness and seasonality (Saenz et al. 2023).</a:t>
            </a:r>
          </a:p>
        </p:txBody>
      </p:sp>
      <p:sp>
        <p:nvSpPr>
          <p:cNvPr id="4" name="Slide Number Placeholder 3"/>
          <p:cNvSpPr>
            <a:spLocks noGrp="1"/>
          </p:cNvSpPr>
          <p:nvPr>
            <p:ph type="sldNum" sz="quarter" idx="5"/>
          </p:nvPr>
        </p:nvSpPr>
        <p:spPr/>
        <p:txBody>
          <a:bodyPr/>
          <a:lstStyle/>
          <a:p>
            <a:fld id="{43AE30D3-A084-2A4C-8D53-AE20EC024F8C}" type="slidenum">
              <a:rPr lang="en-US" smtClean="0"/>
              <a:t>2</a:t>
            </a:fld>
            <a:endParaRPr lang="en-US"/>
          </a:p>
        </p:txBody>
      </p:sp>
    </p:spTree>
    <p:extLst>
      <p:ext uri="{BB962C8B-B14F-4D97-AF65-F5344CB8AC3E}">
        <p14:creationId xmlns:p14="http://schemas.microsoft.com/office/powerpoint/2010/main" val="3527239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levels of natural climate variability – both from local (ASL, local processes amplifying warming and wind-driven sea ice changes), and non-local (ENSO, SAM) drivers of variability.  The WAP region is particularly sensitive to tropical teleconnections (ENSO, IPO, AMO) mostly through impacts on the Amundsen Sea Low (ASL) which in turn affects winds and heat advection along the WAP.</a:t>
            </a:r>
          </a:p>
          <a:p>
            <a:endParaRPr lang="en-US" dirty="0"/>
          </a:p>
          <a:p>
            <a:r>
              <a:rPr lang="en-US" dirty="0"/>
              <a:t>PAL explores both short- and long-term changes to investigate food web responses.</a:t>
            </a:r>
          </a:p>
        </p:txBody>
      </p:sp>
      <p:sp>
        <p:nvSpPr>
          <p:cNvPr id="4" name="Slide Number Placeholder 3"/>
          <p:cNvSpPr>
            <a:spLocks noGrp="1"/>
          </p:cNvSpPr>
          <p:nvPr>
            <p:ph type="sldNum" sz="quarter" idx="5"/>
          </p:nvPr>
        </p:nvSpPr>
        <p:spPr/>
        <p:txBody>
          <a:bodyPr/>
          <a:lstStyle/>
          <a:p>
            <a:fld id="{43AE30D3-A084-2A4C-8D53-AE20EC024F8C}" type="slidenum">
              <a:rPr lang="en-US" smtClean="0"/>
              <a:t>3</a:t>
            </a:fld>
            <a:endParaRPr lang="en-US"/>
          </a:p>
        </p:txBody>
      </p:sp>
    </p:spTree>
    <p:extLst>
      <p:ext uri="{BB962C8B-B14F-4D97-AF65-F5344CB8AC3E}">
        <p14:creationId xmlns:p14="http://schemas.microsoft.com/office/powerpoint/2010/main" val="2020533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85B8F6-360A-5747-89D9-C1DE953E4297}" type="slidenum">
              <a:rPr lang="en-US" smtClean="0"/>
              <a:t>4</a:t>
            </a:fld>
            <a:endParaRPr lang="en-US"/>
          </a:p>
        </p:txBody>
      </p:sp>
    </p:spTree>
    <p:extLst>
      <p:ext uri="{BB962C8B-B14F-4D97-AF65-F5344CB8AC3E}">
        <p14:creationId xmlns:p14="http://schemas.microsoft.com/office/powerpoint/2010/main" val="989469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last decade rapid decline in Antarctic-wide sea ice is potentially indicative of a fundamental state change. Simultaneously, regional atmospheric circulation patterns fail to fully explain the recent rapid sea ice declines, indicating that underlying ocean changes are driving the Antarctic-wide sea-ice variability pattern. </a:t>
            </a:r>
          </a:p>
          <a:p>
            <a:endParaRPr lang="en-US" dirty="0"/>
          </a:p>
          <a:p>
            <a:r>
              <a:rPr lang="en-US" dirty="0"/>
              <a:t>Given growing evidence that the dramatic and persistent Antarctic sea-ice decreases are due to a state change (or regime shift) in atmosphere-ocean-ice interactions, these related impacts will imprint differently on the distinct components of the ecosystem, given the intrinsic timescales on which they function.</a:t>
            </a:r>
          </a:p>
          <a:p>
            <a:endParaRPr lang="en-US" dirty="0"/>
          </a:p>
          <a:p>
            <a:r>
              <a:rPr lang="en-US" dirty="0"/>
              <a:t>Within this context, PAL offers the longest and most comprehensive study of an Antarctic marine ecosystem, with continuous detailed observations from the shelf break to the coast; there is no other program like it in Antarctica (although there a few long-standing coastal programs but they are primarily station-based).  </a:t>
            </a:r>
          </a:p>
          <a:p>
            <a:endParaRPr lang="en-US" dirty="0"/>
          </a:p>
          <a:p>
            <a:r>
              <a:rPr lang="en-US" dirty="0"/>
              <a:t>PAL therefore has the opportunity to offer critical information and fundamental understanding on how marine systems in other Antarctic locations may be responding to recent rapid Antarctic-wide changes.</a:t>
            </a:r>
          </a:p>
          <a:p>
            <a:endParaRPr lang="en-US" dirty="0"/>
          </a:p>
        </p:txBody>
      </p:sp>
      <p:sp>
        <p:nvSpPr>
          <p:cNvPr id="4" name="Slide Number Placeholder 3"/>
          <p:cNvSpPr>
            <a:spLocks noGrp="1"/>
          </p:cNvSpPr>
          <p:nvPr>
            <p:ph type="sldNum" sz="quarter" idx="5"/>
          </p:nvPr>
        </p:nvSpPr>
        <p:spPr/>
        <p:txBody>
          <a:bodyPr/>
          <a:lstStyle/>
          <a:p>
            <a:fld id="{43AE30D3-A084-2A4C-8D53-AE20EC024F8C}" type="slidenum">
              <a:rPr lang="en-US" smtClean="0"/>
              <a:t>5</a:t>
            </a:fld>
            <a:endParaRPr lang="en-US"/>
          </a:p>
        </p:txBody>
      </p:sp>
    </p:spTree>
    <p:extLst>
      <p:ext uri="{BB962C8B-B14F-4D97-AF65-F5344CB8AC3E}">
        <p14:creationId xmlns:p14="http://schemas.microsoft.com/office/powerpoint/2010/main" val="2395029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Times New Roman" panose="02020603050405020304" pitchFamily="18" charset="0"/>
                <a:cs typeface="Times New Roman" panose="02020603050405020304" pitchFamily="18" charset="0"/>
              </a:rPr>
              <a:t>The annual sea ice cycle (of growth/melt) seasonally alters upper ocean stratification, heat, nutrient, and gas exchanges (</a:t>
            </a:r>
            <a:r>
              <a:rPr lang="en-US" sz="1200" i="1" dirty="0">
                <a:solidFill>
                  <a:schemeClr val="bg1">
                    <a:lumMod val="50000"/>
                  </a:schemeClr>
                </a:solidFill>
                <a:latin typeface="Times New Roman" panose="02020603050405020304" pitchFamily="18" charset="0"/>
                <a:cs typeface="Times New Roman" panose="02020603050405020304" pitchFamily="18" charset="0"/>
              </a:rPr>
              <a:t>Martinson et al </a:t>
            </a:r>
            <a:r>
              <a:rPr lang="en-US" sz="1200" dirty="0">
                <a:solidFill>
                  <a:schemeClr val="bg1">
                    <a:lumMod val="50000"/>
                  </a:schemeClr>
                </a:solidFill>
                <a:latin typeface="Times New Roman" panose="02020603050405020304" pitchFamily="18" charset="0"/>
                <a:cs typeface="Times New Roman" panose="02020603050405020304" pitchFamily="18" charset="0"/>
              </a:rPr>
              <a:t>2008</a:t>
            </a:r>
            <a:r>
              <a:rPr lang="en-US" sz="1200" dirty="0">
                <a:latin typeface="Times New Roman" panose="02020603050405020304" pitchFamily="18" charset="0"/>
                <a:cs typeface="Times New Roman" panose="02020603050405020304" pitchFamily="18" charset="0"/>
              </a:rPr>
              <a:t>), which in turn structure the seasonality and productivity of the marine ecosystem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Times New Roman" panose="02020603050405020304" pitchFamily="18" charset="0"/>
                <a:cs typeface="Times New Roman" panose="02020603050405020304" pitchFamily="18" charset="0"/>
              </a:rPr>
              <a:t>In winter, sea ice and its snow cover provide a physical barrier between the underlying ocean and surface forcing (e.g., intense winds, low temperatures) (</a:t>
            </a:r>
            <a:r>
              <a:rPr lang="en-US" sz="1200" i="1" dirty="0">
                <a:solidFill>
                  <a:schemeClr val="bg1">
                    <a:lumMod val="50000"/>
                  </a:schemeClr>
                </a:solidFill>
                <a:latin typeface="Times New Roman" panose="02020603050405020304" pitchFamily="18" charset="0"/>
                <a:cs typeface="Times New Roman" panose="02020603050405020304" pitchFamily="18" charset="0"/>
              </a:rPr>
              <a:t>Saenz et al</a:t>
            </a:r>
            <a:r>
              <a:rPr lang="en-US" sz="1200" dirty="0">
                <a:solidFill>
                  <a:schemeClr val="bg1">
                    <a:lumMod val="50000"/>
                  </a:schemeClr>
                </a:solidFill>
                <a:latin typeface="Times New Roman" panose="02020603050405020304" pitchFamily="18" charset="0"/>
                <a:cs typeface="Times New Roman" panose="02020603050405020304" pitchFamily="18" charset="0"/>
              </a:rPr>
              <a:t> 2023</a:t>
            </a:r>
            <a:r>
              <a:rPr lang="en-US" sz="1200" dirty="0">
                <a:latin typeface="Times New Roman" panose="02020603050405020304" pitchFamily="18" charset="0"/>
                <a:cs typeface="Times New Roman" panose="02020603050405020304" pitchFamily="18"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imes New Roman" panose="02020603050405020304" pitchFamily="18" charset="0"/>
                <a:cs typeface="Times New Roman" panose="02020603050405020304" pitchFamily="18" charset="0"/>
              </a:rPr>
              <a:t>In winter, t</a:t>
            </a:r>
            <a:r>
              <a:rPr lang="en-US" sz="1200" dirty="0">
                <a:latin typeface="Times New Roman" panose="02020603050405020304" pitchFamily="18" charset="0"/>
                <a:cs typeface="Times New Roman" panose="02020603050405020304" pitchFamily="18" charset="0"/>
              </a:rPr>
              <a:t>he high algal concentration in sea ice provides food for larval Antarctic krill, which also use the under-ice habitat as a refuge from predators (</a:t>
            </a:r>
            <a:r>
              <a:rPr lang="en-US" sz="1200" i="1" dirty="0">
                <a:solidFill>
                  <a:schemeClr val="bg1">
                    <a:lumMod val="50000"/>
                  </a:schemeClr>
                </a:solidFill>
                <a:latin typeface="Times New Roman" panose="02020603050405020304" pitchFamily="18" charset="0"/>
                <a:cs typeface="Times New Roman" panose="02020603050405020304" pitchFamily="18" charset="0"/>
              </a:rPr>
              <a:t>Meyer et al </a:t>
            </a:r>
            <a:r>
              <a:rPr lang="en-US" sz="1200" dirty="0">
                <a:solidFill>
                  <a:schemeClr val="bg1">
                    <a:lumMod val="50000"/>
                  </a:schemeClr>
                </a:solidFill>
                <a:latin typeface="Times New Roman" panose="02020603050405020304" pitchFamily="18" charset="0"/>
                <a:cs typeface="Times New Roman" panose="02020603050405020304" pitchFamily="18" charset="0"/>
              </a:rPr>
              <a:t>2017</a:t>
            </a:r>
            <a:r>
              <a:rPr lang="en-US" sz="1200" dirty="0">
                <a:latin typeface="Times New Roman" panose="02020603050405020304" pitchFamily="18" charset="0"/>
                <a:cs typeface="Times New Roman" panose="02020603050405020304" pitchFamily="18"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Times New Roman" panose="02020603050405020304" pitchFamily="18" charset="0"/>
                <a:cs typeface="Times New Roman" panose="02020603050405020304" pitchFamily="18" charset="0"/>
              </a:rPr>
              <a:t>In winter, the diverse microbial sea-ice community will also become important in spring by seeding the spring phytoplankton bloom (</a:t>
            </a:r>
            <a:r>
              <a:rPr lang="en-US" sz="1200" i="1" dirty="0">
                <a:solidFill>
                  <a:schemeClr val="bg1">
                    <a:lumMod val="50000"/>
                  </a:schemeClr>
                </a:solidFill>
                <a:latin typeface="Times New Roman" panose="02020603050405020304" pitchFamily="18" charset="0"/>
                <a:cs typeface="Times New Roman" panose="02020603050405020304" pitchFamily="18" charset="0"/>
              </a:rPr>
              <a:t>Saenz &amp; Arrigo</a:t>
            </a:r>
            <a:r>
              <a:rPr lang="en-US" sz="1200" dirty="0">
                <a:solidFill>
                  <a:schemeClr val="bg1">
                    <a:lumMod val="50000"/>
                  </a:schemeClr>
                </a:solidFill>
                <a:latin typeface="Times New Roman" panose="02020603050405020304" pitchFamily="18" charset="0"/>
                <a:cs typeface="Times New Roman" panose="02020603050405020304" pitchFamily="18" charset="0"/>
              </a:rPr>
              <a:t> 2014)</a:t>
            </a:r>
            <a:r>
              <a:rPr lang="en-US" sz="1200" dirty="0">
                <a:latin typeface="Times New Roman" panose="02020603050405020304" pitchFamily="18" charset="0"/>
                <a:cs typeface="Times New Roman" panose="02020603050405020304" pitchFamily="18"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Times New Roman" panose="02020603050405020304" pitchFamily="18" charset="0"/>
                <a:cs typeface="Times New Roman" panose="02020603050405020304" pitchFamily="18" charset="0"/>
              </a:rPr>
              <a:t>In spring, sea-ice meltwater not only seeds the water column but also helps to stratify the surface ocean, providing an ideal environment for spring/summer phytoplankton blooms, elevated new and net community production, and carbon export (</a:t>
            </a:r>
            <a:r>
              <a:rPr lang="en-US" sz="1200" i="1" dirty="0" err="1">
                <a:solidFill>
                  <a:schemeClr val="bg1">
                    <a:lumMod val="50000"/>
                  </a:schemeClr>
                </a:solidFill>
                <a:latin typeface="Times New Roman" panose="02020603050405020304" pitchFamily="18" charset="0"/>
                <a:cs typeface="Times New Roman" panose="02020603050405020304" pitchFamily="18" charset="0"/>
              </a:rPr>
              <a:t>Ducklow</a:t>
            </a:r>
            <a:r>
              <a:rPr lang="en-US" sz="1200" i="1" dirty="0">
                <a:solidFill>
                  <a:schemeClr val="bg1">
                    <a:lumMod val="50000"/>
                  </a:schemeClr>
                </a:solidFill>
                <a:latin typeface="Times New Roman" panose="02020603050405020304" pitchFamily="18" charset="0"/>
                <a:cs typeface="Times New Roman" panose="02020603050405020304" pitchFamily="18" charset="0"/>
              </a:rPr>
              <a:t> et al</a:t>
            </a:r>
            <a:r>
              <a:rPr lang="en-US" sz="1200" dirty="0">
                <a:solidFill>
                  <a:schemeClr val="bg1">
                    <a:lumMod val="50000"/>
                  </a:schemeClr>
                </a:solidFill>
                <a:latin typeface="Times New Roman" panose="02020603050405020304" pitchFamily="18" charset="0"/>
                <a:cs typeface="Times New Roman" panose="02020603050405020304" pitchFamily="18" charset="0"/>
              </a:rPr>
              <a:t> 2018</a:t>
            </a:r>
            <a:r>
              <a:rPr lang="en-US" sz="1200" dirty="0">
                <a:latin typeface="Times New Roman" panose="02020603050405020304" pitchFamily="18" charset="0"/>
                <a:cs typeface="Times New Roman" panose="02020603050405020304" pitchFamily="18"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imes New Roman" panose="02020603050405020304" pitchFamily="18" charset="0"/>
                <a:cs typeface="Times New Roman" panose="02020603050405020304" pitchFamily="18" charset="0"/>
              </a:rPr>
              <a:t>W</a:t>
            </a:r>
            <a:r>
              <a:rPr lang="en-US" sz="1200" dirty="0">
                <a:latin typeface="Times New Roman" panose="02020603050405020304" pitchFamily="18" charset="0"/>
                <a:cs typeface="Times New Roman" panose="02020603050405020304" pitchFamily="18" charset="0"/>
              </a:rPr>
              <a:t>inter–spring preconditioning by sea ice is a dominant physical force governing biological processes across trophic levels (</a:t>
            </a:r>
            <a:r>
              <a:rPr lang="en-US" sz="1200" i="1" dirty="0">
                <a:solidFill>
                  <a:schemeClr val="bg1">
                    <a:lumMod val="50000"/>
                  </a:schemeClr>
                </a:solidFill>
                <a:latin typeface="Times New Roman" panose="02020603050405020304" pitchFamily="18" charset="0"/>
                <a:cs typeface="Times New Roman" panose="02020603050405020304" pitchFamily="18" charset="0"/>
              </a:rPr>
              <a:t>Saba et al</a:t>
            </a:r>
            <a:r>
              <a:rPr lang="en-US" sz="1200" dirty="0">
                <a:solidFill>
                  <a:schemeClr val="bg1">
                    <a:lumMod val="50000"/>
                  </a:schemeClr>
                </a:solidFill>
                <a:latin typeface="Times New Roman" panose="02020603050405020304" pitchFamily="18" charset="0"/>
                <a:cs typeface="Times New Roman" panose="02020603050405020304" pitchFamily="18" charset="0"/>
              </a:rPr>
              <a:t> 2014</a:t>
            </a:r>
            <a:r>
              <a:rPr lang="en-US" sz="1200" dirty="0">
                <a:latin typeface="Times New Roman" panose="02020603050405020304" pitchFamily="18" charset="0"/>
                <a:cs typeface="Times New Roman" panose="02020603050405020304" pitchFamily="18"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3AE30D3-A084-2A4C-8D53-AE20EC024F8C}" type="slidenum">
              <a:rPr lang="en-US" smtClean="0"/>
              <a:t>7</a:t>
            </a:fld>
            <a:endParaRPr lang="en-US"/>
          </a:p>
        </p:txBody>
      </p:sp>
    </p:spTree>
    <p:extLst>
      <p:ext uri="{BB962C8B-B14F-4D97-AF65-F5344CB8AC3E}">
        <p14:creationId xmlns:p14="http://schemas.microsoft.com/office/powerpoint/2010/main" val="1068978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Ecosystem responses are filtered through relevant biological timescales for organisms that vary</a:t>
            </a:r>
          </a:p>
          <a:p>
            <a:r>
              <a:rPr lang="en-US" dirty="0"/>
              <a:t>from days–weeks for bacteria, phytoplankton and some microzooplankton, to years for krill, to</a:t>
            </a:r>
          </a:p>
          <a:p>
            <a:r>
              <a:rPr lang="en-US" dirty="0"/>
              <a:t>nearly decades for seabirds, seals, and whales. Thus, the impact of a given disturbance is</a:t>
            </a:r>
          </a:p>
          <a:p>
            <a:r>
              <a:rPr lang="en-US" dirty="0"/>
              <a:t>taxon- and life-history dependent; nevertheless, these food webs are among the marine systems</a:t>
            </a:r>
          </a:p>
          <a:p>
            <a:r>
              <a:rPr lang="en-US" dirty="0"/>
              <a:t>that are most vulnerable to climate change (Constables et al, 2022; IPCC).</a:t>
            </a:r>
          </a:p>
        </p:txBody>
      </p:sp>
      <p:sp>
        <p:nvSpPr>
          <p:cNvPr id="4" name="Slide Number Placeholder 3"/>
          <p:cNvSpPr>
            <a:spLocks noGrp="1"/>
          </p:cNvSpPr>
          <p:nvPr>
            <p:ph type="sldNum" sz="quarter" idx="5"/>
          </p:nvPr>
        </p:nvSpPr>
        <p:spPr/>
        <p:txBody>
          <a:bodyPr/>
          <a:lstStyle/>
          <a:p>
            <a:fld id="{43AE30D3-A084-2A4C-8D53-AE20EC024F8C}" type="slidenum">
              <a:rPr lang="en-US" smtClean="0"/>
              <a:t>8</a:t>
            </a:fld>
            <a:endParaRPr lang="en-US"/>
          </a:p>
        </p:txBody>
      </p:sp>
    </p:spTree>
    <p:extLst>
      <p:ext uri="{BB962C8B-B14F-4D97-AF65-F5344CB8AC3E}">
        <p14:creationId xmlns:p14="http://schemas.microsoft.com/office/powerpoint/2010/main" val="3690196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shifting sea-ice structured polar system is affected by a range of disturbances spanning climate press (long term warming), interannual to decadal variability (e.g., from ENSO, SAM), and pulses (storms) that affect both land and seascapes.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drivers appear to be interdependent: SAM is influenced by human-driven climate change, and the pulse-like forcing of individual storms shows a </a:t>
            </a:r>
            <a:r>
              <a:rPr lang="en-US" dirty="0" err="1"/>
              <a:t>longterm</a:t>
            </a:r>
            <a:r>
              <a:rPr lang="en-US" dirty="0"/>
              <a:t> southward migration along the WAP. The strong north-south climate and sea-ice gradients provide a biogeographic trend along the WAP. </a:t>
            </a:r>
          </a:p>
          <a:p>
            <a:endParaRPr lang="en-US" dirty="0"/>
          </a:p>
        </p:txBody>
      </p:sp>
      <p:sp>
        <p:nvSpPr>
          <p:cNvPr id="4" name="Slide Number Placeholder 3"/>
          <p:cNvSpPr>
            <a:spLocks noGrp="1"/>
          </p:cNvSpPr>
          <p:nvPr>
            <p:ph type="sldNum" sz="quarter" idx="5"/>
          </p:nvPr>
        </p:nvSpPr>
        <p:spPr/>
        <p:txBody>
          <a:bodyPr/>
          <a:lstStyle/>
          <a:p>
            <a:fld id="{43AE30D3-A084-2A4C-8D53-AE20EC024F8C}" type="slidenum">
              <a:rPr lang="en-US" smtClean="0"/>
              <a:t>9</a:t>
            </a:fld>
            <a:endParaRPr lang="en-US"/>
          </a:p>
        </p:txBody>
      </p:sp>
    </p:spTree>
    <p:extLst>
      <p:ext uri="{BB962C8B-B14F-4D97-AF65-F5344CB8AC3E}">
        <p14:creationId xmlns:p14="http://schemas.microsoft.com/office/powerpoint/2010/main" val="652325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PAL spans a space and time climate-biogeographic gradient that has shifted due to local and atmospheric circulation changes affecting the ocean. A southern migration of the climate gradient and latitudinally varying disturbances is predicted to result in continued change in ecosystem properties, across all trophic levels, at regional scales which has implications for food web structure and the cycling of carbon.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We exploit the near-continuum of “press-to-pulse” temporal drivers which is differentially expressed along the WAP, providing a climate gradient over our study domain.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The northern regions are characterized by subpolar climate (shorter ice season, warmer moist atmosphere) and the southern regions by a polar climate (longer ice season, cooler dry atmosphere). The transition between the two appears to be shifting from north to south along the WAP and currently the “hinge point” of the transition is located at our long-term study site at Palmer Station. We predict this hinge point will continue to move southward, a process we term climate migration, reflecting the long-term press of planetary warming, providing us with an opportunity to study the ecosystem transition.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We use the variability associated with the relatively wide continental shelf (100-200 km) that has an on-to-offshore gradient– from the land influenced nearshore region driven in part by melting glaciers and an along-shore coastal current–to open ocean conditions on the continental slope more influenced by the Antarctic Circumpolar Current and deep-water upwelling. On local scales (10’s of km in the horizontal, 10-100s meters in the vertical), physical dynamics influence key ecosystem processes like rates of marine productivity and the breeding success of near-shore penguin colonies.</a:t>
            </a:r>
          </a:p>
          <a:p>
            <a:endParaRPr lang="en-US" dirty="0"/>
          </a:p>
        </p:txBody>
      </p:sp>
      <p:sp>
        <p:nvSpPr>
          <p:cNvPr id="4" name="Slide Number Placeholder 3"/>
          <p:cNvSpPr>
            <a:spLocks noGrp="1"/>
          </p:cNvSpPr>
          <p:nvPr>
            <p:ph type="sldNum" sz="quarter" idx="5"/>
          </p:nvPr>
        </p:nvSpPr>
        <p:spPr/>
        <p:txBody>
          <a:bodyPr/>
          <a:lstStyle/>
          <a:p>
            <a:fld id="{43AE30D3-A084-2A4C-8D53-AE20EC024F8C}" type="slidenum">
              <a:rPr lang="en-US" smtClean="0"/>
              <a:t>10</a:t>
            </a:fld>
            <a:endParaRPr lang="en-US"/>
          </a:p>
        </p:txBody>
      </p:sp>
    </p:spTree>
    <p:extLst>
      <p:ext uri="{BB962C8B-B14F-4D97-AF65-F5344CB8AC3E}">
        <p14:creationId xmlns:p14="http://schemas.microsoft.com/office/powerpoint/2010/main" val="119229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D77A0-B636-FC6C-6249-B9CDE079ED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0583AA-70C2-FA69-3AED-823BA2DDC0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BC5004-BC80-3D8E-637D-DFA7B7655042}"/>
              </a:ext>
            </a:extLst>
          </p:cNvPr>
          <p:cNvSpPr>
            <a:spLocks noGrp="1"/>
          </p:cNvSpPr>
          <p:nvPr>
            <p:ph type="dt" sz="half" idx="10"/>
          </p:nvPr>
        </p:nvSpPr>
        <p:spPr/>
        <p:txBody>
          <a:bodyPr/>
          <a:lstStyle/>
          <a:p>
            <a:fld id="{C2174A0F-632B-6742-B41D-84C3C7CBDAD8}" type="datetimeFigureOut">
              <a:rPr lang="en-US" smtClean="0"/>
              <a:t>10/28/24</a:t>
            </a:fld>
            <a:endParaRPr lang="en-US"/>
          </a:p>
        </p:txBody>
      </p:sp>
      <p:sp>
        <p:nvSpPr>
          <p:cNvPr id="5" name="Footer Placeholder 4">
            <a:extLst>
              <a:ext uri="{FF2B5EF4-FFF2-40B4-BE49-F238E27FC236}">
                <a16:creationId xmlns:a16="http://schemas.microsoft.com/office/drawing/2014/main" id="{1D9CC0C3-C268-4637-1301-B6BEA94628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265CA-4916-573F-8484-DC8B7CF156AD}"/>
              </a:ext>
            </a:extLst>
          </p:cNvPr>
          <p:cNvSpPr>
            <a:spLocks noGrp="1"/>
          </p:cNvSpPr>
          <p:nvPr>
            <p:ph type="sldNum" sz="quarter" idx="12"/>
          </p:nvPr>
        </p:nvSpPr>
        <p:spPr/>
        <p:txBody>
          <a:bodyPr/>
          <a:lstStyle/>
          <a:p>
            <a:fld id="{9FB06746-C3E8-ED40-9622-E72139E26393}" type="slidenum">
              <a:rPr lang="en-US" smtClean="0"/>
              <a:t>‹#›</a:t>
            </a:fld>
            <a:endParaRPr lang="en-US"/>
          </a:p>
        </p:txBody>
      </p:sp>
    </p:spTree>
    <p:extLst>
      <p:ext uri="{BB962C8B-B14F-4D97-AF65-F5344CB8AC3E}">
        <p14:creationId xmlns:p14="http://schemas.microsoft.com/office/powerpoint/2010/main" val="2020848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F220F-3DBF-81F2-840E-7C4F3C8C1E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994487-8B87-1EA2-4CA9-ED0AE40B4E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B6280C-65A9-24E5-CF89-ED6B61B47C5B}"/>
              </a:ext>
            </a:extLst>
          </p:cNvPr>
          <p:cNvSpPr>
            <a:spLocks noGrp="1"/>
          </p:cNvSpPr>
          <p:nvPr>
            <p:ph type="dt" sz="half" idx="10"/>
          </p:nvPr>
        </p:nvSpPr>
        <p:spPr/>
        <p:txBody>
          <a:bodyPr/>
          <a:lstStyle/>
          <a:p>
            <a:fld id="{C2174A0F-632B-6742-B41D-84C3C7CBDAD8}" type="datetimeFigureOut">
              <a:rPr lang="en-US" smtClean="0"/>
              <a:t>10/28/24</a:t>
            </a:fld>
            <a:endParaRPr lang="en-US"/>
          </a:p>
        </p:txBody>
      </p:sp>
      <p:sp>
        <p:nvSpPr>
          <p:cNvPr id="5" name="Footer Placeholder 4">
            <a:extLst>
              <a:ext uri="{FF2B5EF4-FFF2-40B4-BE49-F238E27FC236}">
                <a16:creationId xmlns:a16="http://schemas.microsoft.com/office/drawing/2014/main" id="{0EB5DFC8-CFC6-E419-717F-34C22BA23D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99FF2A-0572-2638-4710-690EC17AD708}"/>
              </a:ext>
            </a:extLst>
          </p:cNvPr>
          <p:cNvSpPr>
            <a:spLocks noGrp="1"/>
          </p:cNvSpPr>
          <p:nvPr>
            <p:ph type="sldNum" sz="quarter" idx="12"/>
          </p:nvPr>
        </p:nvSpPr>
        <p:spPr/>
        <p:txBody>
          <a:bodyPr/>
          <a:lstStyle/>
          <a:p>
            <a:fld id="{9FB06746-C3E8-ED40-9622-E72139E26393}" type="slidenum">
              <a:rPr lang="en-US" smtClean="0"/>
              <a:t>‹#›</a:t>
            </a:fld>
            <a:endParaRPr lang="en-US"/>
          </a:p>
        </p:txBody>
      </p:sp>
    </p:spTree>
    <p:extLst>
      <p:ext uri="{BB962C8B-B14F-4D97-AF65-F5344CB8AC3E}">
        <p14:creationId xmlns:p14="http://schemas.microsoft.com/office/powerpoint/2010/main" val="362264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106425-3115-DB41-55A0-A11A215103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6AFED2-2D8F-AFB1-8CDE-F7E23228DC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DF19E1-2FE3-E688-7CD2-285132747F26}"/>
              </a:ext>
            </a:extLst>
          </p:cNvPr>
          <p:cNvSpPr>
            <a:spLocks noGrp="1"/>
          </p:cNvSpPr>
          <p:nvPr>
            <p:ph type="dt" sz="half" idx="10"/>
          </p:nvPr>
        </p:nvSpPr>
        <p:spPr/>
        <p:txBody>
          <a:bodyPr/>
          <a:lstStyle/>
          <a:p>
            <a:fld id="{C2174A0F-632B-6742-B41D-84C3C7CBDAD8}" type="datetimeFigureOut">
              <a:rPr lang="en-US" smtClean="0"/>
              <a:t>10/28/24</a:t>
            </a:fld>
            <a:endParaRPr lang="en-US"/>
          </a:p>
        </p:txBody>
      </p:sp>
      <p:sp>
        <p:nvSpPr>
          <p:cNvPr id="5" name="Footer Placeholder 4">
            <a:extLst>
              <a:ext uri="{FF2B5EF4-FFF2-40B4-BE49-F238E27FC236}">
                <a16:creationId xmlns:a16="http://schemas.microsoft.com/office/drawing/2014/main" id="{651C5628-0FD6-EE27-40CE-573838190C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18B19D-C866-BDED-6B8C-0B5838E53D44}"/>
              </a:ext>
            </a:extLst>
          </p:cNvPr>
          <p:cNvSpPr>
            <a:spLocks noGrp="1"/>
          </p:cNvSpPr>
          <p:nvPr>
            <p:ph type="sldNum" sz="quarter" idx="12"/>
          </p:nvPr>
        </p:nvSpPr>
        <p:spPr/>
        <p:txBody>
          <a:bodyPr/>
          <a:lstStyle/>
          <a:p>
            <a:fld id="{9FB06746-C3E8-ED40-9622-E72139E26393}" type="slidenum">
              <a:rPr lang="en-US" smtClean="0"/>
              <a:t>‹#›</a:t>
            </a:fld>
            <a:endParaRPr lang="en-US"/>
          </a:p>
        </p:txBody>
      </p:sp>
    </p:spTree>
    <p:extLst>
      <p:ext uri="{BB962C8B-B14F-4D97-AF65-F5344CB8AC3E}">
        <p14:creationId xmlns:p14="http://schemas.microsoft.com/office/powerpoint/2010/main" val="2839569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B0E7A-00D7-76B4-4057-74C90357DC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733F06-F2BC-92CD-6DE1-129B22CB62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4ABFA1-F6F4-7A98-ABDC-148331FF944C}"/>
              </a:ext>
            </a:extLst>
          </p:cNvPr>
          <p:cNvSpPr>
            <a:spLocks noGrp="1"/>
          </p:cNvSpPr>
          <p:nvPr>
            <p:ph type="dt" sz="half" idx="10"/>
          </p:nvPr>
        </p:nvSpPr>
        <p:spPr/>
        <p:txBody>
          <a:bodyPr/>
          <a:lstStyle/>
          <a:p>
            <a:fld id="{C2174A0F-632B-6742-B41D-84C3C7CBDAD8}" type="datetimeFigureOut">
              <a:rPr lang="en-US" smtClean="0"/>
              <a:t>10/28/24</a:t>
            </a:fld>
            <a:endParaRPr lang="en-US"/>
          </a:p>
        </p:txBody>
      </p:sp>
      <p:sp>
        <p:nvSpPr>
          <p:cNvPr id="5" name="Footer Placeholder 4">
            <a:extLst>
              <a:ext uri="{FF2B5EF4-FFF2-40B4-BE49-F238E27FC236}">
                <a16:creationId xmlns:a16="http://schemas.microsoft.com/office/drawing/2014/main" id="{5D2A7D0A-6D17-03F8-6C20-6A28138586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319D3C-4706-8C67-7041-3402E0DC634F}"/>
              </a:ext>
            </a:extLst>
          </p:cNvPr>
          <p:cNvSpPr>
            <a:spLocks noGrp="1"/>
          </p:cNvSpPr>
          <p:nvPr>
            <p:ph type="sldNum" sz="quarter" idx="12"/>
          </p:nvPr>
        </p:nvSpPr>
        <p:spPr/>
        <p:txBody>
          <a:bodyPr/>
          <a:lstStyle/>
          <a:p>
            <a:fld id="{9FB06746-C3E8-ED40-9622-E72139E26393}" type="slidenum">
              <a:rPr lang="en-US" smtClean="0"/>
              <a:t>‹#›</a:t>
            </a:fld>
            <a:endParaRPr lang="en-US"/>
          </a:p>
        </p:txBody>
      </p:sp>
    </p:spTree>
    <p:extLst>
      <p:ext uri="{BB962C8B-B14F-4D97-AF65-F5344CB8AC3E}">
        <p14:creationId xmlns:p14="http://schemas.microsoft.com/office/powerpoint/2010/main" val="1218878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82735-E18A-B2FB-8B47-5A0C9D717C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0CD76D-67BC-EFE2-8F45-286B96E3EE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A3EDF8-63D9-C9F3-451C-6993F5CE619A}"/>
              </a:ext>
            </a:extLst>
          </p:cNvPr>
          <p:cNvSpPr>
            <a:spLocks noGrp="1"/>
          </p:cNvSpPr>
          <p:nvPr>
            <p:ph type="dt" sz="half" idx="10"/>
          </p:nvPr>
        </p:nvSpPr>
        <p:spPr/>
        <p:txBody>
          <a:bodyPr/>
          <a:lstStyle/>
          <a:p>
            <a:fld id="{C2174A0F-632B-6742-B41D-84C3C7CBDAD8}" type="datetimeFigureOut">
              <a:rPr lang="en-US" smtClean="0"/>
              <a:t>10/28/24</a:t>
            </a:fld>
            <a:endParaRPr lang="en-US"/>
          </a:p>
        </p:txBody>
      </p:sp>
      <p:sp>
        <p:nvSpPr>
          <p:cNvPr id="5" name="Footer Placeholder 4">
            <a:extLst>
              <a:ext uri="{FF2B5EF4-FFF2-40B4-BE49-F238E27FC236}">
                <a16:creationId xmlns:a16="http://schemas.microsoft.com/office/drawing/2014/main" id="{A2950908-36F4-94CB-7767-AB094EA9C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E7750C-BF9B-8F67-690D-43EAE22215CF}"/>
              </a:ext>
            </a:extLst>
          </p:cNvPr>
          <p:cNvSpPr>
            <a:spLocks noGrp="1"/>
          </p:cNvSpPr>
          <p:nvPr>
            <p:ph type="sldNum" sz="quarter" idx="12"/>
          </p:nvPr>
        </p:nvSpPr>
        <p:spPr/>
        <p:txBody>
          <a:bodyPr/>
          <a:lstStyle/>
          <a:p>
            <a:fld id="{9FB06746-C3E8-ED40-9622-E72139E26393}" type="slidenum">
              <a:rPr lang="en-US" smtClean="0"/>
              <a:t>‹#›</a:t>
            </a:fld>
            <a:endParaRPr lang="en-US"/>
          </a:p>
        </p:txBody>
      </p:sp>
    </p:spTree>
    <p:extLst>
      <p:ext uri="{BB962C8B-B14F-4D97-AF65-F5344CB8AC3E}">
        <p14:creationId xmlns:p14="http://schemas.microsoft.com/office/powerpoint/2010/main" val="3609267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A5DBA-63A2-EA98-A810-8012B5CA29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8AC159-5CBD-9812-A5CE-BBC0CCB8F5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B3328A-87F2-139B-A5E8-3D2F390A67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A492D6-A2B2-AB13-FA1B-F08384BCF239}"/>
              </a:ext>
            </a:extLst>
          </p:cNvPr>
          <p:cNvSpPr>
            <a:spLocks noGrp="1"/>
          </p:cNvSpPr>
          <p:nvPr>
            <p:ph type="dt" sz="half" idx="10"/>
          </p:nvPr>
        </p:nvSpPr>
        <p:spPr/>
        <p:txBody>
          <a:bodyPr/>
          <a:lstStyle/>
          <a:p>
            <a:fld id="{C2174A0F-632B-6742-B41D-84C3C7CBDAD8}" type="datetimeFigureOut">
              <a:rPr lang="en-US" smtClean="0"/>
              <a:t>10/28/24</a:t>
            </a:fld>
            <a:endParaRPr lang="en-US"/>
          </a:p>
        </p:txBody>
      </p:sp>
      <p:sp>
        <p:nvSpPr>
          <p:cNvPr id="6" name="Footer Placeholder 5">
            <a:extLst>
              <a:ext uri="{FF2B5EF4-FFF2-40B4-BE49-F238E27FC236}">
                <a16:creationId xmlns:a16="http://schemas.microsoft.com/office/drawing/2014/main" id="{0A97C543-BDC3-3B86-31E8-3DDF4AECD6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EDF94E-B84E-1800-9EDE-6AE29782C056}"/>
              </a:ext>
            </a:extLst>
          </p:cNvPr>
          <p:cNvSpPr>
            <a:spLocks noGrp="1"/>
          </p:cNvSpPr>
          <p:nvPr>
            <p:ph type="sldNum" sz="quarter" idx="12"/>
          </p:nvPr>
        </p:nvSpPr>
        <p:spPr/>
        <p:txBody>
          <a:bodyPr/>
          <a:lstStyle/>
          <a:p>
            <a:fld id="{9FB06746-C3E8-ED40-9622-E72139E26393}" type="slidenum">
              <a:rPr lang="en-US" smtClean="0"/>
              <a:t>‹#›</a:t>
            </a:fld>
            <a:endParaRPr lang="en-US"/>
          </a:p>
        </p:txBody>
      </p:sp>
    </p:spTree>
    <p:extLst>
      <p:ext uri="{BB962C8B-B14F-4D97-AF65-F5344CB8AC3E}">
        <p14:creationId xmlns:p14="http://schemas.microsoft.com/office/powerpoint/2010/main" val="1169407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DB8D7-B70C-2673-87A1-F73D5DAF26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AAE989-B7B7-1315-E651-57D5AD4D49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97C9E7-BC0B-26AD-6A84-0586535CE1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2F7349-4DAD-5219-3EED-95ADCDACFB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BB6FD9-88C8-9637-AFFB-26E071C377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D2BF31-7BE5-10D3-8300-92F15C97C799}"/>
              </a:ext>
            </a:extLst>
          </p:cNvPr>
          <p:cNvSpPr>
            <a:spLocks noGrp="1"/>
          </p:cNvSpPr>
          <p:nvPr>
            <p:ph type="dt" sz="half" idx="10"/>
          </p:nvPr>
        </p:nvSpPr>
        <p:spPr/>
        <p:txBody>
          <a:bodyPr/>
          <a:lstStyle/>
          <a:p>
            <a:fld id="{C2174A0F-632B-6742-B41D-84C3C7CBDAD8}" type="datetimeFigureOut">
              <a:rPr lang="en-US" smtClean="0"/>
              <a:t>10/28/24</a:t>
            </a:fld>
            <a:endParaRPr lang="en-US"/>
          </a:p>
        </p:txBody>
      </p:sp>
      <p:sp>
        <p:nvSpPr>
          <p:cNvPr id="8" name="Footer Placeholder 7">
            <a:extLst>
              <a:ext uri="{FF2B5EF4-FFF2-40B4-BE49-F238E27FC236}">
                <a16:creationId xmlns:a16="http://schemas.microsoft.com/office/drawing/2014/main" id="{B3522E6C-0B28-E056-A0C8-123065A7E5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986D38-CFA8-7F7B-4D3F-157D7131E3B8}"/>
              </a:ext>
            </a:extLst>
          </p:cNvPr>
          <p:cNvSpPr>
            <a:spLocks noGrp="1"/>
          </p:cNvSpPr>
          <p:nvPr>
            <p:ph type="sldNum" sz="quarter" idx="12"/>
          </p:nvPr>
        </p:nvSpPr>
        <p:spPr/>
        <p:txBody>
          <a:bodyPr/>
          <a:lstStyle/>
          <a:p>
            <a:fld id="{9FB06746-C3E8-ED40-9622-E72139E26393}" type="slidenum">
              <a:rPr lang="en-US" smtClean="0"/>
              <a:t>‹#›</a:t>
            </a:fld>
            <a:endParaRPr lang="en-US"/>
          </a:p>
        </p:txBody>
      </p:sp>
    </p:spTree>
    <p:extLst>
      <p:ext uri="{BB962C8B-B14F-4D97-AF65-F5344CB8AC3E}">
        <p14:creationId xmlns:p14="http://schemas.microsoft.com/office/powerpoint/2010/main" val="385222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5778A-D033-F058-2588-5F4DBEA0D6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707191-8AFC-6528-F632-35000DFD1FEE}"/>
              </a:ext>
            </a:extLst>
          </p:cNvPr>
          <p:cNvSpPr>
            <a:spLocks noGrp="1"/>
          </p:cNvSpPr>
          <p:nvPr>
            <p:ph type="dt" sz="half" idx="10"/>
          </p:nvPr>
        </p:nvSpPr>
        <p:spPr/>
        <p:txBody>
          <a:bodyPr/>
          <a:lstStyle/>
          <a:p>
            <a:fld id="{C2174A0F-632B-6742-B41D-84C3C7CBDAD8}" type="datetimeFigureOut">
              <a:rPr lang="en-US" smtClean="0"/>
              <a:t>10/28/24</a:t>
            </a:fld>
            <a:endParaRPr lang="en-US"/>
          </a:p>
        </p:txBody>
      </p:sp>
      <p:sp>
        <p:nvSpPr>
          <p:cNvPr id="4" name="Footer Placeholder 3">
            <a:extLst>
              <a:ext uri="{FF2B5EF4-FFF2-40B4-BE49-F238E27FC236}">
                <a16:creationId xmlns:a16="http://schemas.microsoft.com/office/drawing/2014/main" id="{3B4CD3FD-6658-AB0F-DDF2-B6292A642F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10BDC6-54D0-BB8C-5CBC-E53D74A645CA}"/>
              </a:ext>
            </a:extLst>
          </p:cNvPr>
          <p:cNvSpPr>
            <a:spLocks noGrp="1"/>
          </p:cNvSpPr>
          <p:nvPr>
            <p:ph type="sldNum" sz="quarter" idx="12"/>
          </p:nvPr>
        </p:nvSpPr>
        <p:spPr/>
        <p:txBody>
          <a:bodyPr/>
          <a:lstStyle/>
          <a:p>
            <a:fld id="{9FB06746-C3E8-ED40-9622-E72139E26393}" type="slidenum">
              <a:rPr lang="en-US" smtClean="0"/>
              <a:t>‹#›</a:t>
            </a:fld>
            <a:endParaRPr lang="en-US"/>
          </a:p>
        </p:txBody>
      </p:sp>
    </p:spTree>
    <p:extLst>
      <p:ext uri="{BB962C8B-B14F-4D97-AF65-F5344CB8AC3E}">
        <p14:creationId xmlns:p14="http://schemas.microsoft.com/office/powerpoint/2010/main" val="3138815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7716ED-A84C-900F-6BAE-49192E7B861F}"/>
              </a:ext>
            </a:extLst>
          </p:cNvPr>
          <p:cNvSpPr>
            <a:spLocks noGrp="1"/>
          </p:cNvSpPr>
          <p:nvPr>
            <p:ph type="dt" sz="half" idx="10"/>
          </p:nvPr>
        </p:nvSpPr>
        <p:spPr/>
        <p:txBody>
          <a:bodyPr/>
          <a:lstStyle/>
          <a:p>
            <a:fld id="{C2174A0F-632B-6742-B41D-84C3C7CBDAD8}" type="datetimeFigureOut">
              <a:rPr lang="en-US" smtClean="0"/>
              <a:t>10/28/24</a:t>
            </a:fld>
            <a:endParaRPr lang="en-US"/>
          </a:p>
        </p:txBody>
      </p:sp>
      <p:sp>
        <p:nvSpPr>
          <p:cNvPr id="3" name="Footer Placeholder 2">
            <a:extLst>
              <a:ext uri="{FF2B5EF4-FFF2-40B4-BE49-F238E27FC236}">
                <a16:creationId xmlns:a16="http://schemas.microsoft.com/office/drawing/2014/main" id="{A056CCE2-63B6-D979-EFD4-EC39C8005A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79CFD1-60CD-15AC-1684-1FD65A409B16}"/>
              </a:ext>
            </a:extLst>
          </p:cNvPr>
          <p:cNvSpPr>
            <a:spLocks noGrp="1"/>
          </p:cNvSpPr>
          <p:nvPr>
            <p:ph type="sldNum" sz="quarter" idx="12"/>
          </p:nvPr>
        </p:nvSpPr>
        <p:spPr/>
        <p:txBody>
          <a:bodyPr/>
          <a:lstStyle/>
          <a:p>
            <a:fld id="{9FB06746-C3E8-ED40-9622-E72139E26393}" type="slidenum">
              <a:rPr lang="en-US" smtClean="0"/>
              <a:t>‹#›</a:t>
            </a:fld>
            <a:endParaRPr lang="en-US"/>
          </a:p>
        </p:txBody>
      </p:sp>
    </p:spTree>
    <p:extLst>
      <p:ext uri="{BB962C8B-B14F-4D97-AF65-F5344CB8AC3E}">
        <p14:creationId xmlns:p14="http://schemas.microsoft.com/office/powerpoint/2010/main" val="570093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DD892-8FF5-089D-D046-98EFFEFFC8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FC0283-399B-1E50-C4EA-D4E4E70AD8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DE4D73-1CBF-C0BE-A146-B130B56E10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CDAABE-E3C7-8857-5122-BB82A40E5697}"/>
              </a:ext>
            </a:extLst>
          </p:cNvPr>
          <p:cNvSpPr>
            <a:spLocks noGrp="1"/>
          </p:cNvSpPr>
          <p:nvPr>
            <p:ph type="dt" sz="half" idx="10"/>
          </p:nvPr>
        </p:nvSpPr>
        <p:spPr/>
        <p:txBody>
          <a:bodyPr/>
          <a:lstStyle/>
          <a:p>
            <a:fld id="{C2174A0F-632B-6742-B41D-84C3C7CBDAD8}" type="datetimeFigureOut">
              <a:rPr lang="en-US" smtClean="0"/>
              <a:t>10/28/24</a:t>
            </a:fld>
            <a:endParaRPr lang="en-US"/>
          </a:p>
        </p:txBody>
      </p:sp>
      <p:sp>
        <p:nvSpPr>
          <p:cNvPr id="6" name="Footer Placeholder 5">
            <a:extLst>
              <a:ext uri="{FF2B5EF4-FFF2-40B4-BE49-F238E27FC236}">
                <a16:creationId xmlns:a16="http://schemas.microsoft.com/office/drawing/2014/main" id="{03F1B3C3-34A0-9B27-EFF9-A21529525A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FB1209-FF44-B223-1C78-3A25D36D6A14}"/>
              </a:ext>
            </a:extLst>
          </p:cNvPr>
          <p:cNvSpPr>
            <a:spLocks noGrp="1"/>
          </p:cNvSpPr>
          <p:nvPr>
            <p:ph type="sldNum" sz="quarter" idx="12"/>
          </p:nvPr>
        </p:nvSpPr>
        <p:spPr/>
        <p:txBody>
          <a:bodyPr/>
          <a:lstStyle/>
          <a:p>
            <a:fld id="{9FB06746-C3E8-ED40-9622-E72139E26393}" type="slidenum">
              <a:rPr lang="en-US" smtClean="0"/>
              <a:t>‹#›</a:t>
            </a:fld>
            <a:endParaRPr lang="en-US"/>
          </a:p>
        </p:txBody>
      </p:sp>
    </p:spTree>
    <p:extLst>
      <p:ext uri="{BB962C8B-B14F-4D97-AF65-F5344CB8AC3E}">
        <p14:creationId xmlns:p14="http://schemas.microsoft.com/office/powerpoint/2010/main" val="449220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A51C3-F5DF-4EE7-FED8-EFD07BB4EE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A0FD25-E9DC-2C47-F6EB-6C82A0B20E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BC868A-5391-8A86-58DF-EFDC202D3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E792B5-5EAE-F19D-94EC-435DA129B51C}"/>
              </a:ext>
            </a:extLst>
          </p:cNvPr>
          <p:cNvSpPr>
            <a:spLocks noGrp="1"/>
          </p:cNvSpPr>
          <p:nvPr>
            <p:ph type="dt" sz="half" idx="10"/>
          </p:nvPr>
        </p:nvSpPr>
        <p:spPr/>
        <p:txBody>
          <a:bodyPr/>
          <a:lstStyle/>
          <a:p>
            <a:fld id="{C2174A0F-632B-6742-B41D-84C3C7CBDAD8}" type="datetimeFigureOut">
              <a:rPr lang="en-US" smtClean="0"/>
              <a:t>10/28/24</a:t>
            </a:fld>
            <a:endParaRPr lang="en-US"/>
          </a:p>
        </p:txBody>
      </p:sp>
      <p:sp>
        <p:nvSpPr>
          <p:cNvPr id="6" name="Footer Placeholder 5">
            <a:extLst>
              <a:ext uri="{FF2B5EF4-FFF2-40B4-BE49-F238E27FC236}">
                <a16:creationId xmlns:a16="http://schemas.microsoft.com/office/drawing/2014/main" id="{9293A078-29BC-933A-E7BB-6A9CB616E7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EDEDE6-018A-3645-AB32-6F011E9470FA}"/>
              </a:ext>
            </a:extLst>
          </p:cNvPr>
          <p:cNvSpPr>
            <a:spLocks noGrp="1"/>
          </p:cNvSpPr>
          <p:nvPr>
            <p:ph type="sldNum" sz="quarter" idx="12"/>
          </p:nvPr>
        </p:nvSpPr>
        <p:spPr/>
        <p:txBody>
          <a:bodyPr/>
          <a:lstStyle/>
          <a:p>
            <a:fld id="{9FB06746-C3E8-ED40-9622-E72139E26393}" type="slidenum">
              <a:rPr lang="en-US" smtClean="0"/>
              <a:t>‹#›</a:t>
            </a:fld>
            <a:endParaRPr lang="en-US"/>
          </a:p>
        </p:txBody>
      </p:sp>
    </p:spTree>
    <p:extLst>
      <p:ext uri="{BB962C8B-B14F-4D97-AF65-F5344CB8AC3E}">
        <p14:creationId xmlns:p14="http://schemas.microsoft.com/office/powerpoint/2010/main" val="211017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359792-4A83-AE16-71E3-2957ED4C1A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C14A9F-B0C4-B897-C6C2-E6A045CC6E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43C7DD-6CD6-EFEE-AD88-88579548F0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2174A0F-632B-6742-B41D-84C3C7CBDAD8}" type="datetimeFigureOut">
              <a:rPr lang="en-US" smtClean="0"/>
              <a:t>10/28/24</a:t>
            </a:fld>
            <a:endParaRPr lang="en-US"/>
          </a:p>
        </p:txBody>
      </p:sp>
      <p:sp>
        <p:nvSpPr>
          <p:cNvPr id="5" name="Footer Placeholder 4">
            <a:extLst>
              <a:ext uri="{FF2B5EF4-FFF2-40B4-BE49-F238E27FC236}">
                <a16:creationId xmlns:a16="http://schemas.microsoft.com/office/drawing/2014/main" id="{8CAF54D3-9275-AA6D-E955-B9755859A2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FC9907F-E66B-BA25-9497-A7DDF32D75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FB06746-C3E8-ED40-9622-E72139E26393}" type="slidenum">
              <a:rPr lang="en-US" smtClean="0"/>
              <a:t>‹#›</a:t>
            </a:fld>
            <a:endParaRPr lang="en-US"/>
          </a:p>
        </p:txBody>
      </p:sp>
    </p:spTree>
    <p:extLst>
      <p:ext uri="{BB962C8B-B14F-4D97-AF65-F5344CB8AC3E}">
        <p14:creationId xmlns:p14="http://schemas.microsoft.com/office/powerpoint/2010/main" val="3425142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112E0-C17E-B337-6ABE-897DCB3BAF42}"/>
            </a:ext>
          </a:extLst>
        </p:cNvPr>
        <p:cNvGrpSpPr/>
        <p:nvPr/>
      </p:nvGrpSpPr>
      <p:grpSpPr>
        <a:xfrm>
          <a:off x="0" y="0"/>
          <a:ext cx="0" cy="0"/>
          <a:chOff x="0" y="0"/>
          <a:chExt cx="0" cy="0"/>
        </a:xfrm>
      </p:grpSpPr>
      <p:pic>
        <p:nvPicPr>
          <p:cNvPr id="12" name="Picture 1026" descr="miz1">
            <a:extLst>
              <a:ext uri="{FF2B5EF4-FFF2-40B4-BE49-F238E27FC236}">
                <a16:creationId xmlns:a16="http://schemas.microsoft.com/office/drawing/2014/main" id="{5C745784-5FEA-BE57-C334-58E76E1362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5188D34D-21BB-E683-99DC-2B867E1026BD}"/>
              </a:ext>
            </a:extLst>
          </p:cNvPr>
          <p:cNvSpPr txBox="1">
            <a:spLocks/>
          </p:cNvSpPr>
          <p:nvPr/>
        </p:nvSpPr>
        <p:spPr>
          <a:xfrm>
            <a:off x="2231134" y="1809972"/>
            <a:ext cx="7729728" cy="1188720"/>
          </a:xfrm>
          <a:prstGeom prst="rect">
            <a:avLst/>
          </a:prstGeom>
          <a:ln w="28575">
            <a:noFill/>
          </a:ln>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i="1" dirty="0">
                <a:solidFill>
                  <a:schemeClr val="bg1"/>
                </a:solidFill>
                <a:latin typeface="Gill Sans MT" panose="020B0502020104020203" pitchFamily="34" charset="77"/>
                <a:cs typeface="Times New Roman" panose="02020603050405020304" pitchFamily="18" charset="0"/>
              </a:rPr>
              <a:t>PAL Overarching Hypothesis</a:t>
            </a:r>
          </a:p>
        </p:txBody>
      </p:sp>
      <p:sp>
        <p:nvSpPr>
          <p:cNvPr id="14" name="TextBox 13">
            <a:extLst>
              <a:ext uri="{FF2B5EF4-FFF2-40B4-BE49-F238E27FC236}">
                <a16:creationId xmlns:a16="http://schemas.microsoft.com/office/drawing/2014/main" id="{6BE69085-4EB5-513B-B4A6-9AC37208CA09}"/>
              </a:ext>
            </a:extLst>
          </p:cNvPr>
          <p:cNvSpPr txBox="1"/>
          <p:nvPr/>
        </p:nvSpPr>
        <p:spPr>
          <a:xfrm>
            <a:off x="1806428" y="3321320"/>
            <a:ext cx="8620682" cy="830997"/>
          </a:xfrm>
          <a:prstGeom prst="rect">
            <a:avLst/>
          </a:prstGeom>
          <a:noFill/>
        </p:spPr>
        <p:txBody>
          <a:bodyPr wrap="square">
            <a:spAutoFit/>
          </a:bodyPr>
          <a:lstStyle/>
          <a:p>
            <a:r>
              <a:rPr lang="en-US" sz="2400" i="1" dirty="0">
                <a:solidFill>
                  <a:schemeClr val="bg1"/>
                </a:solidFill>
                <a:latin typeface="Gill Sans MT" panose="020B0502020104020203" pitchFamily="34" charset="77"/>
                <a:cs typeface="Times New Roman" panose="02020603050405020304" pitchFamily="18" charset="0"/>
              </a:rPr>
              <a:t>Sea ice </a:t>
            </a:r>
            <a:r>
              <a:rPr lang="en-US" sz="2400" dirty="0">
                <a:solidFill>
                  <a:schemeClr val="bg1"/>
                </a:solidFill>
                <a:latin typeface="Gill Sans MT" panose="020B0502020104020203" pitchFamily="34" charset="77"/>
                <a:cs typeface="Times New Roman" panose="02020603050405020304" pitchFamily="18" charset="0"/>
              </a:rPr>
              <a:t>plays a central role in structuring population dynamics and life history strategies across the entire food-web</a:t>
            </a:r>
          </a:p>
        </p:txBody>
      </p:sp>
      <p:sp>
        <p:nvSpPr>
          <p:cNvPr id="16" name="TextBox 15">
            <a:extLst>
              <a:ext uri="{FF2B5EF4-FFF2-40B4-BE49-F238E27FC236}">
                <a16:creationId xmlns:a16="http://schemas.microsoft.com/office/drawing/2014/main" id="{9326C28F-3045-47E4-65D8-FB76C4D57F0D}"/>
              </a:ext>
            </a:extLst>
          </p:cNvPr>
          <p:cNvSpPr txBox="1"/>
          <p:nvPr/>
        </p:nvSpPr>
        <p:spPr>
          <a:xfrm>
            <a:off x="1820636" y="4360662"/>
            <a:ext cx="8414745" cy="461665"/>
          </a:xfrm>
          <a:prstGeom prst="rect">
            <a:avLst/>
          </a:prstGeom>
          <a:noFill/>
        </p:spPr>
        <p:txBody>
          <a:bodyPr wrap="square">
            <a:spAutoFit/>
          </a:bodyPr>
          <a:lstStyle/>
          <a:p>
            <a:r>
              <a:rPr lang="en-US" sz="2400" dirty="0">
                <a:solidFill>
                  <a:schemeClr val="bg1"/>
                </a:solidFill>
                <a:latin typeface="Gill Sans MT" panose="020B0502020104020203" pitchFamily="34" charset="77"/>
                <a:cs typeface="Times New Roman" panose="02020603050405020304" pitchFamily="18" charset="0"/>
              </a:rPr>
              <a:t>Ongoing shifts in sea ice will drive systemwide ecological change</a:t>
            </a:r>
          </a:p>
        </p:txBody>
      </p:sp>
    </p:spTree>
    <p:extLst>
      <p:ext uri="{BB962C8B-B14F-4D97-AF65-F5344CB8AC3E}">
        <p14:creationId xmlns:p14="http://schemas.microsoft.com/office/powerpoint/2010/main" val="1157020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0AC06-98E0-3C70-6F30-D5CD08DF66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AA53CF-7A27-24C1-C270-B2DF1440ECA8}"/>
              </a:ext>
            </a:extLst>
          </p:cNvPr>
          <p:cNvSpPr txBox="1">
            <a:spLocks/>
          </p:cNvSpPr>
          <p:nvPr/>
        </p:nvSpPr>
        <p:spPr>
          <a:xfrm>
            <a:off x="351740" y="289711"/>
            <a:ext cx="6359800" cy="1181811"/>
          </a:xfrm>
          <a:prstGeom prst="rect">
            <a:avLst/>
          </a:prstGeom>
          <a:ln w="28575">
            <a:noFill/>
          </a:ln>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Gill Sans MT" panose="020B0502020104020203" pitchFamily="34" charset="77"/>
                <a:cs typeface="Times New Roman" panose="02020603050405020304" pitchFamily="18" charset="0"/>
              </a:rPr>
              <a:t>PAL Conceptual Model</a:t>
            </a:r>
          </a:p>
          <a:p>
            <a:pPr algn="ctr"/>
            <a:r>
              <a:rPr lang="en-US" sz="3200" dirty="0">
                <a:latin typeface="Gill Sans MT" panose="020B0502020104020203" pitchFamily="34" charset="77"/>
                <a:cs typeface="Times New Roman" panose="02020603050405020304" pitchFamily="18" charset="0"/>
              </a:rPr>
              <a:t>Climate Gradient &amp; Migration</a:t>
            </a:r>
          </a:p>
          <a:p>
            <a:pPr algn="ctr"/>
            <a:r>
              <a:rPr lang="en-US" sz="2400" dirty="0">
                <a:latin typeface="Gill Sans MT" panose="020B0502020104020203" pitchFamily="34" charset="77"/>
                <a:cs typeface="Times New Roman" panose="02020603050405020304" pitchFamily="18" charset="0"/>
              </a:rPr>
              <a:t>(Themes A &amp; B)</a:t>
            </a:r>
          </a:p>
        </p:txBody>
      </p:sp>
      <p:grpSp>
        <p:nvGrpSpPr>
          <p:cNvPr id="8" name="Group 7">
            <a:extLst>
              <a:ext uri="{FF2B5EF4-FFF2-40B4-BE49-F238E27FC236}">
                <a16:creationId xmlns:a16="http://schemas.microsoft.com/office/drawing/2014/main" id="{DC03355B-5D02-9CB4-7B8A-C09842718FC4}"/>
              </a:ext>
            </a:extLst>
          </p:cNvPr>
          <p:cNvGrpSpPr/>
          <p:nvPr/>
        </p:nvGrpSpPr>
        <p:grpSpPr>
          <a:xfrm>
            <a:off x="6939613" y="341330"/>
            <a:ext cx="4618831" cy="6287909"/>
            <a:chOff x="7360170" y="289711"/>
            <a:chExt cx="4618831" cy="6287909"/>
          </a:xfrm>
        </p:grpSpPr>
        <p:pic>
          <p:nvPicPr>
            <p:cNvPr id="3" name="Picture 2">
              <a:extLst>
                <a:ext uri="{FF2B5EF4-FFF2-40B4-BE49-F238E27FC236}">
                  <a16:creationId xmlns:a16="http://schemas.microsoft.com/office/drawing/2014/main" id="{82032F99-BA51-E922-D06B-3586056BEF91}"/>
                </a:ext>
              </a:extLst>
            </p:cNvPr>
            <p:cNvPicPr>
              <a:picLocks noChangeAspect="1"/>
            </p:cNvPicPr>
            <p:nvPr/>
          </p:nvPicPr>
          <p:blipFill>
            <a:blip r:embed="rId3"/>
            <a:stretch>
              <a:fillRect/>
            </a:stretch>
          </p:blipFill>
          <p:spPr>
            <a:xfrm>
              <a:off x="7360170" y="289711"/>
              <a:ext cx="4618831" cy="6287909"/>
            </a:xfrm>
            <a:prstGeom prst="rect">
              <a:avLst/>
            </a:prstGeom>
          </p:spPr>
        </p:pic>
        <p:sp>
          <p:nvSpPr>
            <p:cNvPr id="7" name="Rectangle 6">
              <a:extLst>
                <a:ext uri="{FF2B5EF4-FFF2-40B4-BE49-F238E27FC236}">
                  <a16:creationId xmlns:a16="http://schemas.microsoft.com/office/drawing/2014/main" id="{9078196E-1757-BA14-13EC-F277DC411482}"/>
                </a:ext>
              </a:extLst>
            </p:cNvPr>
            <p:cNvSpPr/>
            <p:nvPr/>
          </p:nvSpPr>
          <p:spPr>
            <a:xfrm>
              <a:off x="7950631" y="478135"/>
              <a:ext cx="263471" cy="2192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77"/>
                <a:cs typeface="Times New Roman" panose="02020603050405020304" pitchFamily="18" charset="0"/>
              </a:endParaRPr>
            </a:p>
          </p:txBody>
        </p:sp>
      </p:grpSp>
      <p:sp>
        <p:nvSpPr>
          <p:cNvPr id="11" name="TextBox 10">
            <a:extLst>
              <a:ext uri="{FF2B5EF4-FFF2-40B4-BE49-F238E27FC236}">
                <a16:creationId xmlns:a16="http://schemas.microsoft.com/office/drawing/2014/main" id="{1E407EB3-DFC9-8DC2-EFD0-2C5732672717}"/>
              </a:ext>
            </a:extLst>
          </p:cNvPr>
          <p:cNvSpPr txBox="1"/>
          <p:nvPr/>
        </p:nvSpPr>
        <p:spPr>
          <a:xfrm>
            <a:off x="397176" y="1978804"/>
            <a:ext cx="5822078" cy="1938992"/>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Gill Sans MT" panose="020B0502020104020203" pitchFamily="34" charset="77"/>
                <a:cs typeface="Times New Roman" panose="02020603050405020304" pitchFamily="18" charset="0"/>
              </a:rPr>
              <a:t>Climate Migration and Latitudinal Shifts in Ecosystem Productivity</a:t>
            </a:r>
          </a:p>
          <a:p>
            <a:pPr marL="342900" indent="-342900">
              <a:buFont typeface="Arial" panose="020B0604020202020204" pitchFamily="34" charset="0"/>
              <a:buChar char="•"/>
            </a:pPr>
            <a:endParaRPr lang="en-US" sz="2400" dirty="0">
              <a:latin typeface="Gill Sans MT" panose="020B0502020104020203" pitchFamily="34" charset="77"/>
              <a:cs typeface="Times New Roman" panose="02020603050405020304" pitchFamily="18" charset="0"/>
            </a:endParaRPr>
          </a:p>
          <a:p>
            <a:pPr marL="342900" indent="-342900">
              <a:buFont typeface="Arial" panose="020B0604020202020204" pitchFamily="34" charset="0"/>
              <a:buChar char="•"/>
            </a:pPr>
            <a:r>
              <a:rPr lang="en-US" sz="2400" dirty="0">
                <a:latin typeface="Gill Sans MT" panose="020B0502020104020203" pitchFamily="34" charset="77"/>
                <a:cs typeface="Times New Roman" panose="02020603050405020304" pitchFamily="18" charset="0"/>
              </a:rPr>
              <a:t>Ecosystem Response to cross-shelf and along-shelf exchanges</a:t>
            </a:r>
          </a:p>
        </p:txBody>
      </p:sp>
      <p:sp>
        <p:nvSpPr>
          <p:cNvPr id="4" name="TextBox 3">
            <a:extLst>
              <a:ext uri="{FF2B5EF4-FFF2-40B4-BE49-F238E27FC236}">
                <a16:creationId xmlns:a16="http://schemas.microsoft.com/office/drawing/2014/main" id="{29122675-8833-2CA8-2755-F431FE90C3D1}"/>
              </a:ext>
            </a:extLst>
          </p:cNvPr>
          <p:cNvSpPr txBox="1"/>
          <p:nvPr/>
        </p:nvSpPr>
        <p:spPr>
          <a:xfrm>
            <a:off x="397176" y="4240412"/>
            <a:ext cx="6314364" cy="400110"/>
          </a:xfrm>
          <a:prstGeom prst="rect">
            <a:avLst/>
          </a:prstGeom>
          <a:noFill/>
        </p:spPr>
        <p:txBody>
          <a:bodyPr wrap="square">
            <a:spAutoFit/>
          </a:bodyPr>
          <a:lstStyle/>
          <a:p>
            <a:r>
              <a:rPr lang="en-US" sz="2000" dirty="0">
                <a:latin typeface="Gill Sans MT" panose="020B0502020104020203" pitchFamily="34" charset="77"/>
                <a:cs typeface="Times New Roman" panose="02020603050405020304" pitchFamily="18" charset="0"/>
              </a:rPr>
              <a:t>* New Focus in PAL 6:  Along-shore Connectivity Changes </a:t>
            </a:r>
          </a:p>
        </p:txBody>
      </p:sp>
    </p:spTree>
    <p:extLst>
      <p:ext uri="{BB962C8B-B14F-4D97-AF65-F5344CB8AC3E}">
        <p14:creationId xmlns:p14="http://schemas.microsoft.com/office/powerpoint/2010/main" val="2406887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B4538-6253-C733-4B66-CEA3B2B2FC3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A12968AE-4EEC-663B-EACD-3855C4BE159E}"/>
              </a:ext>
            </a:extLst>
          </p:cNvPr>
          <p:cNvSpPr txBox="1">
            <a:spLocks/>
          </p:cNvSpPr>
          <p:nvPr/>
        </p:nvSpPr>
        <p:spPr>
          <a:xfrm>
            <a:off x="2231136" y="197215"/>
            <a:ext cx="7729728" cy="1122097"/>
          </a:xfrm>
          <a:prstGeom prst="rect">
            <a:avLst/>
          </a:prstGeom>
          <a:ln w="28575">
            <a:noFill/>
          </a:ln>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Gill Sans MT" panose="020B0502020104020203" pitchFamily="34" charset="77"/>
                <a:cs typeface="Times New Roman" panose="02020603050405020304" pitchFamily="18" charset="0"/>
              </a:rPr>
              <a:t>PAL Conceptual Model</a:t>
            </a:r>
          </a:p>
          <a:p>
            <a:pPr algn="ctr"/>
            <a:r>
              <a:rPr lang="en-US" sz="3200" dirty="0">
                <a:latin typeface="Gill Sans MT" panose="020B0502020104020203" pitchFamily="34" charset="77"/>
                <a:cs typeface="Times New Roman" panose="02020603050405020304" pitchFamily="18" charset="0"/>
              </a:rPr>
              <a:t>Ecosystem Shifts  </a:t>
            </a:r>
            <a:r>
              <a:rPr lang="en-US" sz="2400" dirty="0">
                <a:latin typeface="Gill Sans MT" panose="020B0502020104020203" pitchFamily="34" charset="77"/>
                <a:cs typeface="Times New Roman" panose="02020603050405020304" pitchFamily="18" charset="0"/>
              </a:rPr>
              <a:t>(Themes B &amp; C)</a:t>
            </a:r>
          </a:p>
        </p:txBody>
      </p:sp>
      <p:pic>
        <p:nvPicPr>
          <p:cNvPr id="8" name="Picture 7" descr="Diagram of a diagram of a sea&#10;&#10;Description automatically generated with medium confidence">
            <a:extLst>
              <a:ext uri="{FF2B5EF4-FFF2-40B4-BE49-F238E27FC236}">
                <a16:creationId xmlns:a16="http://schemas.microsoft.com/office/drawing/2014/main" id="{CA601576-CCA7-5986-648B-7EFA9E891216}"/>
              </a:ext>
            </a:extLst>
          </p:cNvPr>
          <p:cNvPicPr>
            <a:picLocks noChangeAspect="1"/>
          </p:cNvPicPr>
          <p:nvPr/>
        </p:nvPicPr>
        <p:blipFill>
          <a:blip r:embed="rId3"/>
          <a:stretch>
            <a:fillRect/>
          </a:stretch>
        </p:blipFill>
        <p:spPr>
          <a:xfrm>
            <a:off x="6257088" y="2521975"/>
            <a:ext cx="4302850" cy="3585708"/>
          </a:xfrm>
          <a:prstGeom prst="rect">
            <a:avLst/>
          </a:prstGeom>
          <a:ln w="28575">
            <a:solidFill>
              <a:schemeClr val="tx1"/>
            </a:solidFill>
          </a:ln>
        </p:spPr>
      </p:pic>
      <p:pic>
        <p:nvPicPr>
          <p:cNvPr id="10" name="Picture 9" descr="A diagram of a polar system&#10;&#10;Description automatically generated">
            <a:extLst>
              <a:ext uri="{FF2B5EF4-FFF2-40B4-BE49-F238E27FC236}">
                <a16:creationId xmlns:a16="http://schemas.microsoft.com/office/drawing/2014/main" id="{30B475E6-0F39-4F45-841D-41AA68C7DFF2}"/>
              </a:ext>
            </a:extLst>
          </p:cNvPr>
          <p:cNvPicPr>
            <a:picLocks noChangeAspect="1"/>
          </p:cNvPicPr>
          <p:nvPr/>
        </p:nvPicPr>
        <p:blipFill>
          <a:blip r:embed="rId4"/>
          <a:stretch>
            <a:fillRect/>
          </a:stretch>
        </p:blipFill>
        <p:spPr>
          <a:xfrm>
            <a:off x="1462267" y="2521974"/>
            <a:ext cx="4404664" cy="3585707"/>
          </a:xfrm>
          <a:prstGeom prst="rect">
            <a:avLst/>
          </a:prstGeom>
          <a:ln w="38100">
            <a:solidFill>
              <a:schemeClr val="tx1"/>
            </a:solidFill>
          </a:ln>
        </p:spPr>
      </p:pic>
      <p:sp>
        <p:nvSpPr>
          <p:cNvPr id="12" name="TextBox 11">
            <a:extLst>
              <a:ext uri="{FF2B5EF4-FFF2-40B4-BE49-F238E27FC236}">
                <a16:creationId xmlns:a16="http://schemas.microsoft.com/office/drawing/2014/main" id="{C97F9DA6-55A7-51E1-0EB7-C240771B1A64}"/>
              </a:ext>
            </a:extLst>
          </p:cNvPr>
          <p:cNvSpPr txBox="1"/>
          <p:nvPr/>
        </p:nvSpPr>
        <p:spPr>
          <a:xfrm>
            <a:off x="3495314" y="6181825"/>
            <a:ext cx="5216598" cy="400110"/>
          </a:xfrm>
          <a:prstGeom prst="rect">
            <a:avLst/>
          </a:prstGeom>
          <a:noFill/>
        </p:spPr>
        <p:txBody>
          <a:bodyPr wrap="square">
            <a:spAutoFit/>
          </a:bodyPr>
          <a:lstStyle/>
          <a:p>
            <a:pPr algn="ctr"/>
            <a:r>
              <a:rPr lang="en-US" sz="2000" dirty="0">
                <a:latin typeface="Gill Sans MT" panose="020B0502020104020203" pitchFamily="34" charset="77"/>
                <a:cs typeface="Times New Roman" panose="02020603050405020304" pitchFamily="18" charset="0"/>
              </a:rPr>
              <a:t>* New Focus in PAL 6:  Lipids and Storminess</a:t>
            </a:r>
          </a:p>
        </p:txBody>
      </p:sp>
      <p:sp>
        <p:nvSpPr>
          <p:cNvPr id="4" name="TextBox 3">
            <a:extLst>
              <a:ext uri="{FF2B5EF4-FFF2-40B4-BE49-F238E27FC236}">
                <a16:creationId xmlns:a16="http://schemas.microsoft.com/office/drawing/2014/main" id="{FAB83605-E45F-D7C3-E653-77C52AFBBFA6}"/>
              </a:ext>
            </a:extLst>
          </p:cNvPr>
          <p:cNvSpPr txBox="1"/>
          <p:nvPr/>
        </p:nvSpPr>
        <p:spPr>
          <a:xfrm>
            <a:off x="1545446" y="1510785"/>
            <a:ext cx="8837416" cy="830997"/>
          </a:xfrm>
          <a:prstGeom prst="rect">
            <a:avLst/>
          </a:prstGeom>
          <a:noFill/>
        </p:spPr>
        <p:txBody>
          <a:bodyPr wrap="square">
            <a:spAutoFit/>
          </a:bodyPr>
          <a:lstStyle/>
          <a:p>
            <a:pPr algn="ctr"/>
            <a:r>
              <a:rPr lang="en-US" sz="2400" dirty="0">
                <a:latin typeface="Gill Sans MT" panose="020B0502020104020203" pitchFamily="34" charset="77"/>
                <a:cs typeface="Times New Roman" panose="02020603050405020304" pitchFamily="18" charset="0"/>
              </a:rPr>
              <a:t>Polar to Sub-Polar Transitions and Altered food webs, trophic coupling, and carbon cycling &amp; export</a:t>
            </a:r>
          </a:p>
        </p:txBody>
      </p:sp>
    </p:spTree>
    <p:extLst>
      <p:ext uri="{BB962C8B-B14F-4D97-AF65-F5344CB8AC3E}">
        <p14:creationId xmlns:p14="http://schemas.microsoft.com/office/powerpoint/2010/main" val="2135119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9B0B53-1802-8925-868C-FE717FD1F353}"/>
              </a:ext>
            </a:extLst>
          </p:cNvPr>
          <p:cNvGrpSpPr/>
          <p:nvPr/>
        </p:nvGrpSpPr>
        <p:grpSpPr>
          <a:xfrm>
            <a:off x="5631209" y="308486"/>
            <a:ext cx="6116595" cy="6282225"/>
            <a:chOff x="5340260" y="350051"/>
            <a:chExt cx="6116595" cy="6282225"/>
          </a:xfrm>
        </p:grpSpPr>
        <p:pic>
          <p:nvPicPr>
            <p:cNvPr id="4" name="Picture 3" descr="A diagram of different colors&#10;&#10;Description automatically generated">
              <a:extLst>
                <a:ext uri="{FF2B5EF4-FFF2-40B4-BE49-F238E27FC236}">
                  <a16:creationId xmlns:a16="http://schemas.microsoft.com/office/drawing/2014/main" id="{4B2625D3-A45C-8377-0C8D-D2D38F6191A1}"/>
                </a:ext>
              </a:extLst>
            </p:cNvPr>
            <p:cNvPicPr>
              <a:picLocks noChangeAspect="1"/>
            </p:cNvPicPr>
            <p:nvPr/>
          </p:nvPicPr>
          <p:blipFill>
            <a:blip r:embed="rId3"/>
            <a:stretch>
              <a:fillRect/>
            </a:stretch>
          </p:blipFill>
          <p:spPr>
            <a:xfrm>
              <a:off x="8539634" y="433181"/>
              <a:ext cx="2917221" cy="6199095"/>
            </a:xfrm>
            <a:prstGeom prst="rect">
              <a:avLst/>
            </a:prstGeom>
          </p:spPr>
        </p:pic>
        <p:pic>
          <p:nvPicPr>
            <p:cNvPr id="6" name="Picture 5" descr="A graph of graphing and graphing of graphing&#10;&#10;Description automatically generated with medium confidence">
              <a:extLst>
                <a:ext uri="{FF2B5EF4-FFF2-40B4-BE49-F238E27FC236}">
                  <a16:creationId xmlns:a16="http://schemas.microsoft.com/office/drawing/2014/main" id="{5810AC8A-02A1-0D3B-F34D-D76CCA3D9F63}"/>
                </a:ext>
              </a:extLst>
            </p:cNvPr>
            <p:cNvPicPr>
              <a:picLocks noChangeAspect="1"/>
            </p:cNvPicPr>
            <p:nvPr/>
          </p:nvPicPr>
          <p:blipFill>
            <a:blip r:embed="rId4"/>
            <a:stretch>
              <a:fillRect/>
            </a:stretch>
          </p:blipFill>
          <p:spPr>
            <a:xfrm>
              <a:off x="5340260" y="350051"/>
              <a:ext cx="2928498" cy="4523226"/>
            </a:xfrm>
            <a:prstGeom prst="rect">
              <a:avLst/>
            </a:prstGeom>
          </p:spPr>
        </p:pic>
        <p:pic>
          <p:nvPicPr>
            <p:cNvPr id="12" name="Picture 11">
              <a:extLst>
                <a:ext uri="{FF2B5EF4-FFF2-40B4-BE49-F238E27FC236}">
                  <a16:creationId xmlns:a16="http://schemas.microsoft.com/office/drawing/2014/main" id="{B048BDF6-64E6-8911-B08C-20D8BD96F741}"/>
                </a:ext>
              </a:extLst>
            </p:cNvPr>
            <p:cNvPicPr>
              <a:picLocks noChangeAspect="1"/>
            </p:cNvPicPr>
            <p:nvPr/>
          </p:nvPicPr>
          <p:blipFill>
            <a:blip r:embed="rId5"/>
            <a:stretch>
              <a:fillRect/>
            </a:stretch>
          </p:blipFill>
          <p:spPr>
            <a:xfrm>
              <a:off x="5707667" y="4929967"/>
              <a:ext cx="2302013" cy="1664106"/>
            </a:xfrm>
            <a:prstGeom prst="rect">
              <a:avLst/>
            </a:prstGeom>
          </p:spPr>
        </p:pic>
      </p:grpSp>
      <p:sp>
        <p:nvSpPr>
          <p:cNvPr id="13" name="Title 1">
            <a:extLst>
              <a:ext uri="{FF2B5EF4-FFF2-40B4-BE49-F238E27FC236}">
                <a16:creationId xmlns:a16="http://schemas.microsoft.com/office/drawing/2014/main" id="{C62D491B-E851-52CC-C2A8-00EEE3CEDB03}"/>
              </a:ext>
            </a:extLst>
          </p:cNvPr>
          <p:cNvSpPr txBox="1">
            <a:spLocks/>
          </p:cNvSpPr>
          <p:nvPr/>
        </p:nvSpPr>
        <p:spPr>
          <a:xfrm>
            <a:off x="378783" y="143156"/>
            <a:ext cx="5328884" cy="1595640"/>
          </a:xfrm>
          <a:prstGeom prst="rect">
            <a:avLst/>
          </a:prstGeom>
          <a:ln w="28575">
            <a:noFill/>
          </a:ln>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Gill Sans MT" panose="020B0502020104020203" pitchFamily="34" charset="77"/>
                <a:cs typeface="Times New Roman" panose="02020603050405020304" pitchFamily="18" charset="0"/>
              </a:rPr>
              <a:t>PAL Conceptual Model</a:t>
            </a:r>
          </a:p>
          <a:p>
            <a:r>
              <a:rPr lang="en-US" sz="3200" dirty="0">
                <a:latin typeface="Gill Sans MT" panose="020B0502020104020203" pitchFamily="34" charset="77"/>
                <a:cs typeface="Times New Roman" panose="02020603050405020304" pitchFamily="18" charset="0"/>
              </a:rPr>
              <a:t>Ecological Implications </a:t>
            </a:r>
          </a:p>
          <a:p>
            <a:r>
              <a:rPr lang="en-US" sz="2400" dirty="0">
                <a:latin typeface="Gill Sans MT" panose="020B0502020104020203" pitchFamily="34" charset="77"/>
                <a:cs typeface="Times New Roman" panose="02020603050405020304" pitchFamily="18" charset="0"/>
              </a:rPr>
              <a:t>(Cross-Theme)</a:t>
            </a:r>
          </a:p>
        </p:txBody>
      </p:sp>
      <p:sp>
        <p:nvSpPr>
          <p:cNvPr id="3" name="TextBox 2">
            <a:extLst>
              <a:ext uri="{FF2B5EF4-FFF2-40B4-BE49-F238E27FC236}">
                <a16:creationId xmlns:a16="http://schemas.microsoft.com/office/drawing/2014/main" id="{D981416F-77B1-8EF8-3E68-1B23DE8BDB5D}"/>
              </a:ext>
            </a:extLst>
          </p:cNvPr>
          <p:cNvSpPr txBox="1"/>
          <p:nvPr/>
        </p:nvSpPr>
        <p:spPr>
          <a:xfrm>
            <a:off x="243345" y="2191710"/>
            <a:ext cx="5252426" cy="2677656"/>
          </a:xfrm>
          <a:prstGeom prst="rect">
            <a:avLst/>
          </a:prstGeom>
          <a:noFill/>
        </p:spPr>
        <p:txBody>
          <a:bodyPr wrap="square">
            <a:spAutoFit/>
          </a:bodyPr>
          <a:lstStyle/>
          <a:p>
            <a:r>
              <a:rPr lang="en-US" sz="2400" dirty="0">
                <a:latin typeface="Gill Sans MT" panose="020B0502020104020203" pitchFamily="34" charset="77"/>
                <a:cs typeface="Times New Roman" panose="02020603050405020304" pitchFamily="18" charset="0"/>
              </a:rPr>
              <a:t>The ecological response to multiple space/time disturbances are resulting in significant system-wide consequences for</a:t>
            </a:r>
          </a:p>
          <a:p>
            <a:r>
              <a:rPr lang="en-US" sz="2400" dirty="0">
                <a:latin typeface="Gill Sans MT" panose="020B0502020104020203" pitchFamily="34" charset="77"/>
                <a:cs typeface="Times New Roman" panose="02020603050405020304" pitchFamily="18" charset="0"/>
              </a:rPr>
              <a:t> </a:t>
            </a:r>
          </a:p>
          <a:p>
            <a:pPr marL="342900" indent="-342900">
              <a:buFont typeface="Arial" panose="020B0604020202020204" pitchFamily="34" charset="0"/>
              <a:buChar char="•"/>
            </a:pPr>
            <a:r>
              <a:rPr lang="en-US" sz="2400" dirty="0">
                <a:latin typeface="Gill Sans MT" panose="020B0502020104020203" pitchFamily="34" charset="77"/>
                <a:cs typeface="Times New Roman" panose="02020603050405020304" pitchFamily="18" charset="0"/>
              </a:rPr>
              <a:t>population abundance</a:t>
            </a:r>
          </a:p>
          <a:p>
            <a:pPr marL="342900" indent="-342900">
              <a:buFont typeface="Arial" panose="020B0604020202020204" pitchFamily="34" charset="0"/>
              <a:buChar char="•"/>
            </a:pPr>
            <a:r>
              <a:rPr lang="en-US" sz="2400" dirty="0">
                <a:latin typeface="Gill Sans MT" panose="020B0502020104020203" pitchFamily="34" charset="77"/>
                <a:cs typeface="Times New Roman" panose="02020603050405020304" pitchFamily="18" charset="0"/>
              </a:rPr>
              <a:t>productivity</a:t>
            </a:r>
          </a:p>
          <a:p>
            <a:pPr marL="342900" indent="-342900">
              <a:buFont typeface="Arial" panose="020B0604020202020204" pitchFamily="34" charset="0"/>
              <a:buChar char="•"/>
            </a:pPr>
            <a:r>
              <a:rPr lang="en-US" sz="2400" dirty="0">
                <a:latin typeface="Gill Sans MT" panose="020B0502020104020203" pitchFamily="34" charset="77"/>
                <a:cs typeface="Times New Roman" panose="02020603050405020304" pitchFamily="18" charset="0"/>
              </a:rPr>
              <a:t>carbon cycling</a:t>
            </a:r>
          </a:p>
        </p:txBody>
      </p:sp>
    </p:spTree>
    <p:extLst>
      <p:ext uri="{BB962C8B-B14F-4D97-AF65-F5344CB8AC3E}">
        <p14:creationId xmlns:p14="http://schemas.microsoft.com/office/powerpoint/2010/main" val="1915427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0FC9D-F2C5-0485-B90F-4DBBE8AA9B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36F1FD-8851-EB0E-5193-5B6655CFA98F}"/>
              </a:ext>
            </a:extLst>
          </p:cNvPr>
          <p:cNvSpPr txBox="1">
            <a:spLocks/>
          </p:cNvSpPr>
          <p:nvPr/>
        </p:nvSpPr>
        <p:spPr>
          <a:xfrm>
            <a:off x="207036" y="581148"/>
            <a:ext cx="4026789" cy="874673"/>
          </a:xfrm>
          <a:prstGeom prst="rect">
            <a:avLst/>
          </a:prstGeom>
          <a:ln w="28575">
            <a:noFill/>
          </a:ln>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Gill Sans MT" panose="020B0502020104020203" pitchFamily="34" charset="77"/>
                <a:cs typeface="Times New Roman" panose="02020603050405020304" pitchFamily="18" charset="0"/>
              </a:rPr>
              <a:t>Conclusions</a:t>
            </a:r>
          </a:p>
        </p:txBody>
      </p:sp>
      <p:pic>
        <p:nvPicPr>
          <p:cNvPr id="4" name="Picture 3" descr="A diagram of a sea cycle&#10;&#10;Description automatically generated with medium confidence">
            <a:extLst>
              <a:ext uri="{FF2B5EF4-FFF2-40B4-BE49-F238E27FC236}">
                <a16:creationId xmlns:a16="http://schemas.microsoft.com/office/drawing/2014/main" id="{8C058FE0-FB79-4430-3DD0-8CDB38B832A9}"/>
              </a:ext>
            </a:extLst>
          </p:cNvPr>
          <p:cNvPicPr>
            <a:picLocks noChangeAspect="1"/>
          </p:cNvPicPr>
          <p:nvPr/>
        </p:nvPicPr>
        <p:blipFill>
          <a:blip r:embed="rId3"/>
          <a:stretch>
            <a:fillRect/>
          </a:stretch>
        </p:blipFill>
        <p:spPr>
          <a:xfrm>
            <a:off x="4587343" y="337577"/>
            <a:ext cx="7394822" cy="6182845"/>
          </a:xfrm>
          <a:prstGeom prst="rect">
            <a:avLst/>
          </a:prstGeom>
        </p:spPr>
      </p:pic>
      <p:sp>
        <p:nvSpPr>
          <p:cNvPr id="8" name="TextBox 7">
            <a:extLst>
              <a:ext uri="{FF2B5EF4-FFF2-40B4-BE49-F238E27FC236}">
                <a16:creationId xmlns:a16="http://schemas.microsoft.com/office/drawing/2014/main" id="{7029F570-A6C0-1D11-48C3-F6D3F27AEC1A}"/>
              </a:ext>
            </a:extLst>
          </p:cNvPr>
          <p:cNvSpPr txBox="1"/>
          <p:nvPr/>
        </p:nvSpPr>
        <p:spPr>
          <a:xfrm>
            <a:off x="383795" y="2274837"/>
            <a:ext cx="4026789" cy="2308324"/>
          </a:xfrm>
          <a:prstGeom prst="rect">
            <a:avLst/>
          </a:prstGeom>
          <a:noFill/>
        </p:spPr>
        <p:txBody>
          <a:bodyPr wrap="square">
            <a:spAutoFit/>
          </a:bodyPr>
          <a:lstStyle/>
          <a:p>
            <a:r>
              <a:rPr lang="en-US" sz="2400" dirty="0">
                <a:latin typeface="Gill Sans MT" panose="020B0502020104020203" pitchFamily="34" charset="77"/>
                <a:cs typeface="Times New Roman" panose="02020603050405020304" pitchFamily="18" charset="0"/>
              </a:rPr>
              <a:t>The recent extreme changes underscore the importance of PAL research for informing how ecosystem productivity will change elsewhere in Antarctica</a:t>
            </a:r>
          </a:p>
        </p:txBody>
      </p:sp>
    </p:spTree>
    <p:extLst>
      <p:ext uri="{BB962C8B-B14F-4D97-AF65-F5344CB8AC3E}">
        <p14:creationId xmlns:p14="http://schemas.microsoft.com/office/powerpoint/2010/main" val="2378805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ntarctica_temp_trend">
            <a:extLst>
              <a:ext uri="{FF2B5EF4-FFF2-40B4-BE49-F238E27FC236}">
                <a16:creationId xmlns:a16="http://schemas.microsoft.com/office/drawing/2014/main" id="{F1FB6F23-8B7F-8CE8-F462-3F77F45156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567" y="5559809"/>
            <a:ext cx="3810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059DFBFD-2C1C-DCB4-D6CE-903A06EEA0B2}"/>
              </a:ext>
            </a:extLst>
          </p:cNvPr>
          <p:cNvGrpSpPr/>
          <p:nvPr/>
        </p:nvGrpSpPr>
        <p:grpSpPr>
          <a:xfrm>
            <a:off x="1098505" y="1806407"/>
            <a:ext cx="5346125" cy="4742943"/>
            <a:chOff x="1116432" y="1954960"/>
            <a:chExt cx="5346125" cy="4742943"/>
          </a:xfrm>
        </p:grpSpPr>
        <p:pic>
          <p:nvPicPr>
            <p:cNvPr id="2" name="Picture 2" descr="AntarcticaTemps_1957-2006">
              <a:extLst>
                <a:ext uri="{FF2B5EF4-FFF2-40B4-BE49-F238E27FC236}">
                  <a16:creationId xmlns:a16="http://schemas.microsoft.com/office/drawing/2014/main" id="{E6F3D3A4-2691-5C38-E9DA-42DEC99286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432" y="1954960"/>
              <a:ext cx="5346125" cy="356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a:extLst>
                <a:ext uri="{FF2B5EF4-FFF2-40B4-BE49-F238E27FC236}">
                  <a16:creationId xmlns:a16="http://schemas.microsoft.com/office/drawing/2014/main" id="{CBF4522D-F17D-EA82-10D7-BD42941BD5D6}"/>
                </a:ext>
              </a:extLst>
            </p:cNvPr>
            <p:cNvSpPr>
              <a:spLocks noChangeArrowheads="1"/>
            </p:cNvSpPr>
            <p:nvPr/>
          </p:nvSpPr>
          <p:spPr bwMode="auto">
            <a:xfrm>
              <a:off x="3189702" y="6359349"/>
              <a:ext cx="14446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a:solidFill>
                    <a:schemeClr val="bg1">
                      <a:lumMod val="50000"/>
                    </a:schemeClr>
                  </a:solidFill>
                  <a:latin typeface="Gill Sans MT" panose="020B0502020104020203" pitchFamily="34" charset="77"/>
                  <a:cs typeface="Times New Roman" panose="02020603050405020304" pitchFamily="18" charset="0"/>
                </a:rPr>
                <a:t>Steig </a:t>
              </a:r>
              <a:r>
                <a:rPr lang="en-US" altLang="en-US" sz="1600" i="1" dirty="0">
                  <a:solidFill>
                    <a:schemeClr val="bg1">
                      <a:lumMod val="50000"/>
                    </a:schemeClr>
                  </a:solidFill>
                  <a:latin typeface="Gill Sans MT" panose="020B0502020104020203" pitchFamily="34" charset="77"/>
                  <a:cs typeface="Times New Roman" panose="02020603050405020304" pitchFamily="18" charset="0"/>
                </a:rPr>
                <a:t>et al </a:t>
              </a:r>
              <a:r>
                <a:rPr lang="en-US" altLang="en-US" sz="1600" dirty="0">
                  <a:solidFill>
                    <a:schemeClr val="bg1">
                      <a:lumMod val="50000"/>
                    </a:schemeClr>
                  </a:solidFill>
                  <a:latin typeface="Gill Sans MT" panose="020B0502020104020203" pitchFamily="34" charset="77"/>
                  <a:cs typeface="Times New Roman" panose="02020603050405020304" pitchFamily="18" charset="0"/>
                </a:rPr>
                <a:t>2009</a:t>
              </a:r>
            </a:p>
          </p:txBody>
        </p:sp>
        <p:sp>
          <p:nvSpPr>
            <p:cNvPr id="5" name="Text Box 4">
              <a:extLst>
                <a:ext uri="{FF2B5EF4-FFF2-40B4-BE49-F238E27FC236}">
                  <a16:creationId xmlns:a16="http://schemas.microsoft.com/office/drawing/2014/main" id="{EC527972-E17B-2A3C-C75A-38F85643E3A7}"/>
                </a:ext>
              </a:extLst>
            </p:cNvPr>
            <p:cNvSpPr txBox="1">
              <a:spLocks noChangeArrowheads="1"/>
            </p:cNvSpPr>
            <p:nvPr/>
          </p:nvSpPr>
          <p:spPr bwMode="auto">
            <a:xfrm>
              <a:off x="3346290" y="3737001"/>
              <a:ext cx="197668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dirty="0">
                  <a:latin typeface="Gill Sans MT" panose="020B0502020104020203" pitchFamily="34" charset="77"/>
                  <a:cs typeface="Times New Roman" panose="02020603050405020304" pitchFamily="18" charset="0"/>
                </a:rPr>
                <a:t>60-Year Antarctic Temperature Trend (1957-2006)</a:t>
              </a:r>
            </a:p>
          </p:txBody>
        </p:sp>
      </p:grpSp>
      <p:grpSp>
        <p:nvGrpSpPr>
          <p:cNvPr id="6" name="Group 5">
            <a:extLst>
              <a:ext uri="{FF2B5EF4-FFF2-40B4-BE49-F238E27FC236}">
                <a16:creationId xmlns:a16="http://schemas.microsoft.com/office/drawing/2014/main" id="{6DD59097-9EBA-757F-398F-4C0539ADE332}"/>
              </a:ext>
            </a:extLst>
          </p:cNvPr>
          <p:cNvGrpSpPr/>
          <p:nvPr/>
        </p:nvGrpSpPr>
        <p:grpSpPr>
          <a:xfrm>
            <a:off x="7224537" y="1698317"/>
            <a:ext cx="3781519" cy="3876503"/>
            <a:chOff x="820805" y="582060"/>
            <a:chExt cx="3781519" cy="3876503"/>
          </a:xfrm>
        </p:grpSpPr>
        <p:pic>
          <p:nvPicPr>
            <p:cNvPr id="7" name="Picture 6" descr="A map of the continent&#10;&#10;Description automatically generated">
              <a:extLst>
                <a:ext uri="{FF2B5EF4-FFF2-40B4-BE49-F238E27FC236}">
                  <a16:creationId xmlns:a16="http://schemas.microsoft.com/office/drawing/2014/main" id="{B245E5E0-D3A2-83B4-FDC4-A8FBB9B00824}"/>
                </a:ext>
              </a:extLst>
            </p:cNvPr>
            <p:cNvPicPr>
              <a:picLocks noChangeAspect="1"/>
            </p:cNvPicPr>
            <p:nvPr/>
          </p:nvPicPr>
          <p:blipFill>
            <a:blip r:embed="rId5"/>
            <a:stretch>
              <a:fillRect/>
            </a:stretch>
          </p:blipFill>
          <p:spPr>
            <a:xfrm>
              <a:off x="820805" y="582060"/>
              <a:ext cx="3781519" cy="3876503"/>
            </a:xfrm>
            <a:prstGeom prst="rect">
              <a:avLst/>
            </a:prstGeom>
          </p:spPr>
        </p:pic>
        <p:sp>
          <p:nvSpPr>
            <p:cNvPr id="8" name="TextBox 7">
              <a:extLst>
                <a:ext uri="{FF2B5EF4-FFF2-40B4-BE49-F238E27FC236}">
                  <a16:creationId xmlns:a16="http://schemas.microsoft.com/office/drawing/2014/main" id="{18138121-8CD8-AF17-3823-A66248054D4F}"/>
                </a:ext>
              </a:extLst>
            </p:cNvPr>
            <p:cNvSpPr txBox="1"/>
            <p:nvPr/>
          </p:nvSpPr>
          <p:spPr>
            <a:xfrm>
              <a:off x="1995364" y="2353824"/>
              <a:ext cx="1785381" cy="738664"/>
            </a:xfrm>
            <a:prstGeom prst="rect">
              <a:avLst/>
            </a:prstGeom>
            <a:noFill/>
          </p:spPr>
          <p:txBody>
            <a:bodyPr wrap="square">
              <a:spAutoFit/>
            </a:bodyPr>
            <a:lstStyle/>
            <a:p>
              <a:pPr algn="ctr"/>
              <a:r>
                <a:rPr lang="en-US" sz="1400" dirty="0">
                  <a:latin typeface="Gill Sans MT" panose="020B0502020104020203" pitchFamily="34" charset="77"/>
                  <a:cs typeface="Times New Roman" panose="02020603050405020304" pitchFamily="18" charset="0"/>
                </a:rPr>
                <a:t>30-Year Ice Season Duration Trend (1979-2008)</a:t>
              </a:r>
            </a:p>
          </p:txBody>
        </p:sp>
        <p:sp>
          <p:nvSpPr>
            <p:cNvPr id="9" name="TextBox 8">
              <a:extLst>
                <a:ext uri="{FF2B5EF4-FFF2-40B4-BE49-F238E27FC236}">
                  <a16:creationId xmlns:a16="http://schemas.microsoft.com/office/drawing/2014/main" id="{C2717622-F04C-C930-264C-7D258733B63C}"/>
                </a:ext>
              </a:extLst>
            </p:cNvPr>
            <p:cNvSpPr txBox="1"/>
            <p:nvPr/>
          </p:nvSpPr>
          <p:spPr>
            <a:xfrm>
              <a:off x="1686141" y="1137098"/>
              <a:ext cx="1911377" cy="461665"/>
            </a:xfrm>
            <a:prstGeom prst="rect">
              <a:avLst/>
            </a:prstGeom>
            <a:noFill/>
          </p:spPr>
          <p:txBody>
            <a:bodyPr wrap="square">
              <a:spAutoFit/>
            </a:bodyPr>
            <a:lstStyle/>
            <a:p>
              <a:pPr algn="ctr"/>
              <a:r>
                <a:rPr lang="en-US" sz="1200" dirty="0">
                  <a:latin typeface="Gill Sans MT" panose="020B0502020104020203" pitchFamily="34" charset="77"/>
                  <a:cs typeface="Times New Roman" panose="02020603050405020304" pitchFamily="18" charset="0"/>
                </a:rPr>
                <a:t>BLUES: longer ice seasons by up to 3 months</a:t>
              </a:r>
            </a:p>
          </p:txBody>
        </p:sp>
      </p:grpSp>
      <p:sp>
        <p:nvSpPr>
          <p:cNvPr id="10" name="TextBox 9">
            <a:extLst>
              <a:ext uri="{FF2B5EF4-FFF2-40B4-BE49-F238E27FC236}">
                <a16:creationId xmlns:a16="http://schemas.microsoft.com/office/drawing/2014/main" id="{8EF3381D-4BA4-7F61-AC7E-6EC725D5439B}"/>
              </a:ext>
            </a:extLst>
          </p:cNvPr>
          <p:cNvSpPr txBox="1"/>
          <p:nvPr/>
        </p:nvSpPr>
        <p:spPr>
          <a:xfrm>
            <a:off x="7635787" y="5687576"/>
            <a:ext cx="2861884" cy="584775"/>
          </a:xfrm>
          <a:prstGeom prst="rect">
            <a:avLst/>
          </a:prstGeom>
          <a:noFill/>
        </p:spPr>
        <p:txBody>
          <a:bodyPr wrap="square">
            <a:spAutoFit/>
          </a:bodyPr>
          <a:lstStyle/>
          <a:p>
            <a:pPr algn="ctr"/>
            <a:r>
              <a:rPr lang="en-US" sz="1600" dirty="0">
                <a:solidFill>
                  <a:schemeClr val="bg1">
                    <a:lumMod val="50000"/>
                  </a:schemeClr>
                </a:solidFill>
                <a:latin typeface="Gill Sans MT" panose="020B0502020104020203" pitchFamily="34" charset="77"/>
                <a:cs typeface="Times New Roman" panose="02020603050405020304" pitchFamily="18" charset="0"/>
              </a:rPr>
              <a:t>Stammerjohn and Maksym 2017 updated</a:t>
            </a:r>
          </a:p>
        </p:txBody>
      </p:sp>
      <p:sp>
        <p:nvSpPr>
          <p:cNvPr id="13" name="Title 1">
            <a:extLst>
              <a:ext uri="{FF2B5EF4-FFF2-40B4-BE49-F238E27FC236}">
                <a16:creationId xmlns:a16="http://schemas.microsoft.com/office/drawing/2014/main" id="{B6967033-57BF-47FA-EBDA-9828A20DCAED}"/>
              </a:ext>
            </a:extLst>
          </p:cNvPr>
          <p:cNvSpPr txBox="1">
            <a:spLocks/>
          </p:cNvSpPr>
          <p:nvPr/>
        </p:nvSpPr>
        <p:spPr>
          <a:xfrm>
            <a:off x="605118" y="375696"/>
            <a:ext cx="10972800" cy="896662"/>
          </a:xfrm>
          <a:prstGeom prst="rect">
            <a:avLst/>
          </a:prstGeom>
          <a:ln w="28575">
            <a:noFill/>
          </a:ln>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Gill Sans MT" panose="020B0502020104020203" pitchFamily="34" charset="77"/>
                <a:cs typeface="Times New Roman" panose="02020603050405020304" pitchFamily="18" charset="0"/>
              </a:rPr>
              <a:t>The Long-Term ”Press” of Climate Change </a:t>
            </a:r>
          </a:p>
          <a:p>
            <a:pPr algn="ctr"/>
            <a:r>
              <a:rPr lang="en-US" sz="3200" i="1" dirty="0">
                <a:latin typeface="Gill Sans MT" panose="020B0502020104020203" pitchFamily="34" charset="77"/>
                <a:cs typeface="Times New Roman" panose="02020603050405020304" pitchFamily="18" charset="0"/>
              </a:rPr>
              <a:t>Spatial Patterns</a:t>
            </a:r>
          </a:p>
        </p:txBody>
      </p:sp>
    </p:spTree>
    <p:extLst>
      <p:ext uri="{BB962C8B-B14F-4D97-AF65-F5344CB8AC3E}">
        <p14:creationId xmlns:p14="http://schemas.microsoft.com/office/powerpoint/2010/main" val="2323527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06385-DBF2-37B5-ED81-9CDD2742A628}"/>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A5F56B38-4F70-AAAF-CCB8-2D399CFB5AE0}"/>
              </a:ext>
            </a:extLst>
          </p:cNvPr>
          <p:cNvSpPr txBox="1">
            <a:spLocks/>
          </p:cNvSpPr>
          <p:nvPr/>
        </p:nvSpPr>
        <p:spPr>
          <a:xfrm>
            <a:off x="1152574" y="330929"/>
            <a:ext cx="9792523" cy="732883"/>
          </a:xfrm>
          <a:prstGeom prst="rect">
            <a:avLst/>
          </a:prstGeom>
          <a:ln w="28575">
            <a:noFill/>
          </a:ln>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Gill Sans MT" panose="020B0502020104020203" pitchFamily="34" charset="77"/>
                <a:cs typeface="Times New Roman" panose="02020603050405020304" pitchFamily="18" charset="0"/>
              </a:rPr>
              <a:t>Large-Scale Drivers of Sea-Ice Change</a:t>
            </a:r>
          </a:p>
          <a:p>
            <a:pPr algn="ctr"/>
            <a:r>
              <a:rPr lang="en-US" sz="2400" dirty="0">
                <a:solidFill>
                  <a:schemeClr val="bg1">
                    <a:lumMod val="50000"/>
                  </a:schemeClr>
                </a:solidFill>
                <a:latin typeface="Gill Sans MT" panose="020B0502020104020203" pitchFamily="34" charset="77"/>
                <a:cs typeface="Times New Roman" panose="02020603050405020304" pitchFamily="18" charset="0"/>
              </a:rPr>
              <a:t>(and why the WAP is the Canary of Antarctic Climate Change)</a:t>
            </a:r>
          </a:p>
        </p:txBody>
      </p:sp>
      <p:sp>
        <p:nvSpPr>
          <p:cNvPr id="27" name="TextBox 26">
            <a:extLst>
              <a:ext uri="{FF2B5EF4-FFF2-40B4-BE49-F238E27FC236}">
                <a16:creationId xmlns:a16="http://schemas.microsoft.com/office/drawing/2014/main" id="{E6D1DC35-C3A9-8C45-E4F0-F29FB681C2AC}"/>
              </a:ext>
            </a:extLst>
          </p:cNvPr>
          <p:cNvSpPr txBox="1"/>
          <p:nvPr/>
        </p:nvSpPr>
        <p:spPr>
          <a:xfrm>
            <a:off x="139942" y="3284172"/>
            <a:ext cx="1785722" cy="1323439"/>
          </a:xfrm>
          <a:prstGeom prst="rect">
            <a:avLst/>
          </a:prstGeom>
          <a:noFill/>
        </p:spPr>
        <p:txBody>
          <a:bodyPr wrap="square">
            <a:spAutoFit/>
          </a:bodyPr>
          <a:lstStyle/>
          <a:p>
            <a:r>
              <a:rPr lang="en-US" sz="2000" dirty="0">
                <a:effectLst/>
                <a:latin typeface="Gill Sans MT" panose="020B0502020104020203" pitchFamily="34" charset="77"/>
                <a:cs typeface="Times New Roman" panose="02020603050405020304" pitchFamily="18" charset="0"/>
              </a:rPr>
              <a:t>ASL deepens in response to +SAM </a:t>
            </a:r>
            <a:r>
              <a:rPr lang="en-US" sz="2000" dirty="0">
                <a:latin typeface="Gill Sans MT" panose="020B0502020104020203" pitchFamily="34" charset="77"/>
                <a:cs typeface="Times New Roman" panose="02020603050405020304" pitchFamily="18" charset="0"/>
              </a:rPr>
              <a:t>and</a:t>
            </a:r>
            <a:r>
              <a:rPr lang="en-US" sz="2000" dirty="0">
                <a:effectLst/>
                <a:latin typeface="Gill Sans MT" panose="020B0502020104020203" pitchFamily="34" charset="77"/>
                <a:cs typeface="Times New Roman" panose="02020603050405020304" pitchFamily="18" charset="0"/>
              </a:rPr>
              <a:t> La Nina</a:t>
            </a:r>
            <a:endParaRPr lang="en-US" sz="2000" dirty="0">
              <a:latin typeface="Gill Sans MT" panose="020B0502020104020203" pitchFamily="34" charset="77"/>
              <a:cs typeface="Times New Roman" panose="02020603050405020304" pitchFamily="18" charset="0"/>
            </a:endParaRPr>
          </a:p>
        </p:txBody>
      </p:sp>
      <p:grpSp>
        <p:nvGrpSpPr>
          <p:cNvPr id="23" name="Group 22">
            <a:extLst>
              <a:ext uri="{FF2B5EF4-FFF2-40B4-BE49-F238E27FC236}">
                <a16:creationId xmlns:a16="http://schemas.microsoft.com/office/drawing/2014/main" id="{ADBBAB1C-CCDE-13EA-D4AE-F4E2EAAF185E}"/>
              </a:ext>
            </a:extLst>
          </p:cNvPr>
          <p:cNvGrpSpPr/>
          <p:nvPr/>
        </p:nvGrpSpPr>
        <p:grpSpPr>
          <a:xfrm>
            <a:off x="882872" y="1416348"/>
            <a:ext cx="4196605" cy="5325848"/>
            <a:chOff x="882872" y="1416348"/>
            <a:chExt cx="4196605" cy="5325848"/>
          </a:xfrm>
        </p:grpSpPr>
        <p:sp>
          <p:nvSpPr>
            <p:cNvPr id="14" name="TextBox 13">
              <a:extLst>
                <a:ext uri="{FF2B5EF4-FFF2-40B4-BE49-F238E27FC236}">
                  <a16:creationId xmlns:a16="http://schemas.microsoft.com/office/drawing/2014/main" id="{DED968AF-5F6D-026D-BE5E-0D7C9FC21AE1}"/>
                </a:ext>
              </a:extLst>
            </p:cNvPr>
            <p:cNvSpPr txBox="1"/>
            <p:nvPr/>
          </p:nvSpPr>
          <p:spPr>
            <a:xfrm>
              <a:off x="882872" y="6218976"/>
              <a:ext cx="4196605" cy="523220"/>
            </a:xfrm>
            <a:prstGeom prst="rect">
              <a:avLst/>
            </a:prstGeom>
            <a:noFill/>
          </p:spPr>
          <p:txBody>
            <a:bodyPr wrap="square">
              <a:spAutoFit/>
            </a:bodyPr>
            <a:lstStyle/>
            <a:p>
              <a:pPr algn="ctr"/>
              <a:r>
                <a:rPr lang="en-US" sz="1400" dirty="0">
                  <a:solidFill>
                    <a:schemeClr val="bg1">
                      <a:lumMod val="50000"/>
                    </a:schemeClr>
                  </a:solidFill>
                  <a:latin typeface="Gill Sans MT" panose="020B0502020104020203" pitchFamily="34" charset="77"/>
                  <a:cs typeface="Times New Roman" panose="02020603050405020304" pitchFamily="18" charset="0"/>
                </a:rPr>
                <a:t>(Meredith </a:t>
              </a:r>
              <a:r>
                <a:rPr lang="en-US" sz="1400" i="1" dirty="0">
                  <a:solidFill>
                    <a:schemeClr val="bg1">
                      <a:lumMod val="50000"/>
                    </a:schemeClr>
                  </a:solidFill>
                  <a:latin typeface="Gill Sans MT" panose="020B0502020104020203" pitchFamily="34" charset="77"/>
                  <a:cs typeface="Times New Roman" panose="02020603050405020304" pitchFamily="18" charset="0"/>
                </a:rPr>
                <a:t>et al </a:t>
              </a:r>
              <a:r>
                <a:rPr lang="en-US" sz="1400" dirty="0">
                  <a:solidFill>
                    <a:schemeClr val="bg1">
                      <a:lumMod val="50000"/>
                    </a:schemeClr>
                  </a:solidFill>
                  <a:latin typeface="Gill Sans MT" panose="020B0502020104020203" pitchFamily="34" charset="77"/>
                  <a:cs typeface="Times New Roman" panose="02020603050405020304" pitchFamily="18" charset="0"/>
                </a:rPr>
                <a:t>2010; Stammerjohn and Maksym 2017; Li </a:t>
              </a:r>
              <a:r>
                <a:rPr lang="en-US" sz="1400" i="1" dirty="0">
                  <a:solidFill>
                    <a:schemeClr val="bg1">
                      <a:lumMod val="50000"/>
                    </a:schemeClr>
                  </a:solidFill>
                  <a:latin typeface="Gill Sans MT" panose="020B0502020104020203" pitchFamily="34" charset="77"/>
                  <a:cs typeface="Times New Roman" panose="02020603050405020304" pitchFamily="18" charset="0"/>
                </a:rPr>
                <a:t>et al </a:t>
              </a:r>
              <a:r>
                <a:rPr lang="en-US" sz="1400" dirty="0">
                  <a:solidFill>
                    <a:schemeClr val="bg1">
                      <a:lumMod val="50000"/>
                    </a:schemeClr>
                  </a:solidFill>
                  <a:latin typeface="Gill Sans MT" panose="020B0502020104020203" pitchFamily="34" charset="77"/>
                  <a:cs typeface="Times New Roman" panose="02020603050405020304" pitchFamily="18" charset="0"/>
                </a:rPr>
                <a:t>2021)</a:t>
              </a:r>
            </a:p>
          </p:txBody>
        </p:sp>
        <p:pic>
          <p:nvPicPr>
            <p:cNvPr id="6" name="Picture 5" descr="A map of the earth&#10;&#10;Description automatically generated">
              <a:extLst>
                <a:ext uri="{FF2B5EF4-FFF2-40B4-BE49-F238E27FC236}">
                  <a16:creationId xmlns:a16="http://schemas.microsoft.com/office/drawing/2014/main" id="{53B4C3B3-DD08-628E-35B3-9D6977A82F9D}"/>
                </a:ext>
              </a:extLst>
            </p:cNvPr>
            <p:cNvPicPr>
              <a:picLocks noChangeAspect="1"/>
            </p:cNvPicPr>
            <p:nvPr/>
          </p:nvPicPr>
          <p:blipFill>
            <a:blip r:embed="rId3"/>
            <a:stretch>
              <a:fillRect/>
            </a:stretch>
          </p:blipFill>
          <p:spPr>
            <a:xfrm>
              <a:off x="2003693" y="4133766"/>
              <a:ext cx="1971519" cy="1971519"/>
            </a:xfrm>
            <a:prstGeom prst="rect">
              <a:avLst/>
            </a:prstGeom>
          </p:spPr>
        </p:pic>
        <p:pic>
          <p:nvPicPr>
            <p:cNvPr id="8" name="Picture 7" descr="A map of the arctic&#10;&#10;Description automatically generated">
              <a:extLst>
                <a:ext uri="{FF2B5EF4-FFF2-40B4-BE49-F238E27FC236}">
                  <a16:creationId xmlns:a16="http://schemas.microsoft.com/office/drawing/2014/main" id="{5A4FA316-0B5E-609B-D4B1-B086296BE8EC}"/>
                </a:ext>
              </a:extLst>
            </p:cNvPr>
            <p:cNvPicPr>
              <a:picLocks noChangeAspect="1"/>
            </p:cNvPicPr>
            <p:nvPr/>
          </p:nvPicPr>
          <p:blipFill>
            <a:blip r:embed="rId4"/>
            <a:stretch>
              <a:fillRect/>
            </a:stretch>
          </p:blipFill>
          <p:spPr>
            <a:xfrm>
              <a:off x="2003693" y="1727472"/>
              <a:ext cx="1971519" cy="1989524"/>
            </a:xfrm>
            <a:prstGeom prst="rect">
              <a:avLst/>
            </a:prstGeom>
          </p:spPr>
        </p:pic>
        <p:pic>
          <p:nvPicPr>
            <p:cNvPr id="3" name="Picture 2" descr="A chart of a number of numbers&#10;&#10;Description automatically generated with medium confidence">
              <a:extLst>
                <a:ext uri="{FF2B5EF4-FFF2-40B4-BE49-F238E27FC236}">
                  <a16:creationId xmlns:a16="http://schemas.microsoft.com/office/drawing/2014/main" id="{CBEB4B5F-C567-52FC-77B7-91FD8DD80A34}"/>
                </a:ext>
              </a:extLst>
            </p:cNvPr>
            <p:cNvPicPr>
              <a:picLocks noChangeAspect="1"/>
            </p:cNvPicPr>
            <p:nvPr/>
          </p:nvPicPr>
          <p:blipFill>
            <a:blip r:embed="rId5"/>
            <a:stretch>
              <a:fillRect/>
            </a:stretch>
          </p:blipFill>
          <p:spPr>
            <a:xfrm>
              <a:off x="4196636" y="4274486"/>
              <a:ext cx="399473" cy="1690078"/>
            </a:xfrm>
            <a:prstGeom prst="rect">
              <a:avLst/>
            </a:prstGeom>
          </p:spPr>
        </p:pic>
        <p:pic>
          <p:nvPicPr>
            <p:cNvPr id="10" name="Picture 9" descr="A yellow and blue rectangular object with black text&#10;&#10;Description automatically generated">
              <a:extLst>
                <a:ext uri="{FF2B5EF4-FFF2-40B4-BE49-F238E27FC236}">
                  <a16:creationId xmlns:a16="http://schemas.microsoft.com/office/drawing/2014/main" id="{CBD44EAD-FD39-D174-81E8-E31879E2036A}"/>
                </a:ext>
              </a:extLst>
            </p:cNvPr>
            <p:cNvPicPr>
              <a:picLocks noChangeAspect="1"/>
            </p:cNvPicPr>
            <p:nvPr/>
          </p:nvPicPr>
          <p:blipFill>
            <a:blip r:embed="rId6"/>
            <a:stretch>
              <a:fillRect/>
            </a:stretch>
          </p:blipFill>
          <p:spPr>
            <a:xfrm>
              <a:off x="4184446" y="1934315"/>
              <a:ext cx="411663" cy="1716557"/>
            </a:xfrm>
            <a:prstGeom prst="rect">
              <a:avLst/>
            </a:prstGeom>
          </p:spPr>
        </p:pic>
        <p:sp>
          <p:nvSpPr>
            <p:cNvPr id="16" name="TextBox 15">
              <a:extLst>
                <a:ext uri="{FF2B5EF4-FFF2-40B4-BE49-F238E27FC236}">
                  <a16:creationId xmlns:a16="http://schemas.microsoft.com/office/drawing/2014/main" id="{0439799F-376D-0DD5-FBC6-0DA5472F45FF}"/>
                </a:ext>
              </a:extLst>
            </p:cNvPr>
            <p:cNvSpPr txBox="1"/>
            <p:nvPr/>
          </p:nvSpPr>
          <p:spPr>
            <a:xfrm>
              <a:off x="2172008" y="1416348"/>
              <a:ext cx="1651266" cy="369332"/>
            </a:xfrm>
            <a:prstGeom prst="rect">
              <a:avLst/>
            </a:prstGeom>
            <a:noFill/>
          </p:spPr>
          <p:txBody>
            <a:bodyPr wrap="square">
              <a:spAutoFit/>
            </a:bodyPr>
            <a:lstStyle/>
            <a:p>
              <a:pPr algn="ctr"/>
              <a:r>
                <a:rPr lang="en-US" sz="1800" dirty="0">
                  <a:effectLst/>
                  <a:latin typeface="Gill Sans MT" panose="020B0502020104020203" pitchFamily="34" charset="77"/>
                  <a:cs typeface="Times New Roman" panose="02020603050405020304" pitchFamily="18" charset="0"/>
                </a:rPr>
                <a:t>SAM vs SLP</a:t>
              </a:r>
              <a:endParaRPr lang="en-US" dirty="0">
                <a:latin typeface="Gill Sans MT" panose="020B0502020104020203" pitchFamily="34" charset="77"/>
                <a:cs typeface="Times New Roman" panose="02020603050405020304" pitchFamily="18" charset="0"/>
              </a:endParaRPr>
            </a:p>
          </p:txBody>
        </p:sp>
        <p:sp>
          <p:nvSpPr>
            <p:cNvPr id="17" name="TextBox 16">
              <a:extLst>
                <a:ext uri="{FF2B5EF4-FFF2-40B4-BE49-F238E27FC236}">
                  <a16:creationId xmlns:a16="http://schemas.microsoft.com/office/drawing/2014/main" id="{DC6EBE02-15CB-D3E2-AD42-61E61591917C}"/>
                </a:ext>
              </a:extLst>
            </p:cNvPr>
            <p:cNvSpPr txBox="1"/>
            <p:nvPr/>
          </p:nvSpPr>
          <p:spPr>
            <a:xfrm>
              <a:off x="1966425" y="3832846"/>
              <a:ext cx="2069050" cy="369332"/>
            </a:xfrm>
            <a:prstGeom prst="rect">
              <a:avLst/>
            </a:prstGeom>
            <a:noFill/>
          </p:spPr>
          <p:txBody>
            <a:bodyPr wrap="square">
              <a:spAutoFit/>
            </a:bodyPr>
            <a:lstStyle/>
            <a:p>
              <a:pPr algn="ctr"/>
              <a:r>
                <a:rPr lang="en-US" sz="1800" dirty="0">
                  <a:effectLst/>
                  <a:latin typeface="Gill Sans MT" panose="020B0502020104020203" pitchFamily="34" charset="77"/>
                  <a:cs typeface="Times New Roman" panose="02020603050405020304" pitchFamily="18" charset="0"/>
                </a:rPr>
                <a:t>ENSO vs SLP</a:t>
              </a:r>
              <a:endParaRPr lang="en-US" dirty="0">
                <a:latin typeface="Gill Sans MT" panose="020B0502020104020203" pitchFamily="34" charset="77"/>
                <a:cs typeface="Times New Roman" panose="02020603050405020304" pitchFamily="18" charset="0"/>
              </a:endParaRPr>
            </a:p>
          </p:txBody>
        </p:sp>
        <p:sp>
          <p:nvSpPr>
            <p:cNvPr id="19" name="TextBox 18">
              <a:extLst>
                <a:ext uri="{FF2B5EF4-FFF2-40B4-BE49-F238E27FC236}">
                  <a16:creationId xmlns:a16="http://schemas.microsoft.com/office/drawing/2014/main" id="{CB42C504-4451-B698-3865-D81C27C73E24}"/>
                </a:ext>
              </a:extLst>
            </p:cNvPr>
            <p:cNvSpPr txBox="1"/>
            <p:nvPr/>
          </p:nvSpPr>
          <p:spPr>
            <a:xfrm rot="5400000">
              <a:off x="3969219" y="2681919"/>
              <a:ext cx="1534843" cy="307777"/>
            </a:xfrm>
            <a:prstGeom prst="rect">
              <a:avLst/>
            </a:prstGeom>
            <a:noFill/>
          </p:spPr>
          <p:txBody>
            <a:bodyPr wrap="square">
              <a:spAutoFit/>
            </a:bodyPr>
            <a:lstStyle/>
            <a:p>
              <a:pPr algn="ctr"/>
              <a:r>
                <a:rPr lang="en-US" sz="1400" dirty="0">
                  <a:effectLst/>
                  <a:latin typeface="Gill Sans MT" panose="020B0502020104020203" pitchFamily="34" charset="77"/>
                  <a:cs typeface="Times New Roman" panose="02020603050405020304" pitchFamily="18" charset="0"/>
                </a:rPr>
                <a:t>Correlation</a:t>
              </a:r>
              <a:endParaRPr lang="en-US" sz="1400" dirty="0">
                <a:latin typeface="Gill Sans MT" panose="020B0502020104020203" pitchFamily="34" charset="77"/>
                <a:cs typeface="Times New Roman" panose="02020603050405020304" pitchFamily="18" charset="0"/>
              </a:endParaRPr>
            </a:p>
          </p:txBody>
        </p:sp>
        <p:sp>
          <p:nvSpPr>
            <p:cNvPr id="20" name="TextBox 19">
              <a:extLst>
                <a:ext uri="{FF2B5EF4-FFF2-40B4-BE49-F238E27FC236}">
                  <a16:creationId xmlns:a16="http://schemas.microsoft.com/office/drawing/2014/main" id="{F5A1C70D-30ED-1730-9B4C-5269047666FD}"/>
                </a:ext>
              </a:extLst>
            </p:cNvPr>
            <p:cNvSpPr txBox="1"/>
            <p:nvPr/>
          </p:nvSpPr>
          <p:spPr>
            <a:xfrm rot="5400000">
              <a:off x="3982576" y="4888019"/>
              <a:ext cx="1534843" cy="307777"/>
            </a:xfrm>
            <a:prstGeom prst="rect">
              <a:avLst/>
            </a:prstGeom>
            <a:noFill/>
          </p:spPr>
          <p:txBody>
            <a:bodyPr wrap="square">
              <a:spAutoFit/>
            </a:bodyPr>
            <a:lstStyle/>
            <a:p>
              <a:pPr algn="ctr"/>
              <a:r>
                <a:rPr lang="en-US" sz="1400" dirty="0">
                  <a:effectLst/>
                  <a:latin typeface="Gill Sans MT" panose="020B0502020104020203" pitchFamily="34" charset="77"/>
                  <a:cs typeface="Times New Roman" panose="02020603050405020304" pitchFamily="18" charset="0"/>
                </a:rPr>
                <a:t>Correlation</a:t>
              </a:r>
              <a:endParaRPr lang="en-US" sz="1400" dirty="0">
                <a:latin typeface="Gill Sans MT" panose="020B0502020104020203" pitchFamily="34" charset="77"/>
                <a:cs typeface="Times New Roman" panose="02020603050405020304" pitchFamily="18" charset="0"/>
              </a:endParaRPr>
            </a:p>
          </p:txBody>
        </p:sp>
        <p:sp>
          <p:nvSpPr>
            <p:cNvPr id="24" name="Freeform 23">
              <a:extLst>
                <a:ext uri="{FF2B5EF4-FFF2-40B4-BE49-F238E27FC236}">
                  <a16:creationId xmlns:a16="http://schemas.microsoft.com/office/drawing/2014/main" id="{00BF9C6A-F604-719A-EFBD-A5F1DC4454C6}"/>
                </a:ext>
              </a:extLst>
            </p:cNvPr>
            <p:cNvSpPr/>
            <p:nvPr/>
          </p:nvSpPr>
          <p:spPr>
            <a:xfrm rot="20176922">
              <a:off x="2307163" y="2691231"/>
              <a:ext cx="298247" cy="425123"/>
            </a:xfrm>
            <a:custGeom>
              <a:avLst/>
              <a:gdLst>
                <a:gd name="connsiteX0" fmla="*/ 3277 w 431700"/>
                <a:gd name="connsiteY0" fmla="*/ 251243 h 533818"/>
                <a:gd name="connsiteX1" fmla="*/ 47522 w 431700"/>
                <a:gd name="connsiteY1" fmla="*/ 59514 h 533818"/>
                <a:gd name="connsiteX2" fmla="*/ 165509 w 431700"/>
                <a:gd name="connsiteY2" fmla="*/ 520 h 533818"/>
                <a:gd name="connsiteX3" fmla="*/ 386735 w 431700"/>
                <a:gd name="connsiteY3" fmla="*/ 44766 h 533818"/>
                <a:gd name="connsiteX4" fmla="*/ 430980 w 431700"/>
                <a:gd name="connsiteY4" fmla="*/ 251243 h 533818"/>
                <a:gd name="connsiteX5" fmla="*/ 401484 w 431700"/>
                <a:gd name="connsiteY5" fmla="*/ 428224 h 533818"/>
                <a:gd name="connsiteX6" fmla="*/ 254000 w 431700"/>
                <a:gd name="connsiteY6" fmla="*/ 531462 h 533818"/>
                <a:gd name="connsiteX7" fmla="*/ 47522 w 431700"/>
                <a:gd name="connsiteY7" fmla="*/ 487217 h 533818"/>
                <a:gd name="connsiteX8" fmla="*/ 3277 w 431700"/>
                <a:gd name="connsiteY8" fmla="*/ 339733 h 533818"/>
                <a:gd name="connsiteX9" fmla="*/ 3277 w 431700"/>
                <a:gd name="connsiteY9" fmla="*/ 354482 h 533818"/>
                <a:gd name="connsiteX10" fmla="*/ 3277 w 431700"/>
                <a:gd name="connsiteY10" fmla="*/ 354482 h 53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700" h="533818">
                  <a:moveTo>
                    <a:pt x="3277" y="251243"/>
                  </a:moveTo>
                  <a:cubicBezTo>
                    <a:pt x="11880" y="176272"/>
                    <a:pt x="20483" y="101301"/>
                    <a:pt x="47522" y="59514"/>
                  </a:cubicBezTo>
                  <a:cubicBezTo>
                    <a:pt x="74561" y="17727"/>
                    <a:pt x="108974" y="2978"/>
                    <a:pt x="165509" y="520"/>
                  </a:cubicBezTo>
                  <a:cubicBezTo>
                    <a:pt x="222044" y="-1938"/>
                    <a:pt x="342490" y="2979"/>
                    <a:pt x="386735" y="44766"/>
                  </a:cubicBezTo>
                  <a:cubicBezTo>
                    <a:pt x="430980" y="86553"/>
                    <a:pt x="428522" y="187333"/>
                    <a:pt x="430980" y="251243"/>
                  </a:cubicBezTo>
                  <a:cubicBezTo>
                    <a:pt x="433438" y="315153"/>
                    <a:pt x="430981" y="381521"/>
                    <a:pt x="401484" y="428224"/>
                  </a:cubicBezTo>
                  <a:cubicBezTo>
                    <a:pt x="371987" y="474927"/>
                    <a:pt x="312994" y="521630"/>
                    <a:pt x="254000" y="531462"/>
                  </a:cubicBezTo>
                  <a:cubicBezTo>
                    <a:pt x="195006" y="541294"/>
                    <a:pt x="89309" y="519172"/>
                    <a:pt x="47522" y="487217"/>
                  </a:cubicBezTo>
                  <a:cubicBezTo>
                    <a:pt x="5735" y="455262"/>
                    <a:pt x="10651" y="361856"/>
                    <a:pt x="3277" y="339733"/>
                  </a:cubicBezTo>
                  <a:cubicBezTo>
                    <a:pt x="-4097" y="317611"/>
                    <a:pt x="3277" y="354482"/>
                    <a:pt x="3277" y="354482"/>
                  </a:cubicBezTo>
                  <a:lnTo>
                    <a:pt x="3277" y="354482"/>
                  </a:lnTo>
                </a:path>
              </a:pathLst>
            </a:custGeom>
            <a:noFill/>
            <a:ln w="28575">
              <a:solidFill>
                <a:schemeClr val="bg1"/>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Gill Sans MT" panose="020B0502020104020203" pitchFamily="34" charset="77"/>
                <a:cs typeface="Times New Roman" panose="02020603050405020304" pitchFamily="18" charset="0"/>
              </a:endParaRPr>
            </a:p>
          </p:txBody>
        </p:sp>
        <p:sp>
          <p:nvSpPr>
            <p:cNvPr id="5" name="TextBox 4">
              <a:extLst>
                <a:ext uri="{FF2B5EF4-FFF2-40B4-BE49-F238E27FC236}">
                  <a16:creationId xmlns:a16="http://schemas.microsoft.com/office/drawing/2014/main" id="{19FC0CC7-17FB-9131-9B12-88D839A35F9F}"/>
                </a:ext>
              </a:extLst>
            </p:cNvPr>
            <p:cNvSpPr txBox="1"/>
            <p:nvPr/>
          </p:nvSpPr>
          <p:spPr>
            <a:xfrm>
              <a:off x="2227993" y="2824663"/>
              <a:ext cx="484491" cy="261610"/>
            </a:xfrm>
            <a:prstGeom prst="rect">
              <a:avLst/>
            </a:prstGeom>
            <a:noFill/>
          </p:spPr>
          <p:txBody>
            <a:bodyPr wrap="square">
              <a:spAutoFit/>
            </a:bodyPr>
            <a:lstStyle/>
            <a:p>
              <a:r>
                <a:rPr lang="en-US" sz="1100" dirty="0">
                  <a:solidFill>
                    <a:schemeClr val="bg1"/>
                  </a:solidFill>
                  <a:effectLst/>
                  <a:latin typeface="Gill Sans MT" panose="020B0502020104020203" pitchFamily="34" charset="77"/>
                  <a:cs typeface="Times New Roman" panose="02020603050405020304" pitchFamily="18" charset="0"/>
                </a:rPr>
                <a:t>ASL</a:t>
              </a:r>
              <a:endParaRPr lang="en-US" sz="1100" dirty="0">
                <a:solidFill>
                  <a:schemeClr val="bg1"/>
                </a:solidFill>
                <a:latin typeface="Gill Sans MT" panose="020B0502020104020203" pitchFamily="34" charset="77"/>
              </a:endParaRPr>
            </a:p>
          </p:txBody>
        </p:sp>
        <p:sp>
          <p:nvSpPr>
            <p:cNvPr id="15" name="Freeform 14">
              <a:extLst>
                <a:ext uri="{FF2B5EF4-FFF2-40B4-BE49-F238E27FC236}">
                  <a16:creationId xmlns:a16="http://schemas.microsoft.com/office/drawing/2014/main" id="{88EE9411-D0A1-0EF2-2578-059F50DB5B8D}"/>
                </a:ext>
              </a:extLst>
            </p:cNvPr>
            <p:cNvSpPr/>
            <p:nvPr/>
          </p:nvSpPr>
          <p:spPr>
            <a:xfrm rot="20498147">
              <a:off x="2429840" y="5059049"/>
              <a:ext cx="298247" cy="425123"/>
            </a:xfrm>
            <a:custGeom>
              <a:avLst/>
              <a:gdLst>
                <a:gd name="connsiteX0" fmla="*/ 3277 w 431700"/>
                <a:gd name="connsiteY0" fmla="*/ 251243 h 533818"/>
                <a:gd name="connsiteX1" fmla="*/ 47522 w 431700"/>
                <a:gd name="connsiteY1" fmla="*/ 59514 h 533818"/>
                <a:gd name="connsiteX2" fmla="*/ 165509 w 431700"/>
                <a:gd name="connsiteY2" fmla="*/ 520 h 533818"/>
                <a:gd name="connsiteX3" fmla="*/ 386735 w 431700"/>
                <a:gd name="connsiteY3" fmla="*/ 44766 h 533818"/>
                <a:gd name="connsiteX4" fmla="*/ 430980 w 431700"/>
                <a:gd name="connsiteY4" fmla="*/ 251243 h 533818"/>
                <a:gd name="connsiteX5" fmla="*/ 401484 w 431700"/>
                <a:gd name="connsiteY5" fmla="*/ 428224 h 533818"/>
                <a:gd name="connsiteX6" fmla="*/ 254000 w 431700"/>
                <a:gd name="connsiteY6" fmla="*/ 531462 h 533818"/>
                <a:gd name="connsiteX7" fmla="*/ 47522 w 431700"/>
                <a:gd name="connsiteY7" fmla="*/ 487217 h 533818"/>
                <a:gd name="connsiteX8" fmla="*/ 3277 w 431700"/>
                <a:gd name="connsiteY8" fmla="*/ 339733 h 533818"/>
                <a:gd name="connsiteX9" fmla="*/ 3277 w 431700"/>
                <a:gd name="connsiteY9" fmla="*/ 354482 h 533818"/>
                <a:gd name="connsiteX10" fmla="*/ 3277 w 431700"/>
                <a:gd name="connsiteY10" fmla="*/ 354482 h 53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700" h="533818">
                  <a:moveTo>
                    <a:pt x="3277" y="251243"/>
                  </a:moveTo>
                  <a:cubicBezTo>
                    <a:pt x="11880" y="176272"/>
                    <a:pt x="20483" y="101301"/>
                    <a:pt x="47522" y="59514"/>
                  </a:cubicBezTo>
                  <a:cubicBezTo>
                    <a:pt x="74561" y="17727"/>
                    <a:pt x="108974" y="2978"/>
                    <a:pt x="165509" y="520"/>
                  </a:cubicBezTo>
                  <a:cubicBezTo>
                    <a:pt x="222044" y="-1938"/>
                    <a:pt x="342490" y="2979"/>
                    <a:pt x="386735" y="44766"/>
                  </a:cubicBezTo>
                  <a:cubicBezTo>
                    <a:pt x="430980" y="86553"/>
                    <a:pt x="428522" y="187333"/>
                    <a:pt x="430980" y="251243"/>
                  </a:cubicBezTo>
                  <a:cubicBezTo>
                    <a:pt x="433438" y="315153"/>
                    <a:pt x="430981" y="381521"/>
                    <a:pt x="401484" y="428224"/>
                  </a:cubicBezTo>
                  <a:cubicBezTo>
                    <a:pt x="371987" y="474927"/>
                    <a:pt x="312994" y="521630"/>
                    <a:pt x="254000" y="531462"/>
                  </a:cubicBezTo>
                  <a:cubicBezTo>
                    <a:pt x="195006" y="541294"/>
                    <a:pt x="89309" y="519172"/>
                    <a:pt x="47522" y="487217"/>
                  </a:cubicBezTo>
                  <a:cubicBezTo>
                    <a:pt x="5735" y="455262"/>
                    <a:pt x="10651" y="361856"/>
                    <a:pt x="3277" y="339733"/>
                  </a:cubicBezTo>
                  <a:cubicBezTo>
                    <a:pt x="-4097" y="317611"/>
                    <a:pt x="3277" y="354482"/>
                    <a:pt x="3277" y="354482"/>
                  </a:cubicBezTo>
                  <a:lnTo>
                    <a:pt x="3277" y="354482"/>
                  </a:lnTo>
                </a:path>
              </a:pathLst>
            </a:custGeom>
            <a:noFill/>
            <a:ln w="28575">
              <a:solidFill>
                <a:schemeClr val="bg1"/>
              </a:solidFill>
              <a:tailEnd type="triangle" w="lg" len="lg"/>
            </a:ln>
            <a:scene3d>
              <a:camera prst="orthographicFront">
                <a:rot lat="0" lon="1080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Gill Sans MT" panose="020B0502020104020203" pitchFamily="34" charset="77"/>
                <a:cs typeface="Times New Roman" panose="02020603050405020304" pitchFamily="18" charset="0"/>
              </a:endParaRPr>
            </a:p>
          </p:txBody>
        </p:sp>
        <p:sp>
          <p:nvSpPr>
            <p:cNvPr id="18" name="TextBox 17">
              <a:extLst>
                <a:ext uri="{FF2B5EF4-FFF2-40B4-BE49-F238E27FC236}">
                  <a16:creationId xmlns:a16="http://schemas.microsoft.com/office/drawing/2014/main" id="{6B507447-D436-98CA-BEBB-FAE344831436}"/>
                </a:ext>
              </a:extLst>
            </p:cNvPr>
            <p:cNvSpPr txBox="1"/>
            <p:nvPr/>
          </p:nvSpPr>
          <p:spPr>
            <a:xfrm>
              <a:off x="2243913" y="5174355"/>
              <a:ext cx="484491" cy="261610"/>
            </a:xfrm>
            <a:prstGeom prst="rect">
              <a:avLst/>
            </a:prstGeom>
            <a:noFill/>
          </p:spPr>
          <p:txBody>
            <a:bodyPr wrap="square">
              <a:spAutoFit/>
            </a:bodyPr>
            <a:lstStyle/>
            <a:p>
              <a:r>
                <a:rPr lang="en-US" sz="1100" dirty="0">
                  <a:solidFill>
                    <a:schemeClr val="bg1"/>
                  </a:solidFill>
                  <a:effectLst/>
                  <a:latin typeface="Gill Sans MT" panose="020B0502020104020203" pitchFamily="34" charset="77"/>
                  <a:cs typeface="Times New Roman" panose="02020603050405020304" pitchFamily="18" charset="0"/>
                </a:rPr>
                <a:t>ASL</a:t>
              </a:r>
              <a:endParaRPr lang="en-US" sz="1100" dirty="0">
                <a:solidFill>
                  <a:schemeClr val="bg1"/>
                </a:solidFill>
                <a:latin typeface="Gill Sans MT" panose="020B0502020104020203" pitchFamily="34" charset="77"/>
              </a:endParaRPr>
            </a:p>
          </p:txBody>
        </p:sp>
      </p:grpSp>
      <p:sp>
        <p:nvSpPr>
          <p:cNvPr id="22" name="TextBox 21">
            <a:extLst>
              <a:ext uri="{FF2B5EF4-FFF2-40B4-BE49-F238E27FC236}">
                <a16:creationId xmlns:a16="http://schemas.microsoft.com/office/drawing/2014/main" id="{EB51596F-D597-1DDE-CFA3-E04734783819}"/>
              </a:ext>
            </a:extLst>
          </p:cNvPr>
          <p:cNvSpPr txBox="1"/>
          <p:nvPr/>
        </p:nvSpPr>
        <p:spPr>
          <a:xfrm>
            <a:off x="80540" y="1804420"/>
            <a:ext cx="2289925" cy="646331"/>
          </a:xfrm>
          <a:prstGeom prst="rect">
            <a:avLst/>
          </a:prstGeom>
          <a:noFill/>
        </p:spPr>
        <p:txBody>
          <a:bodyPr wrap="square">
            <a:spAutoFit/>
          </a:bodyPr>
          <a:lstStyle/>
          <a:p>
            <a:r>
              <a:rPr lang="en-US" dirty="0">
                <a:effectLst/>
                <a:latin typeface="Gill Sans MT" panose="020B0502020104020203" pitchFamily="34" charset="77"/>
                <a:cs typeface="Times New Roman" panose="02020603050405020304" pitchFamily="18" charset="0"/>
              </a:rPr>
              <a:t>ASL:  Amundsen Sea Low</a:t>
            </a:r>
            <a:endParaRPr lang="en-US" dirty="0">
              <a:latin typeface="Gill Sans MT" panose="020B0502020104020203" pitchFamily="34" charset="77"/>
            </a:endParaRPr>
          </a:p>
        </p:txBody>
      </p:sp>
      <p:grpSp>
        <p:nvGrpSpPr>
          <p:cNvPr id="33" name="Group 32">
            <a:extLst>
              <a:ext uri="{FF2B5EF4-FFF2-40B4-BE49-F238E27FC236}">
                <a16:creationId xmlns:a16="http://schemas.microsoft.com/office/drawing/2014/main" id="{761A80A9-52CC-773E-136E-AF9E36F1728D}"/>
              </a:ext>
            </a:extLst>
          </p:cNvPr>
          <p:cNvGrpSpPr/>
          <p:nvPr/>
        </p:nvGrpSpPr>
        <p:grpSpPr>
          <a:xfrm>
            <a:off x="5200767" y="1727574"/>
            <a:ext cx="6696207" cy="4507189"/>
            <a:chOff x="4964799" y="1211383"/>
            <a:chExt cx="6696207" cy="4507189"/>
          </a:xfrm>
        </p:grpSpPr>
        <p:grpSp>
          <p:nvGrpSpPr>
            <p:cNvPr id="9" name="Group 8">
              <a:extLst>
                <a:ext uri="{FF2B5EF4-FFF2-40B4-BE49-F238E27FC236}">
                  <a16:creationId xmlns:a16="http://schemas.microsoft.com/office/drawing/2014/main" id="{6DFEF62D-C7E5-836E-98E5-984FBD27EC6F}"/>
                </a:ext>
              </a:extLst>
            </p:cNvPr>
            <p:cNvGrpSpPr>
              <a:grpSpLocks noChangeAspect="1"/>
            </p:cNvGrpSpPr>
            <p:nvPr/>
          </p:nvGrpSpPr>
          <p:grpSpPr>
            <a:xfrm>
              <a:off x="4964799" y="2117009"/>
              <a:ext cx="6696207" cy="3562848"/>
              <a:chOff x="2499879" y="2239731"/>
              <a:chExt cx="7192241" cy="3826773"/>
            </a:xfrm>
          </p:grpSpPr>
          <p:pic>
            <p:nvPicPr>
              <p:cNvPr id="11" name="Picture 10" descr="A graph of a diagram&#10;&#10;Description automatically generated with medium confidence">
                <a:extLst>
                  <a:ext uri="{FF2B5EF4-FFF2-40B4-BE49-F238E27FC236}">
                    <a16:creationId xmlns:a16="http://schemas.microsoft.com/office/drawing/2014/main" id="{7627975F-B00A-1DF5-C1D6-1FB121616CD4}"/>
                  </a:ext>
                </a:extLst>
              </p:cNvPr>
              <p:cNvPicPr>
                <a:picLocks noChangeAspect="1"/>
              </p:cNvPicPr>
              <p:nvPr/>
            </p:nvPicPr>
            <p:blipFill>
              <a:blip r:embed="rId7"/>
              <a:stretch>
                <a:fillRect/>
              </a:stretch>
            </p:blipFill>
            <p:spPr>
              <a:xfrm>
                <a:off x="2499879" y="2239731"/>
                <a:ext cx="7192241" cy="3232641"/>
              </a:xfrm>
              <a:prstGeom prst="rect">
                <a:avLst/>
              </a:prstGeom>
            </p:spPr>
          </p:pic>
          <p:pic>
            <p:nvPicPr>
              <p:cNvPr id="12" name="Picture 11">
                <a:extLst>
                  <a:ext uri="{FF2B5EF4-FFF2-40B4-BE49-F238E27FC236}">
                    <a16:creationId xmlns:a16="http://schemas.microsoft.com/office/drawing/2014/main" id="{BEBE82CC-FBFD-F555-4CE6-7DEE307350D1}"/>
                  </a:ext>
                </a:extLst>
              </p:cNvPr>
              <p:cNvPicPr>
                <a:picLocks noChangeAspect="1"/>
              </p:cNvPicPr>
              <p:nvPr/>
            </p:nvPicPr>
            <p:blipFill>
              <a:blip r:embed="rId8"/>
              <a:stretch>
                <a:fillRect/>
              </a:stretch>
            </p:blipFill>
            <p:spPr>
              <a:xfrm>
                <a:off x="2600985" y="5461739"/>
                <a:ext cx="7086600" cy="604765"/>
              </a:xfrm>
              <a:prstGeom prst="rect">
                <a:avLst/>
              </a:prstGeom>
            </p:spPr>
          </p:pic>
        </p:grpSp>
        <p:sp>
          <p:nvSpPr>
            <p:cNvPr id="31" name="TextBox 30">
              <a:extLst>
                <a:ext uri="{FF2B5EF4-FFF2-40B4-BE49-F238E27FC236}">
                  <a16:creationId xmlns:a16="http://schemas.microsoft.com/office/drawing/2014/main" id="{669FEF15-9B91-2E93-79E9-57A20AB8ED95}"/>
                </a:ext>
              </a:extLst>
            </p:cNvPr>
            <p:cNvSpPr txBox="1"/>
            <p:nvPr/>
          </p:nvSpPr>
          <p:spPr>
            <a:xfrm>
              <a:off x="5937765" y="1211383"/>
              <a:ext cx="4899472" cy="830997"/>
            </a:xfrm>
            <a:prstGeom prst="rect">
              <a:avLst/>
            </a:prstGeom>
            <a:noFill/>
          </p:spPr>
          <p:txBody>
            <a:bodyPr wrap="square">
              <a:spAutoFit/>
            </a:bodyPr>
            <a:lstStyle/>
            <a:p>
              <a:r>
                <a:rPr lang="en-US" sz="2000" dirty="0">
                  <a:effectLst/>
                  <a:latin typeface="Gill Sans MT" panose="020B0502020104020203" pitchFamily="34" charset="77"/>
                  <a:cs typeface="Times New Roman" panose="02020603050405020304" pitchFamily="18" charset="0"/>
                </a:rPr>
                <a:t>+SAM/La Nina:  warm, windy, less sea ice</a:t>
              </a:r>
            </a:p>
            <a:p>
              <a:endParaRPr lang="en-US" sz="800" dirty="0">
                <a:effectLst/>
                <a:latin typeface="Gill Sans MT" panose="020B0502020104020203" pitchFamily="34" charset="77"/>
                <a:cs typeface="Times New Roman" panose="02020603050405020304" pitchFamily="18" charset="0"/>
              </a:endParaRPr>
            </a:p>
            <a:p>
              <a:r>
                <a:rPr lang="en-US" sz="2000" dirty="0">
                  <a:latin typeface="Gill Sans MT" panose="020B0502020104020203" pitchFamily="34" charset="77"/>
                  <a:cs typeface="Times New Roman" panose="02020603050405020304" pitchFamily="18" charset="0"/>
                </a:rPr>
                <a:t> -SAM/El Nino:  cool, quiescent, more sea ice</a:t>
              </a:r>
            </a:p>
          </p:txBody>
        </p:sp>
        <p:sp>
          <p:nvSpPr>
            <p:cNvPr id="2" name="TextBox 1">
              <a:extLst>
                <a:ext uri="{FF2B5EF4-FFF2-40B4-BE49-F238E27FC236}">
                  <a16:creationId xmlns:a16="http://schemas.microsoft.com/office/drawing/2014/main" id="{895FFE2B-3F90-E7E6-1211-18D936DFCF42}"/>
                </a:ext>
              </a:extLst>
            </p:cNvPr>
            <p:cNvSpPr txBox="1"/>
            <p:nvPr/>
          </p:nvSpPr>
          <p:spPr>
            <a:xfrm>
              <a:off x="8349677" y="3686068"/>
              <a:ext cx="2632452" cy="369332"/>
            </a:xfrm>
            <a:prstGeom prst="rect">
              <a:avLst/>
            </a:prstGeom>
            <a:solidFill>
              <a:schemeClr val="bg1"/>
            </a:solidFill>
            <a:ln>
              <a:noFill/>
            </a:ln>
          </p:spPr>
          <p:txBody>
            <a:bodyPr wrap="none" rtlCol="0">
              <a:spAutoFit/>
            </a:bodyPr>
            <a:lstStyle/>
            <a:p>
              <a:r>
                <a:rPr lang="en-US" dirty="0">
                  <a:solidFill>
                    <a:srgbClr val="FF0000"/>
                  </a:solidFill>
                  <a:latin typeface="Gill Sans MT" panose="020B0502020104020203" pitchFamily="34" charset="77"/>
                </a:rPr>
                <a:t>WAP Winter Temperature</a:t>
              </a:r>
            </a:p>
          </p:txBody>
        </p:sp>
        <p:sp>
          <p:nvSpPr>
            <p:cNvPr id="13" name="TextBox 12">
              <a:extLst>
                <a:ext uri="{FF2B5EF4-FFF2-40B4-BE49-F238E27FC236}">
                  <a16:creationId xmlns:a16="http://schemas.microsoft.com/office/drawing/2014/main" id="{4890DAFB-7DE1-EE2F-C115-9A3EE3758167}"/>
                </a:ext>
              </a:extLst>
            </p:cNvPr>
            <p:cNvSpPr txBox="1"/>
            <p:nvPr/>
          </p:nvSpPr>
          <p:spPr>
            <a:xfrm>
              <a:off x="8574882" y="4706639"/>
              <a:ext cx="2110642" cy="369332"/>
            </a:xfrm>
            <a:prstGeom prst="rect">
              <a:avLst/>
            </a:prstGeom>
            <a:solidFill>
              <a:schemeClr val="bg1"/>
            </a:solidFill>
            <a:ln>
              <a:noFill/>
            </a:ln>
          </p:spPr>
          <p:txBody>
            <a:bodyPr wrap="none" rtlCol="0">
              <a:spAutoFit/>
            </a:bodyPr>
            <a:lstStyle/>
            <a:p>
              <a:r>
                <a:rPr lang="en-US" dirty="0">
                  <a:solidFill>
                    <a:srgbClr val="3137FF"/>
                  </a:solidFill>
                  <a:latin typeface="Gill Sans MT" panose="020B0502020104020203" pitchFamily="34" charset="77"/>
                </a:rPr>
                <a:t>WAP Winter Sea Ice</a:t>
              </a:r>
            </a:p>
          </p:txBody>
        </p:sp>
        <p:sp>
          <p:nvSpPr>
            <p:cNvPr id="25" name="TextBox 24">
              <a:extLst>
                <a:ext uri="{FF2B5EF4-FFF2-40B4-BE49-F238E27FC236}">
                  <a16:creationId xmlns:a16="http://schemas.microsoft.com/office/drawing/2014/main" id="{069F4D27-4C3D-9B77-1655-14002A9E0EAC}"/>
                </a:ext>
              </a:extLst>
            </p:cNvPr>
            <p:cNvSpPr txBox="1"/>
            <p:nvPr/>
          </p:nvSpPr>
          <p:spPr>
            <a:xfrm>
              <a:off x="10420850" y="2159757"/>
              <a:ext cx="709606" cy="369332"/>
            </a:xfrm>
            <a:prstGeom prst="rect">
              <a:avLst/>
            </a:prstGeom>
            <a:solidFill>
              <a:schemeClr val="bg1"/>
            </a:solidFill>
          </p:spPr>
          <p:txBody>
            <a:bodyPr wrap="square">
              <a:spAutoFit/>
            </a:bodyPr>
            <a:lstStyle/>
            <a:p>
              <a:pPr algn="ctr"/>
              <a:r>
                <a:rPr lang="en-US" dirty="0">
                  <a:latin typeface="Gill Sans MT" panose="020B0502020104020203" pitchFamily="34" charset="77"/>
                </a:rPr>
                <a:t>SAM</a:t>
              </a:r>
              <a:endParaRPr lang="en-US" dirty="0"/>
            </a:p>
          </p:txBody>
        </p:sp>
        <p:sp>
          <p:nvSpPr>
            <p:cNvPr id="26" name="TextBox 25">
              <a:extLst>
                <a:ext uri="{FF2B5EF4-FFF2-40B4-BE49-F238E27FC236}">
                  <a16:creationId xmlns:a16="http://schemas.microsoft.com/office/drawing/2014/main" id="{78091A02-B7BC-A666-273E-1F262E1BC6FD}"/>
                </a:ext>
              </a:extLst>
            </p:cNvPr>
            <p:cNvSpPr txBox="1"/>
            <p:nvPr/>
          </p:nvSpPr>
          <p:spPr>
            <a:xfrm>
              <a:off x="10373551" y="3226427"/>
              <a:ext cx="929969" cy="369332"/>
            </a:xfrm>
            <a:prstGeom prst="rect">
              <a:avLst/>
            </a:prstGeom>
            <a:solidFill>
              <a:schemeClr val="bg1"/>
            </a:solidFill>
          </p:spPr>
          <p:txBody>
            <a:bodyPr wrap="square">
              <a:spAutoFit/>
            </a:bodyPr>
            <a:lstStyle/>
            <a:p>
              <a:pPr algn="ctr"/>
              <a:r>
                <a:rPr lang="en-US" dirty="0">
                  <a:solidFill>
                    <a:schemeClr val="accent4">
                      <a:lumMod val="60000"/>
                      <a:lumOff val="40000"/>
                    </a:schemeClr>
                  </a:solidFill>
                  <a:latin typeface="Gill Sans MT" panose="020B0502020104020203" pitchFamily="34" charset="77"/>
                </a:rPr>
                <a:t>ENSO</a:t>
              </a:r>
              <a:endParaRPr lang="en-US" dirty="0">
                <a:solidFill>
                  <a:schemeClr val="accent4">
                    <a:lumMod val="60000"/>
                    <a:lumOff val="40000"/>
                  </a:schemeClr>
                </a:solidFill>
              </a:endParaRPr>
            </a:p>
          </p:txBody>
        </p:sp>
        <p:sp>
          <p:nvSpPr>
            <p:cNvPr id="29" name="TextBox 28">
              <a:extLst>
                <a:ext uri="{FF2B5EF4-FFF2-40B4-BE49-F238E27FC236}">
                  <a16:creationId xmlns:a16="http://schemas.microsoft.com/office/drawing/2014/main" id="{57454443-468C-853C-CBDC-42F674536113}"/>
                </a:ext>
              </a:extLst>
            </p:cNvPr>
            <p:cNvSpPr txBox="1"/>
            <p:nvPr/>
          </p:nvSpPr>
          <p:spPr>
            <a:xfrm>
              <a:off x="7998794" y="5380018"/>
              <a:ext cx="929969" cy="338554"/>
            </a:xfrm>
            <a:prstGeom prst="rect">
              <a:avLst/>
            </a:prstGeom>
            <a:solidFill>
              <a:schemeClr val="bg1"/>
            </a:solidFill>
          </p:spPr>
          <p:txBody>
            <a:bodyPr wrap="square">
              <a:spAutoFit/>
            </a:bodyPr>
            <a:lstStyle/>
            <a:p>
              <a:pPr algn="ctr"/>
              <a:r>
                <a:rPr lang="en-US" sz="1600" dirty="0">
                  <a:latin typeface="Gill Sans MT" panose="020B0502020104020203" pitchFamily="34" charset="77"/>
                </a:rPr>
                <a:t>Year</a:t>
              </a:r>
              <a:endParaRPr lang="en-US" sz="1600" dirty="0"/>
            </a:p>
          </p:txBody>
        </p:sp>
      </p:grpSp>
    </p:spTree>
    <p:extLst>
      <p:ext uri="{BB962C8B-B14F-4D97-AF65-F5344CB8AC3E}">
        <p14:creationId xmlns:p14="http://schemas.microsoft.com/office/powerpoint/2010/main" val="95255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7ECBB-9136-21B6-777C-000B5424AAE8}"/>
            </a:ext>
          </a:extLst>
        </p:cNvPr>
        <p:cNvGrpSpPr/>
        <p:nvPr/>
      </p:nvGrpSpPr>
      <p:grpSpPr>
        <a:xfrm>
          <a:off x="0" y="0"/>
          <a:ext cx="0" cy="0"/>
          <a:chOff x="0" y="0"/>
          <a:chExt cx="0" cy="0"/>
        </a:xfrm>
      </p:grpSpPr>
      <p:grpSp>
        <p:nvGrpSpPr>
          <p:cNvPr id="49" name="Group 48">
            <a:extLst>
              <a:ext uri="{FF2B5EF4-FFF2-40B4-BE49-F238E27FC236}">
                <a16:creationId xmlns:a16="http://schemas.microsoft.com/office/drawing/2014/main" id="{AF45FE19-01F9-AAE0-BB65-6317D44566C0}"/>
              </a:ext>
            </a:extLst>
          </p:cNvPr>
          <p:cNvGrpSpPr/>
          <p:nvPr/>
        </p:nvGrpSpPr>
        <p:grpSpPr>
          <a:xfrm>
            <a:off x="166102" y="952298"/>
            <a:ext cx="6893759" cy="5823459"/>
            <a:chOff x="166102" y="952298"/>
            <a:chExt cx="6893759" cy="5823459"/>
          </a:xfrm>
        </p:grpSpPr>
        <p:grpSp>
          <p:nvGrpSpPr>
            <p:cNvPr id="38" name="Group 37">
              <a:extLst>
                <a:ext uri="{FF2B5EF4-FFF2-40B4-BE49-F238E27FC236}">
                  <a16:creationId xmlns:a16="http://schemas.microsoft.com/office/drawing/2014/main" id="{12C1B7C9-8F1E-8594-C846-3B17D45E2A3C}"/>
                </a:ext>
              </a:extLst>
            </p:cNvPr>
            <p:cNvGrpSpPr/>
            <p:nvPr/>
          </p:nvGrpSpPr>
          <p:grpSpPr>
            <a:xfrm>
              <a:off x="300570" y="952298"/>
              <a:ext cx="6702552" cy="2985286"/>
              <a:chOff x="300570" y="952298"/>
              <a:chExt cx="6702552" cy="2985286"/>
            </a:xfrm>
          </p:grpSpPr>
          <p:pic>
            <p:nvPicPr>
              <p:cNvPr id="17" name="Picture 16" descr="A graph showing the number of days and months&#10;&#10;Description automatically generated">
                <a:extLst>
                  <a:ext uri="{FF2B5EF4-FFF2-40B4-BE49-F238E27FC236}">
                    <a16:creationId xmlns:a16="http://schemas.microsoft.com/office/drawing/2014/main" id="{26FF1634-3A67-9C17-1625-2A582EF77CBC}"/>
                  </a:ext>
                </a:extLst>
              </p:cNvPr>
              <p:cNvPicPr>
                <a:picLocks noChangeAspect="1"/>
              </p:cNvPicPr>
              <p:nvPr/>
            </p:nvPicPr>
            <p:blipFill>
              <a:blip r:embed="rId3"/>
              <a:stretch>
                <a:fillRect/>
              </a:stretch>
            </p:blipFill>
            <p:spPr>
              <a:xfrm>
                <a:off x="300570" y="952298"/>
                <a:ext cx="6702552" cy="2985286"/>
              </a:xfrm>
              <a:prstGeom prst="rect">
                <a:avLst/>
              </a:prstGeom>
            </p:spPr>
          </p:pic>
          <p:sp>
            <p:nvSpPr>
              <p:cNvPr id="24" name="Rectangle 23">
                <a:extLst>
                  <a:ext uri="{FF2B5EF4-FFF2-40B4-BE49-F238E27FC236}">
                    <a16:creationId xmlns:a16="http://schemas.microsoft.com/office/drawing/2014/main" id="{6F8CA567-6010-4A3F-268B-263811FAEB11}"/>
                  </a:ext>
                </a:extLst>
              </p:cNvPr>
              <p:cNvSpPr/>
              <p:nvPr/>
            </p:nvSpPr>
            <p:spPr>
              <a:xfrm>
                <a:off x="2571572" y="2908036"/>
                <a:ext cx="2919506" cy="5712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5" name="Picture 4" descr="A graph showing the average temperature&#10;&#10;Description automatically generated with medium confidence">
              <a:extLst>
                <a:ext uri="{FF2B5EF4-FFF2-40B4-BE49-F238E27FC236}">
                  <a16:creationId xmlns:a16="http://schemas.microsoft.com/office/drawing/2014/main" id="{BCDADFCD-D803-72ED-7B64-D06720D9C796}"/>
                </a:ext>
              </a:extLst>
            </p:cNvPr>
            <p:cNvPicPr>
              <a:picLocks noChangeAspect="1"/>
            </p:cNvPicPr>
            <p:nvPr/>
          </p:nvPicPr>
          <p:blipFill>
            <a:blip r:embed="rId4"/>
            <a:stretch>
              <a:fillRect/>
            </a:stretch>
          </p:blipFill>
          <p:spPr>
            <a:xfrm>
              <a:off x="259645" y="3042233"/>
              <a:ext cx="6718980" cy="1761317"/>
            </a:xfrm>
            <a:prstGeom prst="rect">
              <a:avLst/>
            </a:prstGeom>
          </p:spPr>
        </p:pic>
        <p:pic>
          <p:nvPicPr>
            <p:cNvPr id="6" name="Picture 5" descr="A graph showing the number of different types of data&#10;&#10;Description automatically generated with medium confidence">
              <a:extLst>
                <a:ext uri="{FF2B5EF4-FFF2-40B4-BE49-F238E27FC236}">
                  <a16:creationId xmlns:a16="http://schemas.microsoft.com/office/drawing/2014/main" id="{42375C50-7143-2687-A542-DF5B4B56B153}"/>
                </a:ext>
              </a:extLst>
            </p:cNvPr>
            <p:cNvPicPr>
              <a:picLocks noChangeAspect="1"/>
            </p:cNvPicPr>
            <p:nvPr/>
          </p:nvPicPr>
          <p:blipFill>
            <a:blip r:embed="rId5"/>
            <a:stretch>
              <a:fillRect/>
            </a:stretch>
          </p:blipFill>
          <p:spPr>
            <a:xfrm>
              <a:off x="636514" y="4633099"/>
              <a:ext cx="6423347" cy="1995910"/>
            </a:xfrm>
            <a:prstGeom prst="rect">
              <a:avLst/>
            </a:prstGeom>
          </p:spPr>
        </p:pic>
        <p:sp>
          <p:nvSpPr>
            <p:cNvPr id="3" name="Rectangle 2">
              <a:extLst>
                <a:ext uri="{FF2B5EF4-FFF2-40B4-BE49-F238E27FC236}">
                  <a16:creationId xmlns:a16="http://schemas.microsoft.com/office/drawing/2014/main" id="{266DD7D0-CDD4-4503-724C-90AFEBD7D914}"/>
                </a:ext>
              </a:extLst>
            </p:cNvPr>
            <p:cNvSpPr/>
            <p:nvPr/>
          </p:nvSpPr>
          <p:spPr>
            <a:xfrm>
              <a:off x="906922" y="6387389"/>
              <a:ext cx="175846" cy="15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E25F593A-02C0-F76B-E0E2-15655A2E2F53}"/>
                </a:ext>
              </a:extLst>
            </p:cNvPr>
            <p:cNvSpPr/>
            <p:nvPr/>
          </p:nvSpPr>
          <p:spPr>
            <a:xfrm>
              <a:off x="906922" y="6387389"/>
              <a:ext cx="175846" cy="15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35DFCFA-2D11-D86D-0F2F-C379D46A97AC}"/>
                </a:ext>
              </a:extLst>
            </p:cNvPr>
            <p:cNvSpPr txBox="1"/>
            <p:nvPr/>
          </p:nvSpPr>
          <p:spPr>
            <a:xfrm rot="16200000">
              <a:off x="-367413" y="3747427"/>
              <a:ext cx="1590249" cy="523220"/>
            </a:xfrm>
            <a:prstGeom prst="rect">
              <a:avLst/>
            </a:prstGeom>
            <a:solidFill>
              <a:schemeClr val="bg1"/>
            </a:solid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PAL Sea-Ice Extent Anomaly</a:t>
              </a:r>
            </a:p>
          </p:txBody>
        </p:sp>
        <p:sp>
          <p:nvSpPr>
            <p:cNvPr id="9" name="TextBox 8">
              <a:extLst>
                <a:ext uri="{FF2B5EF4-FFF2-40B4-BE49-F238E27FC236}">
                  <a16:creationId xmlns:a16="http://schemas.microsoft.com/office/drawing/2014/main" id="{DDBBC869-AEDC-4398-99D9-0EBA3134405C}"/>
                </a:ext>
              </a:extLst>
            </p:cNvPr>
            <p:cNvSpPr txBox="1"/>
            <p:nvPr/>
          </p:nvSpPr>
          <p:spPr>
            <a:xfrm rot="16200000">
              <a:off x="-452947" y="5338285"/>
              <a:ext cx="1761319" cy="523220"/>
            </a:xfrm>
            <a:prstGeom prst="rect">
              <a:avLst/>
            </a:prstGeom>
            <a:solidFill>
              <a:schemeClr val="bg1"/>
            </a:solid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Standardized Climate Indices</a:t>
              </a:r>
            </a:p>
          </p:txBody>
        </p:sp>
        <p:sp>
          <p:nvSpPr>
            <p:cNvPr id="10" name="Rectangle 9">
              <a:extLst>
                <a:ext uri="{FF2B5EF4-FFF2-40B4-BE49-F238E27FC236}">
                  <a16:creationId xmlns:a16="http://schemas.microsoft.com/office/drawing/2014/main" id="{1EA0CC84-57CB-9E4E-B1F7-850B985ABEB5}"/>
                </a:ext>
              </a:extLst>
            </p:cNvPr>
            <p:cNvSpPr/>
            <p:nvPr/>
          </p:nvSpPr>
          <p:spPr>
            <a:xfrm>
              <a:off x="754524" y="4523422"/>
              <a:ext cx="175846" cy="15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5204EE2-B17F-7747-7556-2BD4A9E5EDE6}"/>
                </a:ext>
              </a:extLst>
            </p:cNvPr>
            <p:cNvSpPr/>
            <p:nvPr/>
          </p:nvSpPr>
          <p:spPr>
            <a:xfrm>
              <a:off x="660741" y="4992342"/>
              <a:ext cx="93783" cy="11026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BDE4711E-32EE-95EE-16DB-6F4189C6637A}"/>
                </a:ext>
              </a:extLst>
            </p:cNvPr>
            <p:cNvSpPr/>
            <p:nvPr/>
          </p:nvSpPr>
          <p:spPr>
            <a:xfrm rot="5400000">
              <a:off x="3522840" y="1158590"/>
              <a:ext cx="466344" cy="39319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8169CD43-B95C-D2A8-F5FA-550022B71AB1}"/>
                </a:ext>
              </a:extLst>
            </p:cNvPr>
            <p:cNvSpPr txBox="1"/>
            <p:nvPr/>
          </p:nvSpPr>
          <p:spPr>
            <a:xfrm>
              <a:off x="3630858" y="6498758"/>
              <a:ext cx="797170" cy="276999"/>
            </a:xfrm>
            <a:prstGeom prst="rect">
              <a:avLst/>
            </a:prstGeom>
            <a:solidFill>
              <a:schemeClr val="bg1"/>
            </a:solidFill>
          </p:spPr>
          <p:txBody>
            <a:bodyPr wrap="square">
              <a:spAutoFit/>
            </a:bodyPr>
            <a:lstStyle/>
            <a:p>
              <a:pPr algn="ctr"/>
              <a:r>
                <a:rPr lang="en-US" sz="1200" dirty="0">
                  <a:latin typeface="Times New Roman" panose="02020603050405020304" pitchFamily="18" charset="0"/>
                  <a:cs typeface="Times New Roman" panose="02020603050405020304" pitchFamily="18" charset="0"/>
                </a:rPr>
                <a:t>Year</a:t>
              </a:r>
            </a:p>
          </p:txBody>
        </p:sp>
        <p:sp>
          <p:nvSpPr>
            <p:cNvPr id="20" name="TextBox 19">
              <a:extLst>
                <a:ext uri="{FF2B5EF4-FFF2-40B4-BE49-F238E27FC236}">
                  <a16:creationId xmlns:a16="http://schemas.microsoft.com/office/drawing/2014/main" id="{9918098F-01DE-90C7-F8C3-6DDB724B2F9D}"/>
                </a:ext>
              </a:extLst>
            </p:cNvPr>
            <p:cNvSpPr txBox="1"/>
            <p:nvPr/>
          </p:nvSpPr>
          <p:spPr>
            <a:xfrm rot="16200000">
              <a:off x="-342386" y="2004619"/>
              <a:ext cx="1566191" cy="523220"/>
            </a:xfrm>
            <a:prstGeom prst="rect">
              <a:avLst/>
            </a:prstGeom>
            <a:solidFill>
              <a:schemeClr val="bg1"/>
            </a:solid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Ice </a:t>
              </a:r>
              <a:r>
                <a:rPr lang="en-US" sz="1400" dirty="0">
                  <a:latin typeface="Times New Roman" panose="02020603050405020304" pitchFamily="18" charset="0"/>
                  <a:cs typeface="Times New Roman" panose="02020603050405020304" pitchFamily="18" charset="0"/>
                </a:rPr>
                <a:t>Season</a:t>
              </a:r>
              <a:r>
                <a:rPr lang="en-US" sz="1400" b="1" dirty="0">
                  <a:latin typeface="Times New Roman" panose="02020603050405020304" pitchFamily="18" charset="0"/>
                  <a:cs typeface="Times New Roman" panose="02020603050405020304" pitchFamily="18" charset="0"/>
                </a:rPr>
                <a:t> Duration (days)</a:t>
              </a:r>
            </a:p>
          </p:txBody>
        </p:sp>
        <p:grpSp>
          <p:nvGrpSpPr>
            <p:cNvPr id="39" name="Group 38">
              <a:extLst>
                <a:ext uri="{FF2B5EF4-FFF2-40B4-BE49-F238E27FC236}">
                  <a16:creationId xmlns:a16="http://schemas.microsoft.com/office/drawing/2014/main" id="{3063C9F5-3E3B-B110-4001-C670E6C2F243}"/>
                </a:ext>
              </a:extLst>
            </p:cNvPr>
            <p:cNvGrpSpPr/>
            <p:nvPr/>
          </p:nvGrpSpPr>
          <p:grpSpPr>
            <a:xfrm>
              <a:off x="1247085" y="1243109"/>
              <a:ext cx="5128541" cy="2113009"/>
              <a:chOff x="1247085" y="1243109"/>
              <a:chExt cx="5128541" cy="2113009"/>
            </a:xfrm>
          </p:grpSpPr>
          <p:cxnSp>
            <p:nvCxnSpPr>
              <p:cNvPr id="27" name="Straight Connector 26">
                <a:extLst>
                  <a:ext uri="{FF2B5EF4-FFF2-40B4-BE49-F238E27FC236}">
                    <a16:creationId xmlns:a16="http://schemas.microsoft.com/office/drawing/2014/main" id="{8A92C265-216A-7752-7230-C410B9E812F7}"/>
                  </a:ext>
                </a:extLst>
              </p:cNvPr>
              <p:cNvCxnSpPr/>
              <p:nvPr/>
            </p:nvCxnSpPr>
            <p:spPr>
              <a:xfrm flipV="1">
                <a:off x="6375626" y="1252071"/>
                <a:ext cx="0" cy="2073417"/>
              </a:xfrm>
              <a:prstGeom prst="line">
                <a:avLst/>
              </a:prstGeom>
              <a:ln w="28575">
                <a:solidFill>
                  <a:schemeClr val="bg2"/>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528495D5-266E-4097-3B79-31355FD232CE}"/>
                  </a:ext>
                </a:extLst>
              </p:cNvPr>
              <p:cNvCxnSpPr/>
              <p:nvPr/>
            </p:nvCxnSpPr>
            <p:spPr>
              <a:xfrm flipV="1">
                <a:off x="5735400" y="1255807"/>
                <a:ext cx="0" cy="2073417"/>
              </a:xfrm>
              <a:prstGeom prst="line">
                <a:avLst/>
              </a:prstGeom>
              <a:ln w="28575">
                <a:solidFill>
                  <a:schemeClr val="bg2"/>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CC88629-A4F6-7FE0-F5C4-F8F79A13266D}"/>
                  </a:ext>
                </a:extLst>
              </p:cNvPr>
              <p:cNvCxnSpPr/>
              <p:nvPr/>
            </p:nvCxnSpPr>
            <p:spPr>
              <a:xfrm flipV="1">
                <a:off x="5102644" y="1255807"/>
                <a:ext cx="0" cy="2073417"/>
              </a:xfrm>
              <a:prstGeom prst="line">
                <a:avLst/>
              </a:prstGeom>
              <a:ln w="28575">
                <a:solidFill>
                  <a:schemeClr val="bg2"/>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99C14CD3-422E-445A-FF8B-305C6E6E67B8}"/>
                  </a:ext>
                </a:extLst>
              </p:cNvPr>
              <p:cNvCxnSpPr/>
              <p:nvPr/>
            </p:nvCxnSpPr>
            <p:spPr>
              <a:xfrm flipV="1">
                <a:off x="4460924" y="1246843"/>
                <a:ext cx="0" cy="2073417"/>
              </a:xfrm>
              <a:prstGeom prst="line">
                <a:avLst/>
              </a:prstGeom>
              <a:ln w="28575">
                <a:solidFill>
                  <a:schemeClr val="bg2"/>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24FB406F-61E4-4E0B-EB2B-E4B7CB3D41EB}"/>
                  </a:ext>
                </a:extLst>
              </p:cNvPr>
              <p:cNvCxnSpPr/>
              <p:nvPr/>
            </p:nvCxnSpPr>
            <p:spPr>
              <a:xfrm flipV="1">
                <a:off x="3825171" y="1282701"/>
                <a:ext cx="0" cy="2073417"/>
              </a:xfrm>
              <a:prstGeom prst="line">
                <a:avLst/>
              </a:prstGeom>
              <a:ln w="28575">
                <a:solidFill>
                  <a:schemeClr val="bg2"/>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D48CA68-C67A-D5E4-611C-30D98BDAEFA1}"/>
                  </a:ext>
                </a:extLst>
              </p:cNvPr>
              <p:cNvCxnSpPr/>
              <p:nvPr/>
            </p:nvCxnSpPr>
            <p:spPr>
              <a:xfrm flipV="1">
                <a:off x="3184198" y="1260290"/>
                <a:ext cx="0" cy="2073417"/>
              </a:xfrm>
              <a:prstGeom prst="line">
                <a:avLst/>
              </a:prstGeom>
              <a:ln w="28575">
                <a:solidFill>
                  <a:schemeClr val="bg2"/>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60255C76-9E73-065F-8CB5-7ED4186261A5}"/>
                  </a:ext>
                </a:extLst>
              </p:cNvPr>
              <p:cNvCxnSpPr/>
              <p:nvPr/>
            </p:nvCxnSpPr>
            <p:spPr>
              <a:xfrm flipV="1">
                <a:off x="2538742" y="1247590"/>
                <a:ext cx="0" cy="2073417"/>
              </a:xfrm>
              <a:prstGeom prst="line">
                <a:avLst/>
              </a:prstGeom>
              <a:ln w="28575">
                <a:solidFill>
                  <a:schemeClr val="bg2"/>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34747AFE-DF0E-2585-132A-2DD11A83B08D}"/>
                  </a:ext>
                </a:extLst>
              </p:cNvPr>
              <p:cNvCxnSpPr/>
              <p:nvPr/>
            </p:nvCxnSpPr>
            <p:spPr>
              <a:xfrm flipV="1">
                <a:off x="1879840" y="1251326"/>
                <a:ext cx="0" cy="2073417"/>
              </a:xfrm>
              <a:prstGeom prst="line">
                <a:avLst/>
              </a:prstGeom>
              <a:ln w="28575">
                <a:solidFill>
                  <a:schemeClr val="bg2"/>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1883C97F-DF73-FE12-ABCE-6BF3C82EED31}"/>
                  </a:ext>
                </a:extLst>
              </p:cNvPr>
              <p:cNvCxnSpPr/>
              <p:nvPr/>
            </p:nvCxnSpPr>
            <p:spPr>
              <a:xfrm flipV="1">
                <a:off x="1247085" y="1243109"/>
                <a:ext cx="0" cy="2073417"/>
              </a:xfrm>
              <a:prstGeom prst="line">
                <a:avLst/>
              </a:prstGeom>
              <a:ln w="28575">
                <a:solidFill>
                  <a:schemeClr val="bg2"/>
                </a:solidFill>
              </a:ln>
            </p:spPr>
            <p:style>
              <a:lnRef idx="2">
                <a:schemeClr val="accent1"/>
              </a:lnRef>
              <a:fillRef idx="0">
                <a:schemeClr val="accent1"/>
              </a:fillRef>
              <a:effectRef idx="1">
                <a:schemeClr val="accent1"/>
              </a:effectRef>
              <a:fontRef idx="minor">
                <a:schemeClr val="tx1"/>
              </a:fontRef>
            </p:style>
          </p:cxnSp>
        </p:grpSp>
        <p:sp>
          <p:nvSpPr>
            <p:cNvPr id="18" name="TextBox 17">
              <a:extLst>
                <a:ext uri="{FF2B5EF4-FFF2-40B4-BE49-F238E27FC236}">
                  <a16:creationId xmlns:a16="http://schemas.microsoft.com/office/drawing/2014/main" id="{979DBB4A-116B-65D7-C490-6F333769DC5F}"/>
                </a:ext>
              </a:extLst>
            </p:cNvPr>
            <p:cNvSpPr txBox="1"/>
            <p:nvPr/>
          </p:nvSpPr>
          <p:spPr>
            <a:xfrm>
              <a:off x="2777233" y="1295735"/>
              <a:ext cx="2181578" cy="307777"/>
            </a:xfrm>
            <a:prstGeom prst="rect">
              <a:avLst/>
            </a:prstGeom>
            <a:solidFill>
              <a:schemeClr val="bg1"/>
            </a:solidFill>
            <a:ln>
              <a:solidFill>
                <a:schemeClr val="tx1"/>
              </a:solidFill>
            </a:ln>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WAP Ice Season Duration</a:t>
              </a:r>
            </a:p>
          </p:txBody>
        </p:sp>
        <p:sp>
          <p:nvSpPr>
            <p:cNvPr id="45" name="TextBox 44">
              <a:extLst>
                <a:ext uri="{FF2B5EF4-FFF2-40B4-BE49-F238E27FC236}">
                  <a16:creationId xmlns:a16="http://schemas.microsoft.com/office/drawing/2014/main" id="{52C01A1C-B254-AB18-18ED-224E00F1F3DF}"/>
                </a:ext>
              </a:extLst>
            </p:cNvPr>
            <p:cNvSpPr txBox="1"/>
            <p:nvPr/>
          </p:nvSpPr>
          <p:spPr>
            <a:xfrm>
              <a:off x="2719632" y="3144880"/>
              <a:ext cx="2586194" cy="307777"/>
            </a:xfrm>
            <a:prstGeom prst="rect">
              <a:avLst/>
            </a:prstGeom>
            <a:solidFill>
              <a:schemeClr val="bg1"/>
            </a:solidFill>
            <a:ln>
              <a:solidFill>
                <a:schemeClr val="tx1"/>
              </a:solidFill>
            </a:ln>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WAP Sea-Ice Extent Anomalies</a:t>
              </a:r>
            </a:p>
          </p:txBody>
        </p:sp>
        <p:sp>
          <p:nvSpPr>
            <p:cNvPr id="46" name="Rectangle 45">
              <a:extLst>
                <a:ext uri="{FF2B5EF4-FFF2-40B4-BE49-F238E27FC236}">
                  <a16:creationId xmlns:a16="http://schemas.microsoft.com/office/drawing/2014/main" id="{6E8872EC-3AD4-67E0-382E-59E4362C60F9}"/>
                </a:ext>
              </a:extLst>
            </p:cNvPr>
            <p:cNvSpPr/>
            <p:nvPr/>
          </p:nvSpPr>
          <p:spPr>
            <a:xfrm>
              <a:off x="2366682" y="961641"/>
              <a:ext cx="3074118" cy="2441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093BABE9-019B-65A9-5D37-507EEAB525B5}"/>
                </a:ext>
              </a:extLst>
            </p:cNvPr>
            <p:cNvSpPr txBox="1"/>
            <p:nvPr/>
          </p:nvSpPr>
          <p:spPr>
            <a:xfrm>
              <a:off x="2661400" y="4575615"/>
              <a:ext cx="2586194" cy="307777"/>
            </a:xfrm>
            <a:prstGeom prst="rect">
              <a:avLst/>
            </a:prstGeom>
            <a:solidFill>
              <a:schemeClr val="bg1"/>
            </a:solidFill>
            <a:ln>
              <a:solidFill>
                <a:schemeClr val="tx1"/>
              </a:solidFill>
            </a:ln>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WAP Climate Anomalies</a:t>
              </a:r>
            </a:p>
          </p:txBody>
        </p:sp>
      </p:grpSp>
      <p:sp>
        <p:nvSpPr>
          <p:cNvPr id="2" name="Title 1">
            <a:extLst>
              <a:ext uri="{FF2B5EF4-FFF2-40B4-BE49-F238E27FC236}">
                <a16:creationId xmlns:a16="http://schemas.microsoft.com/office/drawing/2014/main" id="{76DA9D48-740E-3746-185B-468671EE4226}"/>
              </a:ext>
            </a:extLst>
          </p:cNvPr>
          <p:cNvSpPr txBox="1">
            <a:spLocks/>
          </p:cNvSpPr>
          <p:nvPr/>
        </p:nvSpPr>
        <p:spPr>
          <a:xfrm>
            <a:off x="796416" y="244663"/>
            <a:ext cx="5755497" cy="757742"/>
          </a:xfrm>
          <a:prstGeom prst="rect">
            <a:avLst/>
          </a:prstGeom>
          <a:ln w="28575">
            <a:noFill/>
          </a:ln>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Gill Sans MT" panose="020B0502020104020203" pitchFamily="34" charset="77"/>
                <a:cs typeface="Times New Roman" panose="02020603050405020304" pitchFamily="18" charset="0"/>
              </a:rPr>
              <a:t>Response to Long-Term Press</a:t>
            </a:r>
          </a:p>
        </p:txBody>
      </p:sp>
      <p:grpSp>
        <p:nvGrpSpPr>
          <p:cNvPr id="50" name="Group 49">
            <a:extLst>
              <a:ext uri="{FF2B5EF4-FFF2-40B4-BE49-F238E27FC236}">
                <a16:creationId xmlns:a16="http://schemas.microsoft.com/office/drawing/2014/main" id="{98C024B7-006B-6855-4696-F14601944509}"/>
              </a:ext>
            </a:extLst>
          </p:cNvPr>
          <p:cNvGrpSpPr/>
          <p:nvPr/>
        </p:nvGrpSpPr>
        <p:grpSpPr>
          <a:xfrm>
            <a:off x="5440800" y="227930"/>
            <a:ext cx="6714974" cy="6467136"/>
            <a:chOff x="5440800" y="227930"/>
            <a:chExt cx="6714974" cy="6467136"/>
          </a:xfrm>
        </p:grpSpPr>
        <p:sp>
          <p:nvSpPr>
            <p:cNvPr id="42" name="Oval 41">
              <a:extLst>
                <a:ext uri="{FF2B5EF4-FFF2-40B4-BE49-F238E27FC236}">
                  <a16:creationId xmlns:a16="http://schemas.microsoft.com/office/drawing/2014/main" id="{077EAF9C-05FC-0775-1778-741671510E18}"/>
                </a:ext>
              </a:extLst>
            </p:cNvPr>
            <p:cNvSpPr/>
            <p:nvPr/>
          </p:nvSpPr>
          <p:spPr>
            <a:xfrm>
              <a:off x="5503552" y="4988659"/>
              <a:ext cx="623960" cy="401682"/>
            </a:xfrm>
            <a:prstGeom prst="ellipse">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Oval 15">
              <a:extLst>
                <a:ext uri="{FF2B5EF4-FFF2-40B4-BE49-F238E27FC236}">
                  <a16:creationId xmlns:a16="http://schemas.microsoft.com/office/drawing/2014/main" id="{5CEBA6BC-D2F7-BCF6-E173-BDB3E8DF42F1}"/>
                </a:ext>
              </a:extLst>
            </p:cNvPr>
            <p:cNvSpPr/>
            <p:nvPr/>
          </p:nvSpPr>
          <p:spPr>
            <a:xfrm rot="2107641">
              <a:off x="6373941" y="4276170"/>
              <a:ext cx="529966" cy="20862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3F2A6FBC-3DD9-07D0-7C00-D717F86411E7}"/>
                </a:ext>
              </a:extLst>
            </p:cNvPr>
            <p:cNvSpPr/>
            <p:nvPr/>
          </p:nvSpPr>
          <p:spPr>
            <a:xfrm rot="2107641">
              <a:off x="6480700" y="5817890"/>
              <a:ext cx="623960" cy="29773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2" name="Oval 21">
              <a:extLst>
                <a:ext uri="{FF2B5EF4-FFF2-40B4-BE49-F238E27FC236}">
                  <a16:creationId xmlns:a16="http://schemas.microsoft.com/office/drawing/2014/main" id="{B064DE6C-641C-F719-E0F8-865181CE4D83}"/>
                </a:ext>
              </a:extLst>
            </p:cNvPr>
            <p:cNvSpPr/>
            <p:nvPr/>
          </p:nvSpPr>
          <p:spPr>
            <a:xfrm>
              <a:off x="5580532" y="1947515"/>
              <a:ext cx="380925" cy="318522"/>
            </a:xfrm>
            <a:prstGeom prst="ellipse">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3" name="Oval 22">
              <a:extLst>
                <a:ext uri="{FF2B5EF4-FFF2-40B4-BE49-F238E27FC236}">
                  <a16:creationId xmlns:a16="http://schemas.microsoft.com/office/drawing/2014/main" id="{E0AFEBF4-C151-2C64-E3E5-738C5EF7675B}"/>
                </a:ext>
              </a:extLst>
            </p:cNvPr>
            <p:cNvSpPr/>
            <p:nvPr/>
          </p:nvSpPr>
          <p:spPr>
            <a:xfrm>
              <a:off x="6515616" y="2723737"/>
              <a:ext cx="359711" cy="27697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3" name="Oval 42">
              <a:extLst>
                <a:ext uri="{FF2B5EF4-FFF2-40B4-BE49-F238E27FC236}">
                  <a16:creationId xmlns:a16="http://schemas.microsoft.com/office/drawing/2014/main" id="{AE4DEAE5-0B11-8414-237E-4DAD39C50379}"/>
                </a:ext>
              </a:extLst>
            </p:cNvPr>
            <p:cNvSpPr/>
            <p:nvPr/>
          </p:nvSpPr>
          <p:spPr>
            <a:xfrm>
              <a:off x="5440800" y="3540866"/>
              <a:ext cx="623960" cy="297730"/>
            </a:xfrm>
            <a:prstGeom prst="ellipse">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57" name="Group 56">
              <a:extLst>
                <a:ext uri="{FF2B5EF4-FFF2-40B4-BE49-F238E27FC236}">
                  <a16:creationId xmlns:a16="http://schemas.microsoft.com/office/drawing/2014/main" id="{53B497A5-BDCE-2820-31F6-B5ECB2A03CD1}"/>
                </a:ext>
              </a:extLst>
            </p:cNvPr>
            <p:cNvGrpSpPr/>
            <p:nvPr/>
          </p:nvGrpSpPr>
          <p:grpSpPr>
            <a:xfrm>
              <a:off x="7207698" y="1107575"/>
              <a:ext cx="3194042" cy="2864222"/>
              <a:chOff x="7207698" y="952298"/>
              <a:chExt cx="3194042" cy="2864222"/>
            </a:xfrm>
          </p:grpSpPr>
          <p:pic>
            <p:nvPicPr>
              <p:cNvPr id="14" name="Picture 13" descr="A map of the world&#10;&#10;Description automatically generated">
                <a:extLst>
                  <a:ext uri="{FF2B5EF4-FFF2-40B4-BE49-F238E27FC236}">
                    <a16:creationId xmlns:a16="http://schemas.microsoft.com/office/drawing/2014/main" id="{143DB30A-F691-0CEC-2F2F-3BD1C876043E}"/>
                  </a:ext>
                </a:extLst>
              </p:cNvPr>
              <p:cNvPicPr>
                <a:picLocks noChangeAspect="1"/>
              </p:cNvPicPr>
              <p:nvPr/>
            </p:nvPicPr>
            <p:blipFill>
              <a:blip r:embed="rId6"/>
              <a:stretch>
                <a:fillRect/>
              </a:stretch>
            </p:blipFill>
            <p:spPr>
              <a:xfrm>
                <a:off x="7207698" y="952298"/>
                <a:ext cx="3194042" cy="2864222"/>
              </a:xfrm>
              <a:prstGeom prst="rect">
                <a:avLst/>
              </a:prstGeom>
            </p:spPr>
          </p:pic>
          <p:sp>
            <p:nvSpPr>
              <p:cNvPr id="25" name="TextBox 24">
                <a:extLst>
                  <a:ext uri="{FF2B5EF4-FFF2-40B4-BE49-F238E27FC236}">
                    <a16:creationId xmlns:a16="http://schemas.microsoft.com/office/drawing/2014/main" id="{0E123963-C32D-BC82-F38D-EA39599B7786}"/>
                  </a:ext>
                </a:extLst>
              </p:cNvPr>
              <p:cNvSpPr txBox="1"/>
              <p:nvPr/>
            </p:nvSpPr>
            <p:spPr>
              <a:xfrm>
                <a:off x="7304992" y="3065975"/>
                <a:ext cx="1456470" cy="646331"/>
              </a:xfrm>
              <a:prstGeom prst="rect">
                <a:avLst/>
              </a:prstGeom>
              <a:noFill/>
            </p:spPr>
            <p:txBody>
              <a:bodyPr wrap="square">
                <a:spAutoFit/>
              </a:bodyPr>
              <a:lstStyle/>
              <a:p>
                <a:r>
                  <a:rPr lang="en-US" sz="1800" dirty="0">
                    <a:solidFill>
                      <a:schemeClr val="bg1"/>
                    </a:solidFill>
                    <a:latin typeface="Times New Roman" panose="02020603050405020304" pitchFamily="18" charset="0"/>
                    <a:cs typeface="Times New Roman" panose="02020603050405020304" pitchFamily="18" charset="0"/>
                  </a:rPr>
                  <a:t>2015 max extent</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55" name="Rectangle 54">
                <a:extLst>
                  <a:ext uri="{FF2B5EF4-FFF2-40B4-BE49-F238E27FC236}">
                    <a16:creationId xmlns:a16="http://schemas.microsoft.com/office/drawing/2014/main" id="{40FB9075-A5DC-25C7-4B5C-2131366737AF}"/>
                  </a:ext>
                </a:extLst>
              </p:cNvPr>
              <p:cNvSpPr/>
              <p:nvPr/>
            </p:nvSpPr>
            <p:spPr>
              <a:xfrm rot="19733392">
                <a:off x="9086712" y="1706466"/>
                <a:ext cx="286000" cy="1103474"/>
              </a:xfrm>
              <a:prstGeom prst="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5CDCA7-02BF-3DC1-C603-2483C309E207}"/>
                </a:ext>
              </a:extLst>
            </p:cNvPr>
            <p:cNvGrpSpPr/>
            <p:nvPr/>
          </p:nvGrpSpPr>
          <p:grpSpPr>
            <a:xfrm>
              <a:off x="8961733" y="3799369"/>
              <a:ext cx="3194041" cy="2895697"/>
              <a:chOff x="8961733" y="3644092"/>
              <a:chExt cx="3194041" cy="2895697"/>
            </a:xfrm>
          </p:grpSpPr>
          <p:pic>
            <p:nvPicPr>
              <p:cNvPr id="37" name="Picture 36" descr="A map of the earth&#10;&#10;Description automatically generated">
                <a:extLst>
                  <a:ext uri="{FF2B5EF4-FFF2-40B4-BE49-F238E27FC236}">
                    <a16:creationId xmlns:a16="http://schemas.microsoft.com/office/drawing/2014/main" id="{4D48AB76-3209-2B99-0EF3-222B64621F5C}"/>
                  </a:ext>
                </a:extLst>
              </p:cNvPr>
              <p:cNvPicPr>
                <a:picLocks noChangeAspect="1"/>
              </p:cNvPicPr>
              <p:nvPr/>
            </p:nvPicPr>
            <p:blipFill>
              <a:blip r:embed="rId7"/>
              <a:stretch>
                <a:fillRect/>
              </a:stretch>
            </p:blipFill>
            <p:spPr>
              <a:xfrm>
                <a:off x="8961733" y="3644092"/>
                <a:ext cx="3194041" cy="2895697"/>
              </a:xfrm>
              <a:prstGeom prst="rect">
                <a:avLst/>
              </a:prstGeom>
            </p:spPr>
          </p:pic>
          <p:sp>
            <p:nvSpPr>
              <p:cNvPr id="26" name="TextBox 25">
                <a:extLst>
                  <a:ext uri="{FF2B5EF4-FFF2-40B4-BE49-F238E27FC236}">
                    <a16:creationId xmlns:a16="http://schemas.microsoft.com/office/drawing/2014/main" id="{E02B83C0-C086-1A45-A67E-B06E757718D2}"/>
                  </a:ext>
                </a:extLst>
              </p:cNvPr>
              <p:cNvSpPr txBox="1"/>
              <p:nvPr/>
            </p:nvSpPr>
            <p:spPr>
              <a:xfrm>
                <a:off x="9157709" y="5741058"/>
                <a:ext cx="1244031" cy="646331"/>
              </a:xfrm>
              <a:prstGeom prst="rect">
                <a:avLst/>
              </a:prstGeom>
              <a:noFill/>
            </p:spPr>
            <p:txBody>
              <a:bodyPr wrap="square">
                <a:spAutoFit/>
              </a:bodyPr>
              <a:lstStyle/>
              <a:p>
                <a:r>
                  <a:rPr lang="en-US" sz="1800" dirty="0">
                    <a:solidFill>
                      <a:schemeClr val="bg1"/>
                    </a:solidFill>
                    <a:latin typeface="Times New Roman" panose="02020603050405020304" pitchFamily="18" charset="0"/>
                    <a:cs typeface="Times New Roman" panose="02020603050405020304" pitchFamily="18" charset="0"/>
                  </a:rPr>
                  <a:t>2022 max extent</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56" name="Rectangle 55">
                <a:extLst>
                  <a:ext uri="{FF2B5EF4-FFF2-40B4-BE49-F238E27FC236}">
                    <a16:creationId xmlns:a16="http://schemas.microsoft.com/office/drawing/2014/main" id="{807C3EDE-185D-7054-C872-34041FD670EE}"/>
                  </a:ext>
                </a:extLst>
              </p:cNvPr>
              <p:cNvSpPr/>
              <p:nvPr/>
            </p:nvSpPr>
            <p:spPr>
              <a:xfrm rot="19733392">
                <a:off x="10849553" y="4438300"/>
                <a:ext cx="286000" cy="110347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itle 1">
              <a:extLst>
                <a:ext uri="{FF2B5EF4-FFF2-40B4-BE49-F238E27FC236}">
                  <a16:creationId xmlns:a16="http://schemas.microsoft.com/office/drawing/2014/main" id="{8AF022C1-CEFD-A87D-5C98-81089C1E5F90}"/>
                </a:ext>
              </a:extLst>
            </p:cNvPr>
            <p:cNvSpPr txBox="1">
              <a:spLocks/>
            </p:cNvSpPr>
            <p:nvPr/>
          </p:nvSpPr>
          <p:spPr>
            <a:xfrm>
              <a:off x="6279960" y="227930"/>
              <a:ext cx="5755497" cy="757742"/>
            </a:xfrm>
            <a:prstGeom prst="rect">
              <a:avLst/>
            </a:prstGeom>
            <a:ln w="28575">
              <a:noFill/>
            </a:ln>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Gill Sans MT" panose="020B0502020104020203" pitchFamily="34" charset="77"/>
                  <a:cs typeface="Times New Roman" panose="02020603050405020304" pitchFamily="18" charset="0"/>
                </a:rPr>
                <a:t>Recent Extreme Shifts</a:t>
              </a:r>
            </a:p>
          </p:txBody>
        </p:sp>
      </p:grpSp>
    </p:spTree>
    <p:extLst>
      <p:ext uri="{BB962C8B-B14F-4D97-AF65-F5344CB8AC3E}">
        <p14:creationId xmlns:p14="http://schemas.microsoft.com/office/powerpoint/2010/main" val="263036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B3F7ADC-5D05-C8B5-9276-2F5D4435D3EB}"/>
              </a:ext>
            </a:extLst>
          </p:cNvPr>
          <p:cNvGrpSpPr/>
          <p:nvPr/>
        </p:nvGrpSpPr>
        <p:grpSpPr>
          <a:xfrm>
            <a:off x="1143186" y="1507735"/>
            <a:ext cx="4761743" cy="4881348"/>
            <a:chOff x="1031017" y="797552"/>
            <a:chExt cx="3571307" cy="3661011"/>
          </a:xfrm>
        </p:grpSpPr>
        <p:pic>
          <p:nvPicPr>
            <p:cNvPr id="13" name="Picture 12" descr="A map of the continent&#10;&#10;Description automatically generated">
              <a:extLst>
                <a:ext uri="{FF2B5EF4-FFF2-40B4-BE49-F238E27FC236}">
                  <a16:creationId xmlns:a16="http://schemas.microsoft.com/office/drawing/2014/main" id="{1038AFA3-5900-C664-0D91-5BA5FE0BFA79}"/>
                </a:ext>
              </a:extLst>
            </p:cNvPr>
            <p:cNvPicPr>
              <a:picLocks noChangeAspect="1"/>
            </p:cNvPicPr>
            <p:nvPr/>
          </p:nvPicPr>
          <p:blipFill>
            <a:blip r:embed="rId3"/>
            <a:stretch>
              <a:fillRect/>
            </a:stretch>
          </p:blipFill>
          <p:spPr>
            <a:xfrm>
              <a:off x="1031017" y="797552"/>
              <a:ext cx="3571307" cy="3661011"/>
            </a:xfrm>
            <a:prstGeom prst="rect">
              <a:avLst/>
            </a:prstGeom>
          </p:spPr>
        </p:pic>
        <p:sp>
          <p:nvSpPr>
            <p:cNvPr id="15" name="TextBox 14">
              <a:extLst>
                <a:ext uri="{FF2B5EF4-FFF2-40B4-BE49-F238E27FC236}">
                  <a16:creationId xmlns:a16="http://schemas.microsoft.com/office/drawing/2014/main" id="{DA5EE41C-18AE-7BD6-03EF-67146FD1E3E1}"/>
                </a:ext>
              </a:extLst>
            </p:cNvPr>
            <p:cNvSpPr txBox="1"/>
            <p:nvPr/>
          </p:nvSpPr>
          <p:spPr>
            <a:xfrm>
              <a:off x="2274200" y="2215042"/>
              <a:ext cx="1401212" cy="807914"/>
            </a:xfrm>
            <a:prstGeom prst="rect">
              <a:avLst/>
            </a:prstGeom>
            <a:noFill/>
          </p:spPr>
          <p:txBody>
            <a:bodyPr wrap="square">
              <a:spAutoFit/>
            </a:bodyPr>
            <a:lstStyle/>
            <a:p>
              <a:pPr algn="ctr"/>
              <a:r>
                <a:rPr lang="en-US" sz="2400" dirty="0">
                  <a:latin typeface="Gill Sans MT" panose="020B0502020104020203" pitchFamily="34" charset="77"/>
                  <a:cs typeface="Times New Roman" panose="02020603050405020304" pitchFamily="18" charset="0"/>
                </a:rPr>
                <a:t>Trend first 30 Years</a:t>
              </a:r>
            </a:p>
            <a:p>
              <a:pPr algn="ctr"/>
              <a:r>
                <a:rPr lang="en-US" sz="1600" dirty="0">
                  <a:latin typeface="Gill Sans MT" panose="020B0502020104020203" pitchFamily="34" charset="77"/>
                  <a:cs typeface="Times New Roman" panose="02020603050405020304" pitchFamily="18" charset="0"/>
                </a:rPr>
                <a:t>(1979-2008)</a:t>
              </a:r>
            </a:p>
          </p:txBody>
        </p:sp>
        <p:sp>
          <p:nvSpPr>
            <p:cNvPr id="17" name="TextBox 16">
              <a:extLst>
                <a:ext uri="{FF2B5EF4-FFF2-40B4-BE49-F238E27FC236}">
                  <a16:creationId xmlns:a16="http://schemas.microsoft.com/office/drawing/2014/main" id="{6FBAC625-81BF-F1D3-2C0E-89240554D580}"/>
                </a:ext>
              </a:extLst>
            </p:cNvPr>
            <p:cNvSpPr txBox="1"/>
            <p:nvPr/>
          </p:nvSpPr>
          <p:spPr>
            <a:xfrm>
              <a:off x="1743158" y="1329042"/>
              <a:ext cx="1802436" cy="438581"/>
            </a:xfrm>
            <a:prstGeom prst="rect">
              <a:avLst/>
            </a:prstGeom>
            <a:noFill/>
          </p:spPr>
          <p:txBody>
            <a:bodyPr wrap="square">
              <a:spAutoFit/>
            </a:bodyPr>
            <a:lstStyle/>
            <a:p>
              <a:pPr algn="ctr"/>
              <a:r>
                <a:rPr lang="en-US" sz="1600" dirty="0">
                  <a:latin typeface="Gill Sans MT" panose="020B0502020104020203" pitchFamily="34" charset="77"/>
                  <a:cs typeface="Times New Roman" panose="02020603050405020304" pitchFamily="18" charset="0"/>
                </a:rPr>
                <a:t>BLUES: longer ice seasons by up to 3 months</a:t>
              </a:r>
            </a:p>
          </p:txBody>
        </p:sp>
      </p:grpSp>
      <p:grpSp>
        <p:nvGrpSpPr>
          <p:cNvPr id="36" name="Group 35">
            <a:extLst>
              <a:ext uri="{FF2B5EF4-FFF2-40B4-BE49-F238E27FC236}">
                <a16:creationId xmlns:a16="http://schemas.microsoft.com/office/drawing/2014/main" id="{8678FDB7-3D40-4229-41E5-C8B2082F5638}"/>
              </a:ext>
            </a:extLst>
          </p:cNvPr>
          <p:cNvGrpSpPr/>
          <p:nvPr/>
        </p:nvGrpSpPr>
        <p:grpSpPr>
          <a:xfrm>
            <a:off x="6532737" y="1507735"/>
            <a:ext cx="4547285" cy="4876800"/>
            <a:chOff x="4643704" y="797552"/>
            <a:chExt cx="3410464" cy="3657600"/>
          </a:xfrm>
        </p:grpSpPr>
        <p:pic>
          <p:nvPicPr>
            <p:cNvPr id="25" name="Picture 24" descr="A map of the earth&#10;&#10;Description automatically generated">
              <a:extLst>
                <a:ext uri="{FF2B5EF4-FFF2-40B4-BE49-F238E27FC236}">
                  <a16:creationId xmlns:a16="http://schemas.microsoft.com/office/drawing/2014/main" id="{526AA994-84AD-318F-34BC-1E7F26E57DBE}"/>
                </a:ext>
              </a:extLst>
            </p:cNvPr>
            <p:cNvPicPr>
              <a:picLocks noChangeAspect="1"/>
            </p:cNvPicPr>
            <p:nvPr/>
          </p:nvPicPr>
          <p:blipFill>
            <a:blip r:embed="rId4"/>
            <a:stretch>
              <a:fillRect/>
            </a:stretch>
          </p:blipFill>
          <p:spPr>
            <a:xfrm>
              <a:off x="4643704" y="797552"/>
              <a:ext cx="3410464" cy="3657600"/>
            </a:xfrm>
            <a:prstGeom prst="rect">
              <a:avLst/>
            </a:prstGeom>
          </p:spPr>
        </p:pic>
        <p:sp>
          <p:nvSpPr>
            <p:cNvPr id="28" name="TextBox 27">
              <a:extLst>
                <a:ext uri="{FF2B5EF4-FFF2-40B4-BE49-F238E27FC236}">
                  <a16:creationId xmlns:a16="http://schemas.microsoft.com/office/drawing/2014/main" id="{C53020DC-B0E1-23E5-C5A8-97E883A9447C}"/>
                </a:ext>
              </a:extLst>
            </p:cNvPr>
            <p:cNvSpPr txBox="1"/>
            <p:nvPr/>
          </p:nvSpPr>
          <p:spPr>
            <a:xfrm>
              <a:off x="5827479" y="2215039"/>
              <a:ext cx="1370857" cy="807914"/>
            </a:xfrm>
            <a:prstGeom prst="rect">
              <a:avLst/>
            </a:prstGeom>
            <a:noFill/>
          </p:spPr>
          <p:txBody>
            <a:bodyPr wrap="square" rtlCol="0">
              <a:spAutoFit/>
            </a:bodyPr>
            <a:lstStyle/>
            <a:p>
              <a:pPr algn="ctr"/>
              <a:r>
                <a:rPr lang="en-US" sz="2400" dirty="0">
                  <a:latin typeface="Gill Sans MT" panose="020B0502020104020203" pitchFamily="34" charset="77"/>
                  <a:cs typeface="Times New Roman" panose="02020603050405020304" pitchFamily="18" charset="0"/>
                </a:rPr>
                <a:t>Trend last 14 Years</a:t>
              </a:r>
            </a:p>
            <a:p>
              <a:pPr algn="ctr"/>
              <a:r>
                <a:rPr lang="en-US" sz="1600" dirty="0">
                  <a:latin typeface="Gill Sans MT" panose="020B0502020104020203" pitchFamily="34" charset="77"/>
                  <a:cs typeface="Times New Roman" panose="02020603050405020304" pitchFamily="18" charset="0"/>
                </a:rPr>
                <a:t>(2009-2022)</a:t>
              </a:r>
            </a:p>
          </p:txBody>
        </p:sp>
        <p:sp>
          <p:nvSpPr>
            <p:cNvPr id="29" name="TextBox 28">
              <a:extLst>
                <a:ext uri="{FF2B5EF4-FFF2-40B4-BE49-F238E27FC236}">
                  <a16:creationId xmlns:a16="http://schemas.microsoft.com/office/drawing/2014/main" id="{921E0ED1-0D5B-BC8B-E01A-256446F44FB4}"/>
                </a:ext>
              </a:extLst>
            </p:cNvPr>
            <p:cNvSpPr txBox="1"/>
            <p:nvPr/>
          </p:nvSpPr>
          <p:spPr>
            <a:xfrm>
              <a:off x="5342574" y="1378201"/>
              <a:ext cx="1928749" cy="438581"/>
            </a:xfrm>
            <a:prstGeom prst="rect">
              <a:avLst/>
            </a:prstGeom>
            <a:noFill/>
          </p:spPr>
          <p:txBody>
            <a:bodyPr wrap="square">
              <a:spAutoFit/>
            </a:bodyPr>
            <a:lstStyle/>
            <a:p>
              <a:pPr algn="ctr"/>
              <a:r>
                <a:rPr lang="en-US" sz="1600" dirty="0">
                  <a:latin typeface="Gill Sans MT" panose="020B0502020104020203" pitchFamily="34" charset="77"/>
                  <a:cs typeface="Times New Roman" panose="02020603050405020304" pitchFamily="18" charset="0"/>
                </a:rPr>
                <a:t>REDS: shorter ice seasons by up to 3 months</a:t>
              </a:r>
            </a:p>
          </p:txBody>
        </p:sp>
      </p:grpSp>
      <p:sp>
        <p:nvSpPr>
          <p:cNvPr id="35" name="Rectangle 11">
            <a:extLst>
              <a:ext uri="{FF2B5EF4-FFF2-40B4-BE49-F238E27FC236}">
                <a16:creationId xmlns:a16="http://schemas.microsoft.com/office/drawing/2014/main" id="{276A36C6-5586-82BF-EB8E-1362B3AB178C}"/>
              </a:ext>
            </a:extLst>
          </p:cNvPr>
          <p:cNvSpPr>
            <a:spLocks noChangeArrowheads="1"/>
          </p:cNvSpPr>
          <p:nvPr/>
        </p:nvSpPr>
        <p:spPr bwMode="auto">
          <a:xfrm>
            <a:off x="2927427" y="910199"/>
            <a:ext cx="636449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2400" dirty="0">
                <a:latin typeface="Gill Sans MT" panose="020B0502020104020203" pitchFamily="34" charset="77"/>
                <a:cs typeface="Times New Roman" panose="02020603050405020304" pitchFamily="18" charset="0"/>
              </a:rPr>
              <a:t>Possibly indicating a Regime Shift </a:t>
            </a:r>
          </a:p>
          <a:p>
            <a:pPr algn="ctr"/>
            <a:r>
              <a:rPr lang="en-US" dirty="0" err="1">
                <a:solidFill>
                  <a:schemeClr val="bg1">
                    <a:lumMod val="50000"/>
                  </a:schemeClr>
                </a:solidFill>
                <a:latin typeface="Gill Sans MT" panose="020B0502020104020203" pitchFamily="34" charset="77"/>
                <a:cs typeface="Times New Roman" panose="02020603050405020304" pitchFamily="18" charset="0"/>
              </a:rPr>
              <a:t>Fogt</a:t>
            </a:r>
            <a:r>
              <a:rPr lang="en-US" dirty="0">
                <a:solidFill>
                  <a:schemeClr val="bg1">
                    <a:lumMod val="50000"/>
                  </a:schemeClr>
                </a:solidFill>
                <a:latin typeface="Gill Sans MT" panose="020B0502020104020203" pitchFamily="34" charset="77"/>
                <a:cs typeface="Times New Roman" panose="02020603050405020304" pitchFamily="18" charset="0"/>
              </a:rPr>
              <a:t> </a:t>
            </a:r>
            <a:r>
              <a:rPr lang="en-US" i="1" dirty="0">
                <a:solidFill>
                  <a:schemeClr val="bg1">
                    <a:lumMod val="50000"/>
                  </a:schemeClr>
                </a:solidFill>
                <a:latin typeface="Gill Sans MT" panose="020B0502020104020203" pitchFamily="34" charset="77"/>
                <a:cs typeface="Times New Roman" panose="02020603050405020304" pitchFamily="18" charset="0"/>
              </a:rPr>
              <a:t>et al </a:t>
            </a:r>
            <a:r>
              <a:rPr lang="en-US" dirty="0">
                <a:solidFill>
                  <a:schemeClr val="bg1">
                    <a:lumMod val="50000"/>
                  </a:schemeClr>
                </a:solidFill>
                <a:latin typeface="Gill Sans MT" panose="020B0502020104020203" pitchFamily="34" charset="77"/>
                <a:cs typeface="Times New Roman" panose="02020603050405020304" pitchFamily="18" charset="0"/>
              </a:rPr>
              <a:t>2022; Hobbs </a:t>
            </a:r>
            <a:r>
              <a:rPr lang="en-US" i="1" dirty="0">
                <a:solidFill>
                  <a:schemeClr val="bg1">
                    <a:lumMod val="50000"/>
                  </a:schemeClr>
                </a:solidFill>
                <a:latin typeface="Gill Sans MT" panose="020B0502020104020203" pitchFamily="34" charset="77"/>
                <a:cs typeface="Times New Roman" panose="02020603050405020304" pitchFamily="18" charset="0"/>
              </a:rPr>
              <a:t>et al </a:t>
            </a:r>
            <a:r>
              <a:rPr lang="en-US" dirty="0">
                <a:solidFill>
                  <a:schemeClr val="bg1">
                    <a:lumMod val="50000"/>
                  </a:schemeClr>
                </a:solidFill>
                <a:latin typeface="Gill Sans MT" panose="020B0502020104020203" pitchFamily="34" charset="77"/>
                <a:cs typeface="Times New Roman" panose="02020603050405020304" pitchFamily="18" charset="0"/>
              </a:rPr>
              <a:t>2024</a:t>
            </a:r>
          </a:p>
        </p:txBody>
      </p:sp>
      <p:grpSp>
        <p:nvGrpSpPr>
          <p:cNvPr id="12" name="Group 11">
            <a:extLst>
              <a:ext uri="{FF2B5EF4-FFF2-40B4-BE49-F238E27FC236}">
                <a16:creationId xmlns:a16="http://schemas.microsoft.com/office/drawing/2014/main" id="{D0BEDEAB-5C56-E6E5-2360-37CAF518B8D1}"/>
              </a:ext>
            </a:extLst>
          </p:cNvPr>
          <p:cNvGrpSpPr/>
          <p:nvPr/>
        </p:nvGrpSpPr>
        <p:grpSpPr>
          <a:xfrm>
            <a:off x="945075" y="3355115"/>
            <a:ext cx="10297623" cy="2585382"/>
            <a:chOff x="708806" y="2107642"/>
            <a:chExt cx="7723217" cy="1939035"/>
          </a:xfrm>
        </p:grpSpPr>
        <p:sp>
          <p:nvSpPr>
            <p:cNvPr id="44" name="Rectangle 43">
              <a:extLst>
                <a:ext uri="{FF2B5EF4-FFF2-40B4-BE49-F238E27FC236}">
                  <a16:creationId xmlns:a16="http://schemas.microsoft.com/office/drawing/2014/main" id="{C2FB2417-D0C1-E2AC-5524-6689448A306B}"/>
                </a:ext>
              </a:extLst>
            </p:cNvPr>
            <p:cNvSpPr/>
            <p:nvPr/>
          </p:nvSpPr>
          <p:spPr>
            <a:xfrm rot="19406140">
              <a:off x="1078973" y="2115662"/>
              <a:ext cx="228282" cy="438587"/>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Gill Sans MT" panose="020B0502020104020203" pitchFamily="34" charset="77"/>
                <a:cs typeface="Times New Roman" panose="02020603050405020304" pitchFamily="18" charset="0"/>
              </a:endParaRPr>
            </a:p>
          </p:txBody>
        </p:sp>
        <p:sp>
          <p:nvSpPr>
            <p:cNvPr id="45" name="Rectangle 44">
              <a:extLst>
                <a:ext uri="{FF2B5EF4-FFF2-40B4-BE49-F238E27FC236}">
                  <a16:creationId xmlns:a16="http://schemas.microsoft.com/office/drawing/2014/main" id="{E1192C75-508D-1EFD-AA42-C2E03F7B5F3B}"/>
                </a:ext>
              </a:extLst>
            </p:cNvPr>
            <p:cNvSpPr/>
            <p:nvPr/>
          </p:nvSpPr>
          <p:spPr>
            <a:xfrm rot="19406140">
              <a:off x="5084445" y="2107642"/>
              <a:ext cx="228282" cy="438587"/>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Gill Sans MT" panose="020B0502020104020203" pitchFamily="34" charset="77"/>
                <a:cs typeface="Times New Roman" panose="02020603050405020304" pitchFamily="18" charset="0"/>
              </a:endParaRPr>
            </a:p>
          </p:txBody>
        </p:sp>
        <p:sp>
          <p:nvSpPr>
            <p:cNvPr id="4" name="TextBox 3">
              <a:extLst>
                <a:ext uri="{FF2B5EF4-FFF2-40B4-BE49-F238E27FC236}">
                  <a16:creationId xmlns:a16="http://schemas.microsoft.com/office/drawing/2014/main" id="{82B1D4F0-0C5F-2261-EAAA-DCE60BA34D10}"/>
                </a:ext>
              </a:extLst>
            </p:cNvPr>
            <p:cNvSpPr txBox="1"/>
            <p:nvPr/>
          </p:nvSpPr>
          <p:spPr>
            <a:xfrm>
              <a:off x="708806" y="3700428"/>
              <a:ext cx="7723217" cy="346249"/>
            </a:xfrm>
            <a:prstGeom prst="rect">
              <a:avLst/>
            </a:prstGeom>
            <a:solidFill>
              <a:schemeClr val="bg1"/>
            </a:solidFill>
            <a:ln w="28575">
              <a:solidFill>
                <a:schemeClr val="tx1"/>
              </a:solidFill>
            </a:ln>
          </p:spPr>
          <p:txBody>
            <a:bodyPr wrap="square">
              <a:spAutoFit/>
            </a:bodyPr>
            <a:lstStyle/>
            <a:p>
              <a:pPr algn="ctr"/>
              <a:r>
                <a:rPr lang="en-US" sz="2400" dirty="0">
                  <a:solidFill>
                    <a:srgbClr val="3E56EA"/>
                  </a:solidFill>
                  <a:latin typeface="Gill Sans MT" panose="020B0502020104020203" pitchFamily="34" charset="77"/>
                  <a:cs typeface="Times New Roman" panose="02020603050405020304" pitchFamily="18" charset="0"/>
                </a:rPr>
                <a:t>What can the PAL LTER tell us about recent Antarctic-wide sea-ice changes?</a:t>
              </a:r>
            </a:p>
          </p:txBody>
        </p:sp>
        <p:cxnSp>
          <p:nvCxnSpPr>
            <p:cNvPr id="7" name="Straight Arrow Connector 6">
              <a:extLst>
                <a:ext uri="{FF2B5EF4-FFF2-40B4-BE49-F238E27FC236}">
                  <a16:creationId xmlns:a16="http://schemas.microsoft.com/office/drawing/2014/main" id="{EDF6FB1B-2FA3-DAC0-4527-5C92EB8A9F72}"/>
                </a:ext>
              </a:extLst>
            </p:cNvPr>
            <p:cNvCxnSpPr>
              <a:cxnSpLocks/>
            </p:cNvCxnSpPr>
            <p:nvPr/>
          </p:nvCxnSpPr>
          <p:spPr>
            <a:xfrm flipH="1" flipV="1">
              <a:off x="1168335" y="2599277"/>
              <a:ext cx="240631" cy="8662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3EBCD24-DC0B-F5CE-4E0D-16ED522A49D5}"/>
                </a:ext>
              </a:extLst>
            </p:cNvPr>
            <p:cNvCxnSpPr>
              <a:cxnSpLocks/>
            </p:cNvCxnSpPr>
            <p:nvPr/>
          </p:nvCxnSpPr>
          <p:spPr>
            <a:xfrm flipH="1" flipV="1">
              <a:off x="5171743" y="2578425"/>
              <a:ext cx="176716" cy="83099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676A6ED4-E785-68ED-2C02-FB5E9E416348}"/>
              </a:ext>
            </a:extLst>
          </p:cNvPr>
          <p:cNvSpPr txBox="1"/>
          <p:nvPr/>
        </p:nvSpPr>
        <p:spPr>
          <a:xfrm>
            <a:off x="4111206" y="6246849"/>
            <a:ext cx="4011025" cy="369332"/>
          </a:xfrm>
          <a:prstGeom prst="rect">
            <a:avLst/>
          </a:prstGeom>
          <a:noFill/>
        </p:spPr>
        <p:txBody>
          <a:bodyPr wrap="square">
            <a:spAutoFit/>
          </a:bodyPr>
          <a:lstStyle/>
          <a:p>
            <a:pPr algn="ctr"/>
            <a:r>
              <a:rPr lang="en-US" dirty="0">
                <a:solidFill>
                  <a:schemeClr val="bg1">
                    <a:lumMod val="50000"/>
                  </a:schemeClr>
                </a:solidFill>
                <a:latin typeface="Gill Sans MT" panose="020B0502020104020203" pitchFamily="34" charset="77"/>
                <a:cs typeface="Times New Roman" panose="02020603050405020304" pitchFamily="18" charset="0"/>
              </a:rPr>
              <a:t>Stammerjohn and Maksym 2017 updated</a:t>
            </a:r>
          </a:p>
        </p:txBody>
      </p:sp>
      <p:sp>
        <p:nvSpPr>
          <p:cNvPr id="6" name="Title 1">
            <a:extLst>
              <a:ext uri="{FF2B5EF4-FFF2-40B4-BE49-F238E27FC236}">
                <a16:creationId xmlns:a16="http://schemas.microsoft.com/office/drawing/2014/main" id="{67BF4E31-D2C4-B3FC-2B58-ABA9FF80862B}"/>
              </a:ext>
            </a:extLst>
          </p:cNvPr>
          <p:cNvSpPr txBox="1">
            <a:spLocks/>
          </p:cNvSpPr>
          <p:nvPr/>
        </p:nvSpPr>
        <p:spPr>
          <a:xfrm>
            <a:off x="1277471" y="254740"/>
            <a:ext cx="9627740" cy="745283"/>
          </a:xfrm>
          <a:prstGeom prst="rect">
            <a:avLst/>
          </a:prstGeom>
          <a:ln w="28575">
            <a:noFill/>
          </a:ln>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Gill Sans MT" panose="020B0502020104020203" pitchFamily="34" charset="77"/>
                <a:cs typeface="Times New Roman" panose="02020603050405020304" pitchFamily="18" charset="0"/>
              </a:rPr>
              <a:t>Recent Changes in Antarctic-wide Sea-Ice</a:t>
            </a:r>
          </a:p>
        </p:txBody>
      </p:sp>
    </p:spTree>
    <p:extLst>
      <p:ext uri="{BB962C8B-B14F-4D97-AF65-F5344CB8AC3E}">
        <p14:creationId xmlns:p14="http://schemas.microsoft.com/office/powerpoint/2010/main" val="276088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DD3DE088-006B-1902-2052-BEB900F1BC6B}"/>
              </a:ext>
            </a:extLst>
          </p:cNvPr>
          <p:cNvGrpSpPr/>
          <p:nvPr/>
        </p:nvGrpSpPr>
        <p:grpSpPr>
          <a:xfrm>
            <a:off x="1296558" y="1829811"/>
            <a:ext cx="9802366" cy="4171006"/>
            <a:chOff x="324575" y="921272"/>
            <a:chExt cx="9802366" cy="4171006"/>
          </a:xfrm>
        </p:grpSpPr>
        <p:pic>
          <p:nvPicPr>
            <p:cNvPr id="52" name="Picture 51" descr="A map of the arctic&#10;&#10;Description automatically generated">
              <a:extLst>
                <a:ext uri="{FF2B5EF4-FFF2-40B4-BE49-F238E27FC236}">
                  <a16:creationId xmlns:a16="http://schemas.microsoft.com/office/drawing/2014/main" id="{45BDDEFE-78A5-5620-2792-A4473DD996A8}"/>
                </a:ext>
              </a:extLst>
            </p:cNvPr>
            <p:cNvPicPr>
              <a:picLocks noChangeAspect="1"/>
            </p:cNvPicPr>
            <p:nvPr/>
          </p:nvPicPr>
          <p:blipFill>
            <a:blip r:embed="rId2"/>
            <a:stretch>
              <a:fillRect/>
            </a:stretch>
          </p:blipFill>
          <p:spPr>
            <a:xfrm>
              <a:off x="749126" y="939260"/>
              <a:ext cx="1581884" cy="2057400"/>
            </a:xfrm>
            <a:prstGeom prst="rect">
              <a:avLst/>
            </a:prstGeom>
          </p:spPr>
        </p:pic>
        <p:pic>
          <p:nvPicPr>
            <p:cNvPr id="53" name="Picture 52" descr="A map of different colors&#10;&#10;Description automatically generated">
              <a:extLst>
                <a:ext uri="{FF2B5EF4-FFF2-40B4-BE49-F238E27FC236}">
                  <a16:creationId xmlns:a16="http://schemas.microsoft.com/office/drawing/2014/main" id="{9448CD2B-6537-5680-DC29-B6269BB8CE5B}"/>
                </a:ext>
              </a:extLst>
            </p:cNvPr>
            <p:cNvPicPr>
              <a:picLocks noChangeAspect="1"/>
            </p:cNvPicPr>
            <p:nvPr/>
          </p:nvPicPr>
          <p:blipFill>
            <a:blip r:embed="rId3"/>
            <a:stretch>
              <a:fillRect/>
            </a:stretch>
          </p:blipFill>
          <p:spPr>
            <a:xfrm>
              <a:off x="765001" y="3082503"/>
              <a:ext cx="1568450" cy="2009775"/>
            </a:xfrm>
            <a:prstGeom prst="rect">
              <a:avLst/>
            </a:prstGeom>
          </p:spPr>
        </p:pic>
        <p:pic>
          <p:nvPicPr>
            <p:cNvPr id="54" name="Picture 53" descr="A number with a red line&#10;&#10;Description automatically generated with medium confidence">
              <a:extLst>
                <a:ext uri="{FF2B5EF4-FFF2-40B4-BE49-F238E27FC236}">
                  <a16:creationId xmlns:a16="http://schemas.microsoft.com/office/drawing/2014/main" id="{02981112-CC0D-FEB5-E1B4-4E78BA21F441}"/>
                </a:ext>
              </a:extLst>
            </p:cNvPr>
            <p:cNvPicPr>
              <a:picLocks noChangeAspect="1"/>
            </p:cNvPicPr>
            <p:nvPr/>
          </p:nvPicPr>
          <p:blipFill>
            <a:blip r:embed="rId4"/>
            <a:stretch>
              <a:fillRect/>
            </a:stretch>
          </p:blipFill>
          <p:spPr>
            <a:xfrm rot="16200000">
              <a:off x="6186344" y="2789818"/>
              <a:ext cx="3349361" cy="424061"/>
            </a:xfrm>
            <a:prstGeom prst="rect">
              <a:avLst/>
            </a:prstGeom>
          </p:spPr>
        </p:pic>
        <p:sp>
          <p:nvSpPr>
            <p:cNvPr id="55" name="TextBox 54">
              <a:extLst>
                <a:ext uri="{FF2B5EF4-FFF2-40B4-BE49-F238E27FC236}">
                  <a16:creationId xmlns:a16="http://schemas.microsoft.com/office/drawing/2014/main" id="{7BC9B1BC-3253-70F2-7BC2-24076AF2AA1F}"/>
                </a:ext>
              </a:extLst>
            </p:cNvPr>
            <p:cNvSpPr txBox="1"/>
            <p:nvPr/>
          </p:nvSpPr>
          <p:spPr>
            <a:xfrm rot="16200000">
              <a:off x="-305664" y="1755246"/>
              <a:ext cx="1602042" cy="338554"/>
            </a:xfrm>
            <a:prstGeom prst="rect">
              <a:avLst/>
            </a:prstGeom>
            <a:noFill/>
          </p:spPr>
          <p:txBody>
            <a:bodyPr wrap="none" rtlCol="0">
              <a:spAutoFit/>
            </a:bodyPr>
            <a:lstStyle/>
            <a:p>
              <a:r>
                <a:rPr lang="en-US" sz="1600" dirty="0">
                  <a:latin typeface="Gill Sans MT" panose="020B0502020104020203" pitchFamily="34" charset="77"/>
                  <a:cs typeface="Times New Roman" panose="02020603050405020304" pitchFamily="18" charset="0"/>
                </a:rPr>
                <a:t>Autumn Advance</a:t>
              </a:r>
            </a:p>
          </p:txBody>
        </p:sp>
        <p:sp>
          <p:nvSpPr>
            <p:cNvPr id="56" name="TextBox 55">
              <a:extLst>
                <a:ext uri="{FF2B5EF4-FFF2-40B4-BE49-F238E27FC236}">
                  <a16:creationId xmlns:a16="http://schemas.microsoft.com/office/drawing/2014/main" id="{8CAC31A4-C795-B83B-1E14-AB08B5AB71D7}"/>
                </a:ext>
              </a:extLst>
            </p:cNvPr>
            <p:cNvSpPr txBox="1"/>
            <p:nvPr/>
          </p:nvSpPr>
          <p:spPr>
            <a:xfrm rot="16200000">
              <a:off x="-195952" y="3808866"/>
              <a:ext cx="1379608" cy="338554"/>
            </a:xfrm>
            <a:prstGeom prst="rect">
              <a:avLst/>
            </a:prstGeom>
            <a:noFill/>
          </p:spPr>
          <p:txBody>
            <a:bodyPr wrap="none" rtlCol="0">
              <a:spAutoFit/>
            </a:bodyPr>
            <a:lstStyle/>
            <a:p>
              <a:r>
                <a:rPr lang="en-US" sz="1600" dirty="0">
                  <a:latin typeface="Gill Sans MT" panose="020B0502020104020203" pitchFamily="34" charset="77"/>
                  <a:cs typeface="Times New Roman" panose="02020603050405020304" pitchFamily="18" charset="0"/>
                </a:rPr>
                <a:t>Spring Retreat</a:t>
              </a:r>
            </a:p>
          </p:txBody>
        </p:sp>
        <p:sp>
          <p:nvSpPr>
            <p:cNvPr id="57" name="TextBox 56">
              <a:extLst>
                <a:ext uri="{FF2B5EF4-FFF2-40B4-BE49-F238E27FC236}">
                  <a16:creationId xmlns:a16="http://schemas.microsoft.com/office/drawing/2014/main" id="{CDCFC647-CECF-3AB0-1CC1-2AF98156EA7A}"/>
                </a:ext>
              </a:extLst>
            </p:cNvPr>
            <p:cNvSpPr txBox="1"/>
            <p:nvPr/>
          </p:nvSpPr>
          <p:spPr>
            <a:xfrm>
              <a:off x="8178700" y="1517321"/>
              <a:ext cx="1948241" cy="1015663"/>
            </a:xfrm>
            <a:prstGeom prst="rect">
              <a:avLst/>
            </a:prstGeom>
            <a:noFill/>
          </p:spPr>
          <p:txBody>
            <a:bodyPr wrap="square" rtlCol="0">
              <a:spAutoFit/>
            </a:bodyPr>
            <a:lstStyle/>
            <a:p>
              <a:r>
                <a:rPr lang="en-US" sz="2000" dirty="0">
                  <a:latin typeface="Gill Sans MT" panose="020B0502020104020203" pitchFamily="34" charset="77"/>
                  <a:cs typeface="Times New Roman" panose="02020603050405020304" pitchFamily="18" charset="0"/>
                </a:rPr>
                <a:t>Mostly later autumn advances (blues)</a:t>
              </a:r>
            </a:p>
          </p:txBody>
        </p:sp>
        <p:sp>
          <p:nvSpPr>
            <p:cNvPr id="58" name="TextBox 57">
              <a:extLst>
                <a:ext uri="{FF2B5EF4-FFF2-40B4-BE49-F238E27FC236}">
                  <a16:creationId xmlns:a16="http://schemas.microsoft.com/office/drawing/2014/main" id="{1673FBB8-7B6C-75A4-BF33-05D424A02168}"/>
                </a:ext>
              </a:extLst>
            </p:cNvPr>
            <p:cNvSpPr txBox="1"/>
            <p:nvPr/>
          </p:nvSpPr>
          <p:spPr>
            <a:xfrm>
              <a:off x="8178699" y="3378261"/>
              <a:ext cx="1948241" cy="1015663"/>
            </a:xfrm>
            <a:prstGeom prst="rect">
              <a:avLst/>
            </a:prstGeom>
            <a:noFill/>
          </p:spPr>
          <p:txBody>
            <a:bodyPr wrap="square" rtlCol="0">
              <a:spAutoFit/>
            </a:bodyPr>
            <a:lstStyle/>
            <a:p>
              <a:r>
                <a:rPr lang="en-US" sz="2000" dirty="0">
                  <a:latin typeface="Gill Sans MT" panose="020B0502020104020203" pitchFamily="34" charset="77"/>
                  <a:cs typeface="Times New Roman" panose="02020603050405020304" pitchFamily="18" charset="0"/>
                </a:rPr>
                <a:t>Mostly earlier spring retreats (reds)</a:t>
              </a:r>
            </a:p>
          </p:txBody>
        </p:sp>
        <p:sp>
          <p:nvSpPr>
            <p:cNvPr id="59" name="TextBox 58">
              <a:extLst>
                <a:ext uri="{FF2B5EF4-FFF2-40B4-BE49-F238E27FC236}">
                  <a16:creationId xmlns:a16="http://schemas.microsoft.com/office/drawing/2014/main" id="{2A5903BA-34D2-BEAB-35A8-9971CF3EC1B9}"/>
                </a:ext>
              </a:extLst>
            </p:cNvPr>
            <p:cNvSpPr txBox="1"/>
            <p:nvPr/>
          </p:nvSpPr>
          <p:spPr>
            <a:xfrm>
              <a:off x="808202" y="3130936"/>
              <a:ext cx="612965" cy="307777"/>
            </a:xfrm>
            <a:prstGeom prst="rect">
              <a:avLst/>
            </a:prstGeom>
            <a:solidFill>
              <a:schemeClr val="bg1"/>
            </a:solidFill>
          </p:spPr>
          <p:txBody>
            <a:bodyPr wrap="square">
              <a:spAutoFit/>
            </a:bodyPr>
            <a:lstStyle/>
            <a:p>
              <a:pPr algn="ctr"/>
              <a:r>
                <a:rPr lang="en-US" sz="1400" dirty="0">
                  <a:latin typeface="Gill Sans MT" panose="020B0502020104020203" pitchFamily="34" charset="77"/>
                  <a:cs typeface="Times New Roman" panose="02020603050405020304" pitchFamily="18" charset="0"/>
                </a:rPr>
                <a:t>2020</a:t>
              </a:r>
            </a:p>
          </p:txBody>
        </p:sp>
        <p:sp>
          <p:nvSpPr>
            <p:cNvPr id="60" name="TextBox 59">
              <a:extLst>
                <a:ext uri="{FF2B5EF4-FFF2-40B4-BE49-F238E27FC236}">
                  <a16:creationId xmlns:a16="http://schemas.microsoft.com/office/drawing/2014/main" id="{14B81744-A122-7CF4-762B-39FF839BBF86}"/>
                </a:ext>
              </a:extLst>
            </p:cNvPr>
            <p:cNvSpPr txBox="1"/>
            <p:nvPr/>
          </p:nvSpPr>
          <p:spPr>
            <a:xfrm>
              <a:off x="788590" y="1001863"/>
              <a:ext cx="612965" cy="307777"/>
            </a:xfrm>
            <a:prstGeom prst="rect">
              <a:avLst/>
            </a:prstGeom>
            <a:solidFill>
              <a:schemeClr val="bg1"/>
            </a:solidFill>
          </p:spPr>
          <p:txBody>
            <a:bodyPr wrap="square">
              <a:spAutoFit/>
            </a:bodyPr>
            <a:lstStyle/>
            <a:p>
              <a:pPr algn="ctr"/>
              <a:r>
                <a:rPr lang="en-US" sz="1400" dirty="0">
                  <a:latin typeface="Gill Sans MT" panose="020B0502020104020203" pitchFamily="34" charset="77"/>
                  <a:cs typeface="Times New Roman" panose="02020603050405020304" pitchFamily="18" charset="0"/>
                </a:rPr>
                <a:t>2020</a:t>
              </a:r>
            </a:p>
          </p:txBody>
        </p:sp>
        <p:grpSp>
          <p:nvGrpSpPr>
            <p:cNvPr id="61" name="Group 60">
              <a:extLst>
                <a:ext uri="{FF2B5EF4-FFF2-40B4-BE49-F238E27FC236}">
                  <a16:creationId xmlns:a16="http://schemas.microsoft.com/office/drawing/2014/main" id="{7009884C-4F5C-604C-08DA-62226DB88B01}"/>
                </a:ext>
              </a:extLst>
            </p:cNvPr>
            <p:cNvGrpSpPr/>
            <p:nvPr/>
          </p:nvGrpSpPr>
          <p:grpSpPr>
            <a:xfrm>
              <a:off x="5985917" y="926035"/>
              <a:ext cx="1611337" cy="4122962"/>
              <a:chOff x="5985917" y="926035"/>
              <a:chExt cx="1611337" cy="4122962"/>
            </a:xfrm>
          </p:grpSpPr>
          <p:pic>
            <p:nvPicPr>
              <p:cNvPr id="72" name="Picture 71" descr="A map of the arctic&#10;&#10;Description automatically generated">
                <a:extLst>
                  <a:ext uri="{FF2B5EF4-FFF2-40B4-BE49-F238E27FC236}">
                    <a16:creationId xmlns:a16="http://schemas.microsoft.com/office/drawing/2014/main" id="{6EDA92C9-0ADA-CA12-73C9-6E0BCF0A1F6D}"/>
                  </a:ext>
                </a:extLst>
              </p:cNvPr>
              <p:cNvPicPr>
                <a:picLocks noChangeAspect="1"/>
              </p:cNvPicPr>
              <p:nvPr/>
            </p:nvPicPr>
            <p:blipFill>
              <a:blip r:embed="rId5"/>
              <a:stretch>
                <a:fillRect/>
              </a:stretch>
            </p:blipFill>
            <p:spPr>
              <a:xfrm>
                <a:off x="5985917" y="926035"/>
                <a:ext cx="1571625" cy="2016125"/>
              </a:xfrm>
              <a:prstGeom prst="rect">
                <a:avLst/>
              </a:prstGeom>
            </p:spPr>
          </p:pic>
          <p:pic>
            <p:nvPicPr>
              <p:cNvPr id="73" name="Picture 72" descr="A map of the arctic&#10;&#10;Description automatically generated">
                <a:extLst>
                  <a:ext uri="{FF2B5EF4-FFF2-40B4-BE49-F238E27FC236}">
                    <a16:creationId xmlns:a16="http://schemas.microsoft.com/office/drawing/2014/main" id="{88FBAB3B-3AEE-47AB-DBAB-A4A376ABD492}"/>
                  </a:ext>
                </a:extLst>
              </p:cNvPr>
              <p:cNvPicPr>
                <a:picLocks noChangeAspect="1"/>
              </p:cNvPicPr>
              <p:nvPr/>
            </p:nvPicPr>
            <p:blipFill>
              <a:blip r:embed="rId6"/>
              <a:stretch>
                <a:fillRect/>
              </a:stretch>
            </p:blipFill>
            <p:spPr>
              <a:xfrm>
                <a:off x="6028804" y="3036047"/>
                <a:ext cx="1568450" cy="2012950"/>
              </a:xfrm>
              <a:prstGeom prst="rect">
                <a:avLst/>
              </a:prstGeom>
            </p:spPr>
          </p:pic>
          <p:sp>
            <p:nvSpPr>
              <p:cNvPr id="74" name="TextBox 73">
                <a:extLst>
                  <a:ext uri="{FF2B5EF4-FFF2-40B4-BE49-F238E27FC236}">
                    <a16:creationId xmlns:a16="http://schemas.microsoft.com/office/drawing/2014/main" id="{B1C9A51F-0409-53BB-F4BE-97EF75B4448B}"/>
                  </a:ext>
                </a:extLst>
              </p:cNvPr>
              <p:cNvSpPr txBox="1"/>
              <p:nvPr/>
            </p:nvSpPr>
            <p:spPr>
              <a:xfrm>
                <a:off x="6022295" y="988295"/>
                <a:ext cx="612965" cy="307777"/>
              </a:xfrm>
              <a:prstGeom prst="rect">
                <a:avLst/>
              </a:prstGeom>
              <a:solidFill>
                <a:schemeClr val="bg1"/>
              </a:solidFill>
            </p:spPr>
            <p:txBody>
              <a:bodyPr wrap="square">
                <a:spAutoFit/>
              </a:bodyPr>
              <a:lstStyle/>
              <a:p>
                <a:pPr algn="ctr"/>
                <a:r>
                  <a:rPr lang="en-US" sz="1400" dirty="0">
                    <a:latin typeface="Gill Sans MT" panose="020B0502020104020203" pitchFamily="34" charset="77"/>
                    <a:cs typeface="Times New Roman" panose="02020603050405020304" pitchFamily="18" charset="0"/>
                  </a:rPr>
                  <a:t>2023</a:t>
                </a:r>
              </a:p>
            </p:txBody>
          </p:sp>
          <p:sp>
            <p:nvSpPr>
              <p:cNvPr id="75" name="TextBox 74">
                <a:extLst>
                  <a:ext uri="{FF2B5EF4-FFF2-40B4-BE49-F238E27FC236}">
                    <a16:creationId xmlns:a16="http://schemas.microsoft.com/office/drawing/2014/main" id="{D6E51F5A-30A2-2004-02A5-8D2A7F7FA5B4}"/>
                  </a:ext>
                </a:extLst>
              </p:cNvPr>
              <p:cNvSpPr txBox="1"/>
              <p:nvPr/>
            </p:nvSpPr>
            <p:spPr>
              <a:xfrm>
                <a:off x="6078825" y="3105292"/>
                <a:ext cx="612965" cy="307777"/>
              </a:xfrm>
              <a:prstGeom prst="rect">
                <a:avLst/>
              </a:prstGeom>
              <a:solidFill>
                <a:schemeClr val="bg1"/>
              </a:solidFill>
            </p:spPr>
            <p:txBody>
              <a:bodyPr wrap="square">
                <a:spAutoFit/>
              </a:bodyPr>
              <a:lstStyle/>
              <a:p>
                <a:pPr algn="ctr"/>
                <a:r>
                  <a:rPr lang="en-US" sz="1400" dirty="0">
                    <a:latin typeface="Gill Sans MT" panose="020B0502020104020203" pitchFamily="34" charset="77"/>
                    <a:cs typeface="Times New Roman" panose="02020603050405020304" pitchFamily="18" charset="0"/>
                  </a:rPr>
                  <a:t>2023</a:t>
                </a:r>
              </a:p>
            </p:txBody>
          </p:sp>
        </p:grpSp>
        <p:grpSp>
          <p:nvGrpSpPr>
            <p:cNvPr id="62" name="Group 61">
              <a:extLst>
                <a:ext uri="{FF2B5EF4-FFF2-40B4-BE49-F238E27FC236}">
                  <a16:creationId xmlns:a16="http://schemas.microsoft.com/office/drawing/2014/main" id="{2CAA9EBE-8214-85FC-91CD-A1AA6BE6ECDD}"/>
                </a:ext>
              </a:extLst>
            </p:cNvPr>
            <p:cNvGrpSpPr/>
            <p:nvPr/>
          </p:nvGrpSpPr>
          <p:grpSpPr>
            <a:xfrm>
              <a:off x="4235779" y="926035"/>
              <a:ext cx="1594707" cy="4132487"/>
              <a:chOff x="4235779" y="926035"/>
              <a:chExt cx="1594707" cy="4132487"/>
            </a:xfrm>
          </p:grpSpPr>
          <p:pic>
            <p:nvPicPr>
              <p:cNvPr id="68" name="Picture 67" descr="A map of the arctic&#10;&#10;Description automatically generated">
                <a:extLst>
                  <a:ext uri="{FF2B5EF4-FFF2-40B4-BE49-F238E27FC236}">
                    <a16:creationId xmlns:a16="http://schemas.microsoft.com/office/drawing/2014/main" id="{5EB8C83A-7992-A5EA-2FA9-15F9193CA189}"/>
                  </a:ext>
                </a:extLst>
              </p:cNvPr>
              <p:cNvPicPr>
                <a:picLocks noChangeAspect="1"/>
              </p:cNvPicPr>
              <p:nvPr/>
            </p:nvPicPr>
            <p:blipFill>
              <a:blip r:embed="rId7"/>
              <a:stretch>
                <a:fillRect/>
              </a:stretch>
            </p:blipFill>
            <p:spPr>
              <a:xfrm>
                <a:off x="4252511" y="926035"/>
                <a:ext cx="1577975" cy="2019300"/>
              </a:xfrm>
              <a:prstGeom prst="rect">
                <a:avLst/>
              </a:prstGeom>
            </p:spPr>
          </p:pic>
          <p:pic>
            <p:nvPicPr>
              <p:cNvPr id="69" name="Picture 68" descr="A map of the united states&#10;&#10;Description automatically generated">
                <a:extLst>
                  <a:ext uri="{FF2B5EF4-FFF2-40B4-BE49-F238E27FC236}">
                    <a16:creationId xmlns:a16="http://schemas.microsoft.com/office/drawing/2014/main" id="{3E4F39DC-665D-D2B9-C891-88D934F67F1A}"/>
                  </a:ext>
                </a:extLst>
              </p:cNvPr>
              <p:cNvPicPr>
                <a:picLocks noChangeAspect="1"/>
              </p:cNvPicPr>
              <p:nvPr/>
            </p:nvPicPr>
            <p:blipFill>
              <a:blip r:embed="rId8"/>
              <a:stretch>
                <a:fillRect/>
              </a:stretch>
            </p:blipFill>
            <p:spPr>
              <a:xfrm>
                <a:off x="4235779" y="3036047"/>
                <a:ext cx="1558925" cy="2022475"/>
              </a:xfrm>
              <a:prstGeom prst="rect">
                <a:avLst/>
              </a:prstGeom>
            </p:spPr>
          </p:pic>
          <p:sp>
            <p:nvSpPr>
              <p:cNvPr id="70" name="TextBox 69">
                <a:extLst>
                  <a:ext uri="{FF2B5EF4-FFF2-40B4-BE49-F238E27FC236}">
                    <a16:creationId xmlns:a16="http://schemas.microsoft.com/office/drawing/2014/main" id="{A334F2FB-F59B-8DA2-CA80-76B413F4F49A}"/>
                  </a:ext>
                </a:extLst>
              </p:cNvPr>
              <p:cNvSpPr txBox="1"/>
              <p:nvPr/>
            </p:nvSpPr>
            <p:spPr>
              <a:xfrm>
                <a:off x="4289259" y="971692"/>
                <a:ext cx="612965" cy="307777"/>
              </a:xfrm>
              <a:prstGeom prst="rect">
                <a:avLst/>
              </a:prstGeom>
              <a:solidFill>
                <a:schemeClr val="bg1"/>
              </a:solidFill>
            </p:spPr>
            <p:txBody>
              <a:bodyPr wrap="square">
                <a:spAutoFit/>
              </a:bodyPr>
              <a:lstStyle/>
              <a:p>
                <a:pPr algn="ctr"/>
                <a:r>
                  <a:rPr lang="en-US" sz="1400" dirty="0">
                    <a:latin typeface="Gill Sans MT" panose="020B0502020104020203" pitchFamily="34" charset="77"/>
                    <a:cs typeface="Times New Roman" panose="02020603050405020304" pitchFamily="18" charset="0"/>
                  </a:rPr>
                  <a:t>2022</a:t>
                </a:r>
              </a:p>
            </p:txBody>
          </p:sp>
          <p:sp>
            <p:nvSpPr>
              <p:cNvPr id="71" name="TextBox 70">
                <a:extLst>
                  <a:ext uri="{FF2B5EF4-FFF2-40B4-BE49-F238E27FC236}">
                    <a16:creationId xmlns:a16="http://schemas.microsoft.com/office/drawing/2014/main" id="{1FC39CF3-2684-A0D5-4A5F-CF82C46093E8}"/>
                  </a:ext>
                </a:extLst>
              </p:cNvPr>
              <p:cNvSpPr txBox="1"/>
              <p:nvPr/>
            </p:nvSpPr>
            <p:spPr>
              <a:xfrm>
                <a:off x="4266629" y="3103786"/>
                <a:ext cx="612965" cy="307777"/>
              </a:xfrm>
              <a:prstGeom prst="rect">
                <a:avLst/>
              </a:prstGeom>
              <a:solidFill>
                <a:schemeClr val="bg1"/>
              </a:solidFill>
            </p:spPr>
            <p:txBody>
              <a:bodyPr wrap="square">
                <a:spAutoFit/>
              </a:bodyPr>
              <a:lstStyle/>
              <a:p>
                <a:pPr algn="ctr"/>
                <a:r>
                  <a:rPr lang="en-US" sz="1400" dirty="0">
                    <a:latin typeface="Gill Sans MT" panose="020B0502020104020203" pitchFamily="34" charset="77"/>
                    <a:cs typeface="Times New Roman" panose="02020603050405020304" pitchFamily="18" charset="0"/>
                  </a:rPr>
                  <a:t>2022</a:t>
                </a:r>
              </a:p>
            </p:txBody>
          </p:sp>
        </p:grpSp>
        <p:grpSp>
          <p:nvGrpSpPr>
            <p:cNvPr id="63" name="Group 62">
              <a:extLst>
                <a:ext uri="{FF2B5EF4-FFF2-40B4-BE49-F238E27FC236}">
                  <a16:creationId xmlns:a16="http://schemas.microsoft.com/office/drawing/2014/main" id="{48094156-76A5-0252-06DD-5C5F79D5C0B0}"/>
                </a:ext>
              </a:extLst>
            </p:cNvPr>
            <p:cNvGrpSpPr/>
            <p:nvPr/>
          </p:nvGrpSpPr>
          <p:grpSpPr>
            <a:xfrm>
              <a:off x="2482582" y="921272"/>
              <a:ext cx="1614498" cy="4164409"/>
              <a:chOff x="2482582" y="921272"/>
              <a:chExt cx="1614498" cy="4164409"/>
            </a:xfrm>
          </p:grpSpPr>
          <p:pic>
            <p:nvPicPr>
              <p:cNvPr id="64" name="Picture 63" descr="A map of the arctic&#10;&#10;Description automatically generated">
                <a:extLst>
                  <a:ext uri="{FF2B5EF4-FFF2-40B4-BE49-F238E27FC236}">
                    <a16:creationId xmlns:a16="http://schemas.microsoft.com/office/drawing/2014/main" id="{38A90740-603A-7201-AED1-7704589144DB}"/>
                  </a:ext>
                </a:extLst>
              </p:cNvPr>
              <p:cNvPicPr>
                <a:picLocks noChangeAspect="1"/>
              </p:cNvPicPr>
              <p:nvPr/>
            </p:nvPicPr>
            <p:blipFill>
              <a:blip r:embed="rId9"/>
              <a:stretch>
                <a:fillRect/>
              </a:stretch>
            </p:blipFill>
            <p:spPr>
              <a:xfrm>
                <a:off x="2519105" y="921272"/>
                <a:ext cx="1577975" cy="2025650"/>
              </a:xfrm>
              <a:prstGeom prst="rect">
                <a:avLst/>
              </a:prstGeom>
            </p:spPr>
          </p:pic>
          <p:pic>
            <p:nvPicPr>
              <p:cNvPr id="65" name="Picture 64" descr="A map of the arctic&#10;&#10;Description automatically generated">
                <a:extLst>
                  <a:ext uri="{FF2B5EF4-FFF2-40B4-BE49-F238E27FC236}">
                    <a16:creationId xmlns:a16="http://schemas.microsoft.com/office/drawing/2014/main" id="{8F50B4D8-B5C9-281A-FD3F-9CE1F98A1F75}"/>
                  </a:ext>
                </a:extLst>
              </p:cNvPr>
              <p:cNvPicPr>
                <a:picLocks noChangeAspect="1"/>
              </p:cNvPicPr>
              <p:nvPr/>
            </p:nvPicPr>
            <p:blipFill>
              <a:blip r:embed="rId10"/>
              <a:stretch>
                <a:fillRect/>
              </a:stretch>
            </p:blipFill>
            <p:spPr>
              <a:xfrm>
                <a:off x="2482582" y="3075906"/>
                <a:ext cx="1568450" cy="2009775"/>
              </a:xfrm>
              <a:prstGeom prst="rect">
                <a:avLst/>
              </a:prstGeom>
            </p:spPr>
          </p:pic>
          <p:sp>
            <p:nvSpPr>
              <p:cNvPr id="66" name="TextBox 65">
                <a:extLst>
                  <a:ext uri="{FF2B5EF4-FFF2-40B4-BE49-F238E27FC236}">
                    <a16:creationId xmlns:a16="http://schemas.microsoft.com/office/drawing/2014/main" id="{0C458B05-309C-CCB5-221D-BB174ACC6916}"/>
                  </a:ext>
                </a:extLst>
              </p:cNvPr>
              <p:cNvSpPr txBox="1"/>
              <p:nvPr/>
            </p:nvSpPr>
            <p:spPr>
              <a:xfrm>
                <a:off x="2543451" y="964145"/>
                <a:ext cx="612965" cy="307777"/>
              </a:xfrm>
              <a:prstGeom prst="rect">
                <a:avLst/>
              </a:prstGeom>
              <a:solidFill>
                <a:schemeClr val="bg1"/>
              </a:solidFill>
            </p:spPr>
            <p:txBody>
              <a:bodyPr wrap="square">
                <a:spAutoFit/>
              </a:bodyPr>
              <a:lstStyle/>
              <a:p>
                <a:pPr algn="ctr"/>
                <a:r>
                  <a:rPr lang="en-US" sz="1400" dirty="0">
                    <a:latin typeface="Gill Sans MT" panose="020B0502020104020203" pitchFamily="34" charset="77"/>
                    <a:cs typeface="Times New Roman" panose="02020603050405020304" pitchFamily="18" charset="0"/>
                  </a:rPr>
                  <a:t>2021</a:t>
                </a:r>
              </a:p>
            </p:txBody>
          </p:sp>
          <p:sp>
            <p:nvSpPr>
              <p:cNvPr id="67" name="TextBox 66">
                <a:extLst>
                  <a:ext uri="{FF2B5EF4-FFF2-40B4-BE49-F238E27FC236}">
                    <a16:creationId xmlns:a16="http://schemas.microsoft.com/office/drawing/2014/main" id="{90989E20-4CD8-30DE-2873-B2FD18D06047}"/>
                  </a:ext>
                </a:extLst>
              </p:cNvPr>
              <p:cNvSpPr txBox="1"/>
              <p:nvPr/>
            </p:nvSpPr>
            <p:spPr>
              <a:xfrm>
                <a:off x="2517799" y="3120387"/>
                <a:ext cx="612965" cy="307777"/>
              </a:xfrm>
              <a:prstGeom prst="rect">
                <a:avLst/>
              </a:prstGeom>
              <a:solidFill>
                <a:schemeClr val="bg1"/>
              </a:solidFill>
            </p:spPr>
            <p:txBody>
              <a:bodyPr wrap="square">
                <a:spAutoFit/>
              </a:bodyPr>
              <a:lstStyle/>
              <a:p>
                <a:pPr algn="ctr"/>
                <a:r>
                  <a:rPr lang="en-US" sz="1400" dirty="0">
                    <a:latin typeface="Gill Sans MT" panose="020B0502020104020203" pitchFamily="34" charset="77"/>
                    <a:cs typeface="Times New Roman" panose="02020603050405020304" pitchFamily="18" charset="0"/>
                  </a:rPr>
                  <a:t>2021</a:t>
                </a:r>
              </a:p>
            </p:txBody>
          </p:sp>
        </p:grpSp>
      </p:grpSp>
      <p:sp>
        <p:nvSpPr>
          <p:cNvPr id="76" name="Title 1">
            <a:extLst>
              <a:ext uri="{FF2B5EF4-FFF2-40B4-BE49-F238E27FC236}">
                <a16:creationId xmlns:a16="http://schemas.microsoft.com/office/drawing/2014/main" id="{F68F8442-F1B0-5E84-73AB-1F98E9D35F6E}"/>
              </a:ext>
            </a:extLst>
          </p:cNvPr>
          <p:cNvSpPr txBox="1">
            <a:spLocks/>
          </p:cNvSpPr>
          <p:nvPr/>
        </p:nvSpPr>
        <p:spPr>
          <a:xfrm>
            <a:off x="1443005" y="523613"/>
            <a:ext cx="9261779" cy="995905"/>
          </a:xfrm>
          <a:prstGeom prst="rect">
            <a:avLst/>
          </a:prstGeom>
          <a:ln w="28575">
            <a:noFill/>
          </a:ln>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Gill Sans MT" panose="020B0502020104020203" pitchFamily="34" charset="77"/>
                <a:cs typeface="Times New Roman" panose="02020603050405020304" pitchFamily="18" charset="0"/>
              </a:rPr>
              <a:t>Extreme Changes in Sea-Ice Seasonality</a:t>
            </a:r>
          </a:p>
        </p:txBody>
      </p:sp>
    </p:spTree>
    <p:extLst>
      <p:ext uri="{BB962C8B-B14F-4D97-AF65-F5344CB8AC3E}">
        <p14:creationId xmlns:p14="http://schemas.microsoft.com/office/powerpoint/2010/main" val="977783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95EDD381-8A94-995F-AA6F-6675E13F8C2B}"/>
              </a:ext>
            </a:extLst>
          </p:cNvPr>
          <p:cNvSpPr txBox="1"/>
          <p:nvPr/>
        </p:nvSpPr>
        <p:spPr>
          <a:xfrm>
            <a:off x="204221" y="1905641"/>
            <a:ext cx="5137325" cy="707886"/>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Gill Sans MT" panose="020B0502020104020203" pitchFamily="34" charset="77"/>
                <a:cs typeface="Times New Roman" panose="02020603050405020304" pitchFamily="18" charset="0"/>
              </a:rPr>
              <a:t>Seasonally alters ocean stratification, heat, nutrient, and gas exchanges</a:t>
            </a:r>
          </a:p>
        </p:txBody>
      </p:sp>
      <p:sp>
        <p:nvSpPr>
          <p:cNvPr id="30" name="TextBox 29">
            <a:extLst>
              <a:ext uri="{FF2B5EF4-FFF2-40B4-BE49-F238E27FC236}">
                <a16:creationId xmlns:a16="http://schemas.microsoft.com/office/drawing/2014/main" id="{308F418A-36A7-655C-2303-AB4F51360BE5}"/>
              </a:ext>
            </a:extLst>
          </p:cNvPr>
          <p:cNvSpPr txBox="1"/>
          <p:nvPr/>
        </p:nvSpPr>
        <p:spPr>
          <a:xfrm>
            <a:off x="790830" y="518497"/>
            <a:ext cx="10614453" cy="861774"/>
          </a:xfrm>
          <a:prstGeom prst="rect">
            <a:avLst/>
          </a:prstGeom>
          <a:noFill/>
        </p:spPr>
        <p:txBody>
          <a:bodyPr wrap="square">
            <a:spAutoFit/>
          </a:bodyPr>
          <a:lstStyle/>
          <a:p>
            <a:pPr algn="ctr"/>
            <a:r>
              <a:rPr lang="en-US" sz="3200" dirty="0">
                <a:latin typeface="Gill Sans MT" panose="020B0502020104020203" pitchFamily="34" charset="77"/>
                <a:cs typeface="Times New Roman" panose="02020603050405020304" pitchFamily="18" charset="0"/>
              </a:rPr>
              <a:t> Seasonal Sea Ice – Ecosystem Interactions </a:t>
            </a:r>
          </a:p>
          <a:p>
            <a:pPr algn="ctr"/>
            <a:r>
              <a:rPr lang="en-US" dirty="0">
                <a:solidFill>
                  <a:schemeClr val="bg1">
                    <a:lumMod val="65000"/>
                  </a:schemeClr>
                </a:solidFill>
                <a:latin typeface="Gill Sans MT" panose="020B0502020104020203" pitchFamily="34" charset="77"/>
                <a:cs typeface="Times New Roman" panose="02020603050405020304" pitchFamily="18" charset="0"/>
              </a:rPr>
              <a:t>(</a:t>
            </a:r>
            <a:r>
              <a:rPr lang="en-US" dirty="0" err="1">
                <a:solidFill>
                  <a:schemeClr val="bg1">
                    <a:lumMod val="65000"/>
                  </a:schemeClr>
                </a:solidFill>
                <a:latin typeface="Gill Sans MT" panose="020B0502020104020203" pitchFamily="34" charset="77"/>
                <a:cs typeface="Times New Roman" panose="02020603050405020304" pitchFamily="18" charset="0"/>
              </a:rPr>
              <a:t>Ducklow</a:t>
            </a:r>
            <a:r>
              <a:rPr lang="en-US" dirty="0">
                <a:solidFill>
                  <a:schemeClr val="bg1">
                    <a:lumMod val="65000"/>
                  </a:schemeClr>
                </a:solidFill>
                <a:latin typeface="Gill Sans MT" panose="020B0502020104020203" pitchFamily="34" charset="77"/>
                <a:cs typeface="Times New Roman" panose="02020603050405020304" pitchFamily="18" charset="0"/>
              </a:rPr>
              <a:t> </a:t>
            </a:r>
            <a:r>
              <a:rPr lang="en-US" i="1" dirty="0">
                <a:solidFill>
                  <a:schemeClr val="bg1">
                    <a:lumMod val="65000"/>
                  </a:schemeClr>
                </a:solidFill>
                <a:latin typeface="Gill Sans MT" panose="020B0502020104020203" pitchFamily="34" charset="77"/>
                <a:cs typeface="Times New Roman" panose="02020603050405020304" pitchFamily="18" charset="0"/>
              </a:rPr>
              <a:t>et al</a:t>
            </a:r>
            <a:r>
              <a:rPr lang="en-US" dirty="0">
                <a:solidFill>
                  <a:schemeClr val="bg1">
                    <a:lumMod val="65000"/>
                  </a:schemeClr>
                </a:solidFill>
                <a:latin typeface="Gill Sans MT" panose="020B0502020104020203" pitchFamily="34" charset="77"/>
                <a:cs typeface="Times New Roman" panose="02020603050405020304" pitchFamily="18" charset="0"/>
              </a:rPr>
              <a:t> 2018; Schofield </a:t>
            </a:r>
            <a:r>
              <a:rPr lang="en-US" i="1" dirty="0">
                <a:solidFill>
                  <a:schemeClr val="bg1">
                    <a:lumMod val="65000"/>
                  </a:schemeClr>
                </a:solidFill>
                <a:latin typeface="Gill Sans MT" panose="020B0502020104020203" pitchFamily="34" charset="77"/>
                <a:cs typeface="Times New Roman" panose="02020603050405020304" pitchFamily="18" charset="0"/>
              </a:rPr>
              <a:t>et al</a:t>
            </a:r>
            <a:r>
              <a:rPr lang="en-US" dirty="0">
                <a:solidFill>
                  <a:schemeClr val="bg1">
                    <a:lumMod val="65000"/>
                  </a:schemeClr>
                </a:solidFill>
                <a:latin typeface="Gill Sans MT" panose="020B0502020104020203" pitchFamily="34" charset="77"/>
                <a:cs typeface="Times New Roman" panose="02020603050405020304" pitchFamily="18" charset="0"/>
              </a:rPr>
              <a:t> 2024)</a:t>
            </a:r>
            <a:endParaRPr lang="en-US" dirty="0">
              <a:solidFill>
                <a:schemeClr val="bg1">
                  <a:lumMod val="65000"/>
                </a:schemeClr>
              </a:solidFill>
            </a:endParaRPr>
          </a:p>
        </p:txBody>
      </p:sp>
      <p:pic>
        <p:nvPicPr>
          <p:cNvPr id="21" name="Picture 20" descr="A diagram of a polar system&#10;&#10;Description automatically generated">
            <a:extLst>
              <a:ext uri="{FF2B5EF4-FFF2-40B4-BE49-F238E27FC236}">
                <a16:creationId xmlns:a16="http://schemas.microsoft.com/office/drawing/2014/main" id="{02E4D14D-0F73-D95D-31F2-918D1DB40111}"/>
              </a:ext>
            </a:extLst>
          </p:cNvPr>
          <p:cNvPicPr>
            <a:picLocks noChangeAspect="1"/>
          </p:cNvPicPr>
          <p:nvPr/>
        </p:nvPicPr>
        <p:blipFill>
          <a:blip r:embed="rId3"/>
          <a:stretch>
            <a:fillRect/>
          </a:stretch>
        </p:blipFill>
        <p:spPr>
          <a:xfrm>
            <a:off x="5796881" y="1850817"/>
            <a:ext cx="5480169" cy="4461244"/>
          </a:xfrm>
          <a:prstGeom prst="rect">
            <a:avLst/>
          </a:prstGeom>
          <a:ln w="38100">
            <a:solidFill>
              <a:schemeClr val="tx1"/>
            </a:solidFill>
          </a:ln>
        </p:spPr>
      </p:pic>
      <p:sp>
        <p:nvSpPr>
          <p:cNvPr id="3" name="TextBox 2">
            <a:extLst>
              <a:ext uri="{FF2B5EF4-FFF2-40B4-BE49-F238E27FC236}">
                <a16:creationId xmlns:a16="http://schemas.microsoft.com/office/drawing/2014/main" id="{64CF3E95-264D-EC12-43AB-AC5520818E45}"/>
              </a:ext>
            </a:extLst>
          </p:cNvPr>
          <p:cNvSpPr txBox="1"/>
          <p:nvPr/>
        </p:nvSpPr>
        <p:spPr>
          <a:xfrm>
            <a:off x="204221" y="2936549"/>
            <a:ext cx="5355920" cy="1015663"/>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Gill Sans MT" panose="020B0502020104020203" pitchFamily="34" charset="77"/>
                <a:cs typeface="Times New Roman" panose="02020603050405020304" pitchFamily="18" charset="0"/>
              </a:rPr>
              <a:t>Provides a haul-out platform for penguins &amp; seals, an under-ice refuge &amp; feeding ground for juvenile krill &amp; fish</a:t>
            </a:r>
          </a:p>
        </p:txBody>
      </p:sp>
      <p:sp>
        <p:nvSpPr>
          <p:cNvPr id="5" name="TextBox 4">
            <a:extLst>
              <a:ext uri="{FF2B5EF4-FFF2-40B4-BE49-F238E27FC236}">
                <a16:creationId xmlns:a16="http://schemas.microsoft.com/office/drawing/2014/main" id="{86E3D33D-7C89-EB93-07D0-23F7DC7912E4}"/>
              </a:ext>
            </a:extLst>
          </p:cNvPr>
          <p:cNvSpPr txBox="1"/>
          <p:nvPr/>
        </p:nvSpPr>
        <p:spPr>
          <a:xfrm>
            <a:off x="189473" y="4193390"/>
            <a:ext cx="4717061" cy="707886"/>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Gill Sans MT" panose="020B0502020104020203" pitchFamily="34" charset="77"/>
                <a:cs typeface="Times New Roman" panose="02020603050405020304" pitchFamily="18" charset="0"/>
              </a:rPr>
              <a:t>Spring sea-ice melt seeds the spring-summer phytoplankton bloom</a:t>
            </a:r>
          </a:p>
        </p:txBody>
      </p:sp>
      <p:sp>
        <p:nvSpPr>
          <p:cNvPr id="2" name="TextBox 1">
            <a:extLst>
              <a:ext uri="{FF2B5EF4-FFF2-40B4-BE49-F238E27FC236}">
                <a16:creationId xmlns:a16="http://schemas.microsoft.com/office/drawing/2014/main" id="{CFEACCB0-961C-98BA-2A06-7DF7A606EC2C}"/>
              </a:ext>
            </a:extLst>
          </p:cNvPr>
          <p:cNvSpPr txBox="1"/>
          <p:nvPr/>
        </p:nvSpPr>
        <p:spPr>
          <a:xfrm>
            <a:off x="175621" y="5110558"/>
            <a:ext cx="4717061" cy="707886"/>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Gill Sans MT" panose="020B0502020104020203" pitchFamily="34" charset="77"/>
                <a:cs typeface="Times New Roman" panose="02020603050405020304" pitchFamily="18" charset="0"/>
              </a:rPr>
              <a:t>A dominant driver of biological processes across trophic levels</a:t>
            </a:r>
          </a:p>
        </p:txBody>
      </p:sp>
    </p:spTree>
    <p:extLst>
      <p:ext uri="{BB962C8B-B14F-4D97-AF65-F5344CB8AC3E}">
        <p14:creationId xmlns:p14="http://schemas.microsoft.com/office/powerpoint/2010/main" val="242933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5E8FC-35D4-4C19-4FDE-2808C22794BB}"/>
              </a:ext>
            </a:extLst>
          </p:cNvPr>
          <p:cNvSpPr txBox="1">
            <a:spLocks/>
          </p:cNvSpPr>
          <p:nvPr/>
        </p:nvSpPr>
        <p:spPr>
          <a:xfrm>
            <a:off x="0" y="195001"/>
            <a:ext cx="4026789" cy="1188720"/>
          </a:xfrm>
          <a:prstGeom prst="rect">
            <a:avLst/>
          </a:prstGeom>
          <a:ln w="28575">
            <a:noFill/>
          </a:ln>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Gill Sans MT" panose="020B0502020104020203" pitchFamily="34" charset="77"/>
                <a:cs typeface="Times New Roman" panose="02020603050405020304" pitchFamily="18" charset="0"/>
              </a:rPr>
              <a:t>PAL Conceptual Model</a:t>
            </a:r>
          </a:p>
        </p:txBody>
      </p:sp>
      <p:pic>
        <p:nvPicPr>
          <p:cNvPr id="4" name="Picture 3" descr="A diagram of a sea cycle&#10;&#10;Description automatically generated with medium confidence">
            <a:extLst>
              <a:ext uri="{FF2B5EF4-FFF2-40B4-BE49-F238E27FC236}">
                <a16:creationId xmlns:a16="http://schemas.microsoft.com/office/drawing/2014/main" id="{64DF2D49-145B-80EF-CD22-45631EBF2354}"/>
              </a:ext>
            </a:extLst>
          </p:cNvPr>
          <p:cNvPicPr>
            <a:picLocks noChangeAspect="1"/>
          </p:cNvPicPr>
          <p:nvPr/>
        </p:nvPicPr>
        <p:blipFill>
          <a:blip r:embed="rId3"/>
          <a:stretch>
            <a:fillRect/>
          </a:stretch>
        </p:blipFill>
        <p:spPr>
          <a:xfrm>
            <a:off x="4589252" y="195001"/>
            <a:ext cx="7463833" cy="6240545"/>
          </a:xfrm>
          <a:prstGeom prst="rect">
            <a:avLst/>
          </a:prstGeom>
        </p:spPr>
      </p:pic>
      <p:sp>
        <p:nvSpPr>
          <p:cNvPr id="6" name="TextBox 5">
            <a:extLst>
              <a:ext uri="{FF2B5EF4-FFF2-40B4-BE49-F238E27FC236}">
                <a16:creationId xmlns:a16="http://schemas.microsoft.com/office/drawing/2014/main" id="{8B456E0D-D534-FCD0-3FE5-1DA63C0FBC47}"/>
              </a:ext>
            </a:extLst>
          </p:cNvPr>
          <p:cNvSpPr txBox="1"/>
          <p:nvPr/>
        </p:nvSpPr>
        <p:spPr>
          <a:xfrm>
            <a:off x="150510" y="2003151"/>
            <a:ext cx="4438742" cy="3046988"/>
          </a:xfrm>
          <a:prstGeom prst="rect">
            <a:avLst/>
          </a:prstGeom>
          <a:noFill/>
        </p:spPr>
        <p:txBody>
          <a:bodyPr wrap="square">
            <a:spAutoFit/>
          </a:bodyPr>
          <a:lstStyle/>
          <a:p>
            <a:endParaRPr lang="en-US" sz="2400" dirty="0">
              <a:latin typeface="Gill Sans MT" panose="020B0502020104020203" pitchFamily="34" charset="77"/>
              <a:cs typeface="Times New Roman" panose="02020603050405020304" pitchFamily="18" charset="0"/>
            </a:endParaRPr>
          </a:p>
          <a:p>
            <a:pPr marL="342900" indent="-342900">
              <a:buFont typeface="Arial" panose="020B0604020202020204" pitchFamily="34" charset="0"/>
              <a:buChar char="•"/>
            </a:pPr>
            <a:r>
              <a:rPr lang="en-US" sz="2400" dirty="0">
                <a:latin typeface="Gill Sans MT" panose="020B0502020104020203" pitchFamily="34" charset="77"/>
                <a:cs typeface="Times New Roman" panose="02020603050405020304" pitchFamily="18" charset="0"/>
              </a:rPr>
              <a:t>Drivers of Disturbance</a:t>
            </a:r>
          </a:p>
          <a:p>
            <a:pPr marL="342900" indent="-342900">
              <a:buFont typeface="Arial" panose="020B0604020202020204" pitchFamily="34" charset="0"/>
              <a:buChar char="•"/>
            </a:pPr>
            <a:endParaRPr lang="en-US" sz="2400" dirty="0">
              <a:latin typeface="Gill Sans MT" panose="020B0502020104020203" pitchFamily="34" charset="77"/>
              <a:cs typeface="Times New Roman" panose="02020603050405020304" pitchFamily="18" charset="0"/>
            </a:endParaRPr>
          </a:p>
          <a:p>
            <a:pPr marL="342900" indent="-342900">
              <a:buFont typeface="Arial" panose="020B0604020202020204" pitchFamily="34" charset="0"/>
              <a:buChar char="•"/>
            </a:pPr>
            <a:r>
              <a:rPr lang="en-US" sz="2400" dirty="0">
                <a:latin typeface="Gill Sans MT" panose="020B0502020104020203" pitchFamily="34" charset="77"/>
                <a:cs typeface="Times New Roman" panose="02020603050405020304" pitchFamily="18" charset="0"/>
              </a:rPr>
              <a:t>Climate Gradient &amp; Migration</a:t>
            </a:r>
          </a:p>
          <a:p>
            <a:pPr marL="342900" indent="-342900">
              <a:buFont typeface="Arial" panose="020B0604020202020204" pitchFamily="34" charset="0"/>
              <a:buChar char="•"/>
            </a:pPr>
            <a:endParaRPr lang="en-US" sz="2400" dirty="0">
              <a:latin typeface="Gill Sans MT" panose="020B0502020104020203" pitchFamily="34" charset="77"/>
              <a:cs typeface="Times New Roman" panose="02020603050405020304" pitchFamily="18" charset="0"/>
            </a:endParaRPr>
          </a:p>
          <a:p>
            <a:pPr marL="342900" indent="-342900">
              <a:buFont typeface="Arial" panose="020B0604020202020204" pitchFamily="34" charset="0"/>
              <a:buChar char="•"/>
            </a:pPr>
            <a:r>
              <a:rPr lang="en-US" sz="2400" dirty="0">
                <a:latin typeface="Gill Sans MT" panose="020B0502020104020203" pitchFamily="34" charset="77"/>
                <a:cs typeface="Times New Roman" panose="02020603050405020304" pitchFamily="18" charset="0"/>
              </a:rPr>
              <a:t>Ecosystem Shifts</a:t>
            </a:r>
          </a:p>
          <a:p>
            <a:pPr marL="342900" indent="-342900">
              <a:buFont typeface="Arial" panose="020B0604020202020204" pitchFamily="34" charset="0"/>
              <a:buChar char="•"/>
            </a:pPr>
            <a:endParaRPr lang="en-US" sz="2400" dirty="0">
              <a:latin typeface="Gill Sans MT" panose="020B0502020104020203" pitchFamily="34" charset="77"/>
              <a:cs typeface="Times New Roman" panose="02020603050405020304" pitchFamily="18" charset="0"/>
            </a:endParaRPr>
          </a:p>
          <a:p>
            <a:pPr marL="342900" indent="-342900">
              <a:buFont typeface="Arial" panose="020B0604020202020204" pitchFamily="34" charset="0"/>
              <a:buChar char="•"/>
            </a:pPr>
            <a:r>
              <a:rPr lang="en-US" sz="2400" dirty="0">
                <a:latin typeface="Gill Sans MT" panose="020B0502020104020203" pitchFamily="34" charset="77"/>
                <a:cs typeface="Times New Roman" panose="02020603050405020304" pitchFamily="18" charset="0"/>
              </a:rPr>
              <a:t>Ecological Implications</a:t>
            </a:r>
          </a:p>
        </p:txBody>
      </p:sp>
    </p:spTree>
    <p:extLst>
      <p:ext uri="{BB962C8B-B14F-4D97-AF65-F5344CB8AC3E}">
        <p14:creationId xmlns:p14="http://schemas.microsoft.com/office/powerpoint/2010/main" val="3090169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98FAF-72EC-0D2C-7F3D-ED54AA335A76}"/>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05453032-E158-BFA5-CCBB-BCED693D95A5}"/>
              </a:ext>
            </a:extLst>
          </p:cNvPr>
          <p:cNvSpPr txBox="1">
            <a:spLocks/>
          </p:cNvSpPr>
          <p:nvPr/>
        </p:nvSpPr>
        <p:spPr>
          <a:xfrm>
            <a:off x="2231136" y="351083"/>
            <a:ext cx="7729728" cy="1188720"/>
          </a:xfrm>
          <a:prstGeom prst="rect">
            <a:avLst/>
          </a:prstGeom>
          <a:ln w="28575">
            <a:noFill/>
          </a:ln>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Gill Sans MT" panose="020B0502020104020203" pitchFamily="34" charset="77"/>
                <a:cs typeface="Times New Roman" panose="02020603050405020304" pitchFamily="18" charset="0"/>
              </a:rPr>
              <a:t>PAL Conceptual Model</a:t>
            </a:r>
          </a:p>
          <a:p>
            <a:pPr algn="ctr"/>
            <a:r>
              <a:rPr lang="en-US" sz="3200" i="1" dirty="0">
                <a:latin typeface="Gill Sans MT" panose="020B0502020104020203" pitchFamily="34" charset="77"/>
                <a:cs typeface="Times New Roman" panose="02020603050405020304" pitchFamily="18" charset="0"/>
              </a:rPr>
              <a:t>Drivers of Disturbance</a:t>
            </a:r>
          </a:p>
          <a:p>
            <a:pPr algn="ctr"/>
            <a:r>
              <a:rPr lang="en-US" sz="2400" dirty="0">
                <a:latin typeface="Gill Sans MT" panose="020B0502020104020203" pitchFamily="34" charset="77"/>
                <a:cs typeface="Times New Roman" panose="02020603050405020304" pitchFamily="18" charset="0"/>
              </a:rPr>
              <a:t>(Theme A)</a:t>
            </a:r>
          </a:p>
        </p:txBody>
      </p:sp>
      <p:pic>
        <p:nvPicPr>
          <p:cNvPr id="6" name="Picture 5">
            <a:extLst>
              <a:ext uri="{FF2B5EF4-FFF2-40B4-BE49-F238E27FC236}">
                <a16:creationId xmlns:a16="http://schemas.microsoft.com/office/drawing/2014/main" id="{5595DBB1-334A-1BB7-89AD-D3BE3CA21940}"/>
              </a:ext>
            </a:extLst>
          </p:cNvPr>
          <p:cNvPicPr>
            <a:picLocks noChangeAspect="1"/>
          </p:cNvPicPr>
          <p:nvPr/>
        </p:nvPicPr>
        <p:blipFill>
          <a:blip r:embed="rId3"/>
          <a:srcRect b="3715"/>
          <a:stretch/>
        </p:blipFill>
        <p:spPr>
          <a:xfrm>
            <a:off x="491876" y="3060470"/>
            <a:ext cx="11248238" cy="1518011"/>
          </a:xfrm>
          <a:prstGeom prst="rect">
            <a:avLst/>
          </a:prstGeom>
        </p:spPr>
      </p:pic>
      <p:sp>
        <p:nvSpPr>
          <p:cNvPr id="2" name="TextBox 1">
            <a:extLst>
              <a:ext uri="{FF2B5EF4-FFF2-40B4-BE49-F238E27FC236}">
                <a16:creationId xmlns:a16="http://schemas.microsoft.com/office/drawing/2014/main" id="{FB789AF6-7160-1BEF-6C4F-A745C8E832D2}"/>
              </a:ext>
            </a:extLst>
          </p:cNvPr>
          <p:cNvSpPr txBox="1"/>
          <p:nvPr/>
        </p:nvSpPr>
        <p:spPr>
          <a:xfrm>
            <a:off x="1182911" y="2017875"/>
            <a:ext cx="9866169" cy="954107"/>
          </a:xfrm>
          <a:prstGeom prst="rect">
            <a:avLst/>
          </a:prstGeom>
          <a:noFill/>
        </p:spPr>
        <p:txBody>
          <a:bodyPr wrap="square">
            <a:spAutoFit/>
          </a:bodyPr>
          <a:lstStyle/>
          <a:p>
            <a:r>
              <a:rPr lang="en-US" sz="2800" dirty="0">
                <a:latin typeface="Gill Sans MT" panose="020B0502020104020203" pitchFamily="34" charset="77"/>
              </a:rPr>
              <a:t>How does long-term “press”, sub-decadal and shorter-term “pulse” drive changes in the WAP food web and ecosystem productivity</a:t>
            </a:r>
          </a:p>
        </p:txBody>
      </p:sp>
      <p:sp>
        <p:nvSpPr>
          <p:cNvPr id="4" name="TextBox 3">
            <a:extLst>
              <a:ext uri="{FF2B5EF4-FFF2-40B4-BE49-F238E27FC236}">
                <a16:creationId xmlns:a16="http://schemas.microsoft.com/office/drawing/2014/main" id="{D92E3AA0-D346-2F1D-60FB-FE49F37B1AAA}"/>
              </a:ext>
            </a:extLst>
          </p:cNvPr>
          <p:cNvSpPr txBox="1"/>
          <p:nvPr/>
        </p:nvSpPr>
        <p:spPr>
          <a:xfrm>
            <a:off x="3176823" y="4856209"/>
            <a:ext cx="5822078" cy="400110"/>
          </a:xfrm>
          <a:prstGeom prst="rect">
            <a:avLst/>
          </a:prstGeom>
          <a:noFill/>
        </p:spPr>
        <p:txBody>
          <a:bodyPr wrap="square">
            <a:spAutoFit/>
          </a:bodyPr>
          <a:lstStyle/>
          <a:p>
            <a:pPr algn="ctr"/>
            <a:r>
              <a:rPr lang="en-US" sz="2000" dirty="0">
                <a:latin typeface="Gill Sans MT" panose="020B0502020104020203" pitchFamily="34" charset="77"/>
                <a:cs typeface="Times New Roman" panose="02020603050405020304" pitchFamily="18" charset="0"/>
              </a:rPr>
              <a:t>* New Focus in PAL 6:  Sea Ice Build-up &amp; Storminess</a:t>
            </a:r>
          </a:p>
        </p:txBody>
      </p:sp>
    </p:spTree>
    <p:extLst>
      <p:ext uri="{BB962C8B-B14F-4D97-AF65-F5344CB8AC3E}">
        <p14:creationId xmlns:p14="http://schemas.microsoft.com/office/powerpoint/2010/main" val="127623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6668</TotalTime>
  <Words>1887</Words>
  <Application>Microsoft Macintosh PowerPoint</Application>
  <PresentationFormat>Widescreen</PresentationFormat>
  <Paragraphs>163</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Aptos Display</vt:lpstr>
      <vt:lpstr>Arial</vt:lpstr>
      <vt:lpstr>Gill Sans MT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Megan Cimino</dc:creator>
  <cp:lastModifiedBy>Sharon E Stammerjohn</cp:lastModifiedBy>
  <cp:revision>145</cp:revision>
  <dcterms:created xsi:type="dcterms:W3CDTF">2024-10-14T19:01:08Z</dcterms:created>
  <dcterms:modified xsi:type="dcterms:W3CDTF">2024-10-28T13:58:27Z</dcterms:modified>
</cp:coreProperties>
</file>