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96" r:id="rId3"/>
    <p:sldId id="294" r:id="rId4"/>
    <p:sldId id="282" r:id="rId5"/>
    <p:sldId id="297" r:id="rId6"/>
    <p:sldId id="292" r:id="rId7"/>
    <p:sldId id="289" r:id="rId8"/>
    <p:sldId id="300" r:id="rId9"/>
    <p:sldId id="298" r:id="rId10"/>
    <p:sldId id="286" r:id="rId11"/>
    <p:sldId id="284" r:id="rId12"/>
    <p:sldId id="301" r:id="rId13"/>
    <p:sldId id="283" r:id="rId14"/>
    <p:sldId id="304" r:id="rId15"/>
    <p:sldId id="299" r:id="rId16"/>
    <p:sldId id="258" r:id="rId17"/>
    <p:sldId id="29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26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8FD3C-116E-4F1B-858F-36F0A9F94A67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F00FBF-7C9A-4819-8C74-092B56DD99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05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1979 – 2018 the average season length declined by about 40 days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90% of marine terminating glaciers have retreated since the 1990s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In the study area, ALL marine terminating glaciers have retreated.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513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how this suggests a press vs pulse, with press winning in the long term.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0FBF-7C9A-4819-8C74-092B56DD998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79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Area between the black lines is what most of my data looks like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30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47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61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Most North of the continent. Northern islands are subantarctic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“Feeling” climate change more intensely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/>
              <a:t>CTD</a:t>
            </a:r>
            <a:r>
              <a:rPr lang="en-US" sz="1200" dirty="0"/>
              <a:t>, nutrients, lipids, carbohydrates, phytoplankton, zooplankton, marine bird, and whale surveys.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61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Spatial analysis  shows a </a:t>
            </a:r>
            <a:r>
              <a:rPr lang="en-US" sz="1200" b="1" dirty="0"/>
              <a:t>Coastal to Oceanic Gradient </a:t>
            </a:r>
            <a:r>
              <a:rPr lang="en-US" sz="1200" dirty="0"/>
              <a:t>in most properties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81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Note, when including the entire study area, shoaling rates for 27.6 and 27.7 are no longer significant due to increased variability.</a:t>
            </a:r>
          </a:p>
          <a:p>
            <a:r>
              <a:rPr lang="en-US" dirty="0"/>
              <a:t>Note, Locally, this could also be related to weaker sea ice presence, but we don’t have the winter data to analyze this.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0FBF-7C9A-4819-8C74-092B56DD998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67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Yearly shelf averages</a:t>
            </a:r>
          </a:p>
          <a:p>
            <a:r>
              <a:rPr lang="en-US" dirty="0"/>
              <a:t>Note log scale. Stratification is off the charts!</a:t>
            </a:r>
          </a:p>
          <a:p>
            <a:r>
              <a:rPr lang="en-US" dirty="0"/>
              <a:t>Points to increased melt water</a:t>
            </a:r>
          </a:p>
          <a:p>
            <a:r>
              <a:rPr lang="en-US" dirty="0"/>
              <a:t>Discuss implications.</a:t>
            </a:r>
          </a:p>
          <a:p>
            <a:r>
              <a:rPr lang="en-US" dirty="0"/>
              <a:t>	-Stratification is stronger, but shallower.</a:t>
            </a:r>
          </a:p>
          <a:p>
            <a:r>
              <a:rPr lang="en-US" dirty="0"/>
              <a:t>	-Opens winter water below to increased variability if mixing events can overcome stratification.</a:t>
            </a:r>
          </a:p>
          <a:p>
            <a:r>
              <a:rPr lang="en-US" dirty="0"/>
              <a:t>	-Mixing volume decreased, so flux in and out of the mixed layer should be faster/more efficient.</a:t>
            </a:r>
          </a:p>
          <a:p>
            <a:r>
              <a:rPr lang="en-US" dirty="0"/>
              <a:t>	-Stratification is a major factor to carbon export and maintaining phytoplankton near the surface.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F00FBF-7C9A-4819-8C74-092B56DD998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547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Analyzing the bulk property trends is difficult when the layers are changing depth and thickness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27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EA1DFC-6DBF-4879-A87A-C948FA64C3D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79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8E17A-2086-67B8-3853-FC7FA4ECF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4D144-2127-16F9-DCCB-C82FF8F9C5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2A9B2-3AA8-8F4D-9414-14926394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AEB21-1A64-B463-A3CC-153237569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3E00BE-B5B0-8CEB-9897-CCDB8845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0172-CBC1-254D-714C-8D85F6C44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8A9A8A-861D-21E4-C267-9250753E4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2F6B4F-D30C-0DE5-4C46-23A1038D9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45DE7-CE14-1E59-A086-F70E505F6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D7C69D-12C2-0385-7601-432912268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3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6162CC-5257-11CD-A329-5542091538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6B4C1-C900-2ECD-9BCE-D62618CE60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B85B4A-ADD2-E7FA-8511-2A17CCBE0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4C3108-2EFB-D4E1-EA76-E7DAE8987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1E5B0-1E11-28CE-D6B5-F3061D96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568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2220C-7DF3-8E16-111E-A6D0C674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5B9F0-2253-6560-0D93-CC17BCB9C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B7DE1-A9E6-9032-C64D-028D59CDD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13AFD-C5F4-8CEE-ECA5-8F9B37084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3B572-85E7-BCAC-F7C3-1F553023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63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EB60E-FD4C-4A8D-1E5E-68B9A73ED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4E3F0-93B3-4CB2-8C89-4434868C03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92A2C-C14C-C978-265E-E649BDA99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66409-048E-A0AB-2C28-62EA9AEBB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6A333-3946-D3BC-4FFE-7616F25A9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135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2B51C-85A3-0173-7E32-29232F607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D212B9-6217-51FE-AABB-AD9820B00B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B1B11-24DF-DFF6-4B76-FCADD2D27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AC83E-02EC-AA5A-8F58-6E1869099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39AF9-D7B3-40CB-CC62-7C57BC32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E1E96-DE5F-0992-7845-1B4A64DDB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934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6AAE0-0064-7A5C-20EA-758FC4A04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A336F-437B-C570-301F-880B334EB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F7368E-0A89-3C85-1CE5-1782A0F16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20A44E-8FBD-7162-690E-0AA0D596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5DBA70-4E7B-18DA-B09B-C2BB50CE85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C7F374-EF03-CAB5-6E73-1EF71171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8734C-B634-7E2B-1E08-4992CF07E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66492C-50E5-9878-2032-D0CF1E51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1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7D711-041E-3D35-0347-3DB96BFF1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0B6439-C464-2541-F528-2735382CD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C7C1ED-B0B5-2E2C-43B3-FC8FF8CA3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96EEB0-AF92-BA29-5759-850A772A9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95AEBB-5EA2-BF58-9E0A-7FC83379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B289BB-893F-014B-3D76-CDD9C72E3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E3DCB6-C1F1-087A-C66A-076FBCD3F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20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E4A85-9409-C45B-B89D-09142A784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82BC74-BB32-A257-6AB7-3E4CCCB44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6D6DA6-63B7-B8C2-C22F-07037DD9B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ED8EE-DF97-8DBC-FC66-04571EE9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776D4E-81C0-11A4-24C1-C9692444C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31DFDD-CCDB-26A2-254E-8FD40FC48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091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BA296-7147-0B2D-7259-73907AC34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386C6-8D2D-477C-C6F3-48627B5D1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5B63DA-1B10-B210-DC17-9657891558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677A4D-737B-7519-2215-1EA1F735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150823-778C-C7D6-D1B9-D4CC1811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15F80A-31BC-D84B-A7F1-A8CBC527C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17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B24CE2-972D-5F16-9651-72DBB4125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BCEEBC-3F1D-15BC-F572-4A7EE3DBF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BAD29-C9DC-4976-819D-5A657B2ECF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022595-61B3-4B75-90F6-2BB57393390B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674695-1CB2-B839-5EDB-C090CDB71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39CC5-B28D-FAE2-98A7-B0154004A6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F189A9-81EF-4185-9E53-E262C449C9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68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098/rsta.2017.0164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oi.org/10.1002/9781118778371.ch10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A4898-51FA-04ED-4172-53E9DDC50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65427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b="1" dirty="0"/>
              <a:t>Long-term Trends in Upper Ocean Properties Along the West Antarctic Peninsula </a:t>
            </a:r>
            <a:br>
              <a:rPr lang="en-US" sz="4000" b="1" dirty="0"/>
            </a:br>
            <a:r>
              <a:rPr lang="en-US" sz="4000" b="1" dirty="0"/>
              <a:t>(1993-2020)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9B5B7C-1D55-684B-09CC-3FC46210F6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81046"/>
            <a:ext cx="9144000" cy="2155093"/>
          </a:xfrm>
        </p:spPr>
        <p:txBody>
          <a:bodyPr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ea typeface="Arial" panose="020B0604020202020204" pitchFamily="34" charset="0"/>
              </a:rPr>
              <a:t>Michael Cappola</a:t>
            </a:r>
            <a:r>
              <a:rPr lang="en-US" sz="2000" baseline="30000" dirty="0">
                <a:effectLst/>
                <a:ea typeface="Arial" panose="020B0604020202020204" pitchFamily="34" charset="0"/>
              </a:rPr>
              <a:t>1*</a:t>
            </a:r>
            <a:r>
              <a:rPr lang="en-US" sz="2000" dirty="0">
                <a:effectLst/>
                <a:ea typeface="Arial" panose="020B0604020202020204" pitchFamily="34" charset="0"/>
              </a:rPr>
              <a:t>, Carlos Moffat</a:t>
            </a:r>
            <a:r>
              <a:rPr lang="en-US" sz="2000" baseline="30000" dirty="0">
                <a:effectLst/>
                <a:ea typeface="Arial" panose="020B0604020202020204" pitchFamily="34" charset="0"/>
              </a:rPr>
              <a:t>1</a:t>
            </a:r>
            <a:r>
              <a:rPr lang="en-US" sz="2000" dirty="0">
                <a:effectLst/>
                <a:ea typeface="Arial" panose="020B0604020202020204" pitchFamily="34" charset="0"/>
              </a:rPr>
              <a:t>, Sharon Stammerjohn</a:t>
            </a:r>
            <a:r>
              <a:rPr lang="en-US" sz="2000" baseline="30000" dirty="0">
                <a:effectLst/>
                <a:ea typeface="Arial" panose="020B0604020202020204" pitchFamily="34" charset="0"/>
              </a:rPr>
              <a:t>2</a:t>
            </a:r>
            <a:r>
              <a:rPr lang="en-US" sz="2000" dirty="0">
                <a:effectLst/>
                <a:ea typeface="Arial" panose="020B0604020202020204" pitchFamily="34" charset="0"/>
              </a:rPr>
              <a:t>, Oscar Schofield</a:t>
            </a:r>
            <a:r>
              <a:rPr lang="en-US" sz="2000" baseline="30000" dirty="0">
                <a:ea typeface="Arial" panose="020B0604020202020204" pitchFamily="34" charset="0"/>
              </a:rPr>
              <a:t>3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effectLst/>
                <a:ea typeface="Calibri" panose="020F0502020204030204" pitchFamily="34" charset="0"/>
              </a:rPr>
              <a:t>University of Delaware</a:t>
            </a:r>
            <a:r>
              <a:rPr lang="en-US" sz="1600" baseline="30000" dirty="0">
                <a:effectLst/>
                <a:ea typeface="Arial" panose="020B0604020202020204" pitchFamily="34" charset="0"/>
              </a:rPr>
              <a:t>1</a:t>
            </a:r>
            <a:r>
              <a:rPr lang="en-US" sz="1600" dirty="0">
                <a:effectLst/>
                <a:ea typeface="Calibri" panose="020F0502020204030204" pitchFamily="34" charset="0"/>
              </a:rPr>
              <a:t>, 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University of Colorado Boulder</a:t>
            </a:r>
            <a:r>
              <a:rPr lang="en-US" sz="1600" b="0" i="0" baseline="30000" dirty="0">
                <a:solidFill>
                  <a:srgbClr val="000000"/>
                </a:solidFill>
              </a:rPr>
              <a:t>2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, Rutgers University</a:t>
            </a:r>
            <a:r>
              <a:rPr lang="en-US" sz="1600" b="0" i="0" baseline="30000" dirty="0">
                <a:solidFill>
                  <a:srgbClr val="000000"/>
                </a:solidFill>
              </a:rPr>
              <a:t>3</a:t>
            </a:r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600" dirty="0">
                <a:solidFill>
                  <a:srgbClr val="000000"/>
                </a:solidFill>
              </a:rPr>
              <a:t>(* Presenting Author mcappola@udel.edu)</a:t>
            </a:r>
            <a:endParaRPr lang="en-US" sz="1600" b="0" i="0" dirty="0">
              <a:solidFill>
                <a:srgbClr val="000000"/>
              </a:solidFill>
              <a:effectLst/>
            </a:endParaRP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000" b="0" i="0" dirty="0">
              <a:solidFill>
                <a:srgbClr val="000000"/>
              </a:solidFill>
              <a:effectLst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effectLst/>
                <a:ea typeface="Calibri" panose="020F0502020204030204" pitchFamily="34" charset="0"/>
              </a:rPr>
              <a:t>October 2</a:t>
            </a:r>
            <a:r>
              <a:rPr lang="en-US" sz="2800" dirty="0">
                <a:ea typeface="Calibri" panose="020F0502020204030204" pitchFamily="34" charset="0"/>
              </a:rPr>
              <a:t>8</a:t>
            </a:r>
            <a:r>
              <a:rPr lang="en-US" sz="2800" baseline="30000" dirty="0">
                <a:effectLst/>
                <a:ea typeface="Calibri" panose="020F0502020204030204" pitchFamily="34" charset="0"/>
              </a:rPr>
              <a:t>th</a:t>
            </a:r>
            <a:r>
              <a:rPr lang="en-US" sz="2800" dirty="0">
                <a:effectLst/>
                <a:ea typeface="Calibri" panose="020F0502020204030204" pitchFamily="34" charset="0"/>
              </a:rPr>
              <a:t>, 2024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FEFCD231-FD40-59CA-90FA-A899CBF2C241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6" y="5068277"/>
            <a:ext cx="1524000" cy="1535723"/>
          </a:xfrm>
          <a:prstGeom prst="flowChartConnector">
            <a:avLst/>
          </a:prstGeom>
        </p:spPr>
      </p:pic>
      <p:pic>
        <p:nvPicPr>
          <p:cNvPr id="5" name="Picture 4" descr="A picture containing text, transport, wheel&#10;&#10;Description automatically generated">
            <a:extLst>
              <a:ext uri="{FF2B5EF4-FFF2-40B4-BE49-F238E27FC236}">
                <a16:creationId xmlns:a16="http://schemas.microsoft.com/office/drawing/2014/main" id="{01D468D0-8BFA-57C3-0489-6E6F44BC46C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985" y="5068277"/>
            <a:ext cx="1524000" cy="1535723"/>
          </a:xfrm>
          <a:prstGeom prst="rect">
            <a:avLst/>
          </a:prstGeom>
        </p:spPr>
      </p:pic>
      <p:pic>
        <p:nvPicPr>
          <p:cNvPr id="6" name="Picture 5" descr="Calendar&#10;&#10;Description automatically generated with low confidence">
            <a:extLst>
              <a:ext uri="{FF2B5EF4-FFF2-40B4-BE49-F238E27FC236}">
                <a16:creationId xmlns:a16="http://schemas.microsoft.com/office/drawing/2014/main" id="{EA5A3957-7A3D-A019-CDC8-8B3A0FB39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569" y="5068277"/>
            <a:ext cx="1535723" cy="1535723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C68BF966-1030-90AA-93B8-6FC4613CA3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61" y="5068277"/>
            <a:ext cx="1535723" cy="153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65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diagram of a depth&#10;&#10;Description automatically generated">
            <a:extLst>
              <a:ext uri="{FF2B5EF4-FFF2-40B4-BE49-F238E27FC236}">
                <a16:creationId xmlns:a16="http://schemas.microsoft.com/office/drawing/2014/main" id="{6434B750-E6C1-261D-13A0-9917F0383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045" y="187913"/>
            <a:ext cx="4577708" cy="6482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64CD43-E38C-68D9-60FC-8EE02F08F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84" y="122389"/>
            <a:ext cx="6134894" cy="151952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Subsurface Heat and Salt has Increased While the Upper Ocean has Cooled and Freshened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B317D0D8-E06A-DB87-84CC-6771A860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230" y="1992773"/>
            <a:ext cx="6562815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Mixed layer</a:t>
            </a:r>
          </a:p>
          <a:p>
            <a:pPr lvl="1"/>
            <a:r>
              <a:rPr lang="en-US" dirty="0"/>
              <a:t>Cooling -0.17 C/decade (p = 0.208)</a:t>
            </a:r>
          </a:p>
          <a:p>
            <a:pPr lvl="1"/>
            <a:r>
              <a:rPr lang="en-US" dirty="0"/>
              <a:t>Freshening -0.08 PSU/decade (p = 0.066)</a:t>
            </a:r>
          </a:p>
          <a:p>
            <a:pPr lvl="1"/>
            <a:endParaRPr lang="en-US" dirty="0"/>
          </a:p>
          <a:p>
            <a:r>
              <a:rPr lang="en-US" dirty="0"/>
              <a:t>Winter Water:</a:t>
            </a:r>
          </a:p>
          <a:p>
            <a:pPr lvl="1"/>
            <a:r>
              <a:rPr lang="en-US" dirty="0"/>
              <a:t>Cooling -0.12 C/decade (p &lt; 0.05)</a:t>
            </a:r>
          </a:p>
          <a:p>
            <a:pPr lvl="1"/>
            <a:endParaRPr lang="en-US" dirty="0"/>
          </a:p>
          <a:p>
            <a:r>
              <a:rPr lang="en-US" dirty="0"/>
              <a:t>Circumpolar Deep Water:</a:t>
            </a:r>
          </a:p>
          <a:p>
            <a:pPr lvl="1"/>
            <a:r>
              <a:rPr lang="en-US" dirty="0"/>
              <a:t>Warming 0.10 C/decade (p &lt; 0.05)</a:t>
            </a:r>
          </a:p>
          <a:p>
            <a:pPr lvl="1"/>
            <a:r>
              <a:rPr lang="en-US" dirty="0"/>
              <a:t>Salinifying 0.015 PSU/decade (p &lt; 0.05) </a:t>
            </a:r>
          </a:p>
          <a:p>
            <a:endParaRPr lang="en-US" dirty="0"/>
          </a:p>
          <a:p>
            <a:r>
              <a:rPr lang="en-US" dirty="0"/>
              <a:t>The dynamic layers are changing in thickness though. It is more informative to look at how properties are changing with respect to depth.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2DE2AF6-C576-3D8A-B91E-21FCFD16A049}"/>
              </a:ext>
            </a:extLst>
          </p:cNvPr>
          <p:cNvSpPr txBox="1"/>
          <p:nvPr/>
        </p:nvSpPr>
        <p:spPr>
          <a:xfrm>
            <a:off x="10171192" y="783831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</a:rPr>
              <a:t>Cooling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E846876-88C0-C0D4-2941-21DFE8F2FD46}"/>
              </a:ext>
            </a:extLst>
          </p:cNvPr>
          <p:cNvSpPr txBox="1"/>
          <p:nvPr/>
        </p:nvSpPr>
        <p:spPr>
          <a:xfrm>
            <a:off x="7938313" y="2289129"/>
            <a:ext cx="1350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Warming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481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32CFE9-F70C-3E4E-67A3-FA79CE9250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4548" y="1610336"/>
            <a:ext cx="5274489" cy="5125275"/>
          </a:xfrm>
        </p:spPr>
        <p:txBody>
          <a:bodyPr>
            <a:noAutofit/>
          </a:bodyPr>
          <a:lstStyle/>
          <a:p>
            <a:r>
              <a:rPr lang="en-US" sz="1800" dirty="0"/>
              <a:t>In interannual time-scales, shorter sea ice seasons result in: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Deeper upper ocean layers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Weaker Stratification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Warmer layers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Saltier layers</a:t>
            </a: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r>
              <a:rPr lang="en-US" sz="1800" b="1" dirty="0">
                <a:sym typeface="Wingdings" panose="05000000000000000000" pitchFamily="2" charset="2"/>
              </a:rPr>
              <a:t>This is consistent with increased wind driven mixing and less spring sea ice melt water during short and weak sea ice seasons.</a:t>
            </a: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/>
              <a:t>But from 1979 – 2018 the average season length declined by about 39 days on the shelf, and the long-term upper ocean trends are instead:</a:t>
            </a:r>
          </a:p>
          <a:p>
            <a:pPr lvl="1"/>
            <a:r>
              <a:rPr lang="en-US" sz="1800" dirty="0"/>
              <a:t>Shallower, fresher upper ocean layers</a:t>
            </a:r>
          </a:p>
          <a:p>
            <a:pPr lvl="1"/>
            <a:r>
              <a:rPr lang="en-US" sz="1800" dirty="0"/>
              <a:t>Cooler and more stratified upper ocean.</a:t>
            </a:r>
          </a:p>
          <a:p>
            <a:pPr lvl="1"/>
            <a:endParaRPr lang="en-US" sz="1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E4E286-0014-A814-5BA8-F96567266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71268"/>
            <a:ext cx="5928416" cy="53154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238A0DD-26BC-58FF-85D4-A6EBE460B0E3}"/>
              </a:ext>
            </a:extLst>
          </p:cNvPr>
          <p:cNvSpPr txBox="1">
            <a:spLocks/>
          </p:cNvSpPr>
          <p:nvPr/>
        </p:nvSpPr>
        <p:spPr>
          <a:xfrm>
            <a:off x="167584" y="122389"/>
            <a:ext cx="6134894" cy="1519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Sea Ice Cannot Explain Trends Seen in the Upper Ocean (1993 – 2020)</a:t>
            </a:r>
          </a:p>
        </p:txBody>
      </p:sp>
    </p:spTree>
    <p:extLst>
      <p:ext uri="{BB962C8B-B14F-4D97-AF65-F5344CB8AC3E}">
        <p14:creationId xmlns:p14="http://schemas.microsoft.com/office/powerpoint/2010/main" val="17120871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8DA5A70-5DAE-FA02-6BFF-B099CD500ED2}"/>
              </a:ext>
            </a:extLst>
          </p:cNvPr>
          <p:cNvSpPr txBox="1">
            <a:spLocks/>
          </p:cNvSpPr>
          <p:nvPr/>
        </p:nvSpPr>
        <p:spPr>
          <a:xfrm>
            <a:off x="167584" y="122389"/>
            <a:ext cx="6134894" cy="1519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Sea Ice Cannot Explain Trends Seen in the Upper Ocean (1993 – 2020)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0E8A2B-AD25-A8BA-5B83-953DCD36D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85117"/>
            <a:ext cx="5928416" cy="5287765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24ADF24-228D-5062-EF5D-6C48684454E8}"/>
              </a:ext>
            </a:extLst>
          </p:cNvPr>
          <p:cNvSpPr txBox="1">
            <a:spLocks/>
          </p:cNvSpPr>
          <p:nvPr/>
        </p:nvSpPr>
        <p:spPr>
          <a:xfrm>
            <a:off x="494548" y="1610336"/>
            <a:ext cx="5274489" cy="51252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In interannual time-scales, shorter sea ice seasons result in: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Deeper upper ocean layers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Weaker Stratification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Warmer layers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Saltier layers</a:t>
            </a: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pPr lvl="1"/>
            <a:r>
              <a:rPr lang="en-US" sz="1800" b="1" dirty="0">
                <a:sym typeface="Wingdings" panose="05000000000000000000" pitchFamily="2" charset="2"/>
              </a:rPr>
              <a:t>This is consistent with increased wind driven mixing and less spring sea ice melt water during short and weak sea ice seasons.</a:t>
            </a:r>
          </a:p>
          <a:p>
            <a:pPr lvl="1"/>
            <a:endParaRPr lang="en-US" sz="1800" dirty="0">
              <a:sym typeface="Wingdings" panose="05000000000000000000" pitchFamily="2" charset="2"/>
            </a:endParaRPr>
          </a:p>
          <a:p>
            <a:r>
              <a:rPr lang="en-US" sz="1800" dirty="0"/>
              <a:t>But from 1979 – 2018 the average season length declined by about 39 days on the shelf, and the long-term upper ocean trends are instead:</a:t>
            </a:r>
          </a:p>
          <a:p>
            <a:pPr lvl="1"/>
            <a:r>
              <a:rPr lang="en-US" sz="1800" dirty="0"/>
              <a:t>Shallower, fresher upper ocean layers</a:t>
            </a:r>
          </a:p>
          <a:p>
            <a:pPr lvl="1"/>
            <a:r>
              <a:rPr lang="en-US" sz="1800" dirty="0"/>
              <a:t>Cooler and more stratified upper ocean.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847660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A0C07-4EF5-F36C-0470-3D727108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DD91C-992B-E367-AA08-58C8AB38D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7"/>
            <a:ext cx="10515600" cy="513649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Western Antarctic Peninsula Summer upper ocean layers, from 1993 – 2020, have significantly </a:t>
            </a:r>
            <a:r>
              <a:rPr lang="en-US" b="1" dirty="0"/>
              <a:t>shallowed</a:t>
            </a:r>
            <a:r>
              <a:rPr lang="en-US" dirty="0"/>
              <a:t>, </a:t>
            </a:r>
            <a:r>
              <a:rPr lang="en-US" b="1" dirty="0"/>
              <a:t>freshened</a:t>
            </a:r>
            <a:r>
              <a:rPr lang="en-US" dirty="0"/>
              <a:t>, </a:t>
            </a:r>
            <a:r>
              <a:rPr lang="en-US" b="1" dirty="0"/>
              <a:t>cooled</a:t>
            </a:r>
            <a:r>
              <a:rPr lang="en-US" dirty="0"/>
              <a:t>, and become </a:t>
            </a:r>
            <a:r>
              <a:rPr lang="en-US" b="1" dirty="0"/>
              <a:t>more stratified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sz="2800" dirty="0"/>
              <a:t>During this same period, we see shoaling of Circumpolar Deep Water, as well as an </a:t>
            </a:r>
            <a:r>
              <a:rPr lang="en-US" sz="2800" b="1" dirty="0"/>
              <a:t>increase</a:t>
            </a:r>
            <a:r>
              <a:rPr lang="en-US" sz="2800" dirty="0"/>
              <a:t> in </a:t>
            </a:r>
            <a:r>
              <a:rPr lang="en-US" sz="2800" b="1" dirty="0"/>
              <a:t>heat</a:t>
            </a:r>
            <a:r>
              <a:rPr lang="en-US" sz="2800" dirty="0"/>
              <a:t> and </a:t>
            </a:r>
            <a:r>
              <a:rPr lang="en-US" sz="2800" b="1" dirty="0"/>
              <a:t>salt</a:t>
            </a:r>
            <a:r>
              <a:rPr lang="en-US" sz="2800" dirty="0"/>
              <a:t> at depth.</a:t>
            </a:r>
          </a:p>
          <a:p>
            <a:endParaRPr lang="en-US" dirty="0"/>
          </a:p>
          <a:p>
            <a:r>
              <a:rPr lang="en-US" dirty="0"/>
              <a:t>These upper layer property trends are likely driven by increased </a:t>
            </a:r>
            <a:r>
              <a:rPr lang="en-US" b="1" dirty="0"/>
              <a:t>melt water </a:t>
            </a:r>
            <a:r>
              <a:rPr lang="en-US" dirty="0"/>
              <a:t>derived from the peninsula’s </a:t>
            </a:r>
            <a:r>
              <a:rPr lang="en-US" b="1" dirty="0"/>
              <a:t>marine terminating glaciers</a:t>
            </a:r>
            <a:r>
              <a:rPr lang="en-US" dirty="0"/>
              <a:t>, nearly all of which are in retreat.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3000" dirty="0"/>
              <a:t>This suggests a </a:t>
            </a:r>
            <a:r>
              <a:rPr lang="en-US" sz="3000" b="1" dirty="0"/>
              <a:t>competition </a:t>
            </a:r>
            <a:r>
              <a:rPr lang="en-US" sz="3000" dirty="0"/>
              <a:t>between winter sea-ice variability (winning in interannual time-scales) and long-term decreases in continental ice (winning in the long-term timescales) in setting summer upper ocean properties.</a:t>
            </a:r>
          </a:p>
          <a:p>
            <a:endParaRPr lang="en-US" sz="3000" dirty="0"/>
          </a:p>
          <a:p>
            <a:endParaRPr lang="en-US" sz="3000" dirty="0"/>
          </a:p>
          <a:p>
            <a:endParaRPr lang="en-US" dirty="0"/>
          </a:p>
          <a:p>
            <a:endParaRPr lang="en-US" dirty="0"/>
          </a:p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lvl="1"/>
            <a:endParaRPr lang="en-US" b="1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32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635120-BF02-BF0C-CDEC-8A5E48B2DD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570C20-8C49-403C-6FB2-B3351BA7C21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7253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1F28-1852-072C-EA44-CDFC53B89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Antarctica is Connected to Global Circulation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E18ED-ED56-1939-20FA-CCDAF42F4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9438" y="1825625"/>
            <a:ext cx="4904362" cy="4351338"/>
          </a:xfrm>
        </p:spPr>
        <p:txBody>
          <a:bodyPr>
            <a:normAutofit/>
          </a:bodyPr>
          <a:lstStyle/>
          <a:p>
            <a:r>
              <a:rPr lang="en-US" sz="2000" dirty="0"/>
              <a:t>Upper Circumpolar Deep Water (UCDW)</a:t>
            </a:r>
          </a:p>
          <a:p>
            <a:r>
              <a:rPr lang="en-US" sz="2000" dirty="0"/>
              <a:t>Lower Circumpolar Deep Water (LCDW)</a:t>
            </a:r>
          </a:p>
          <a:p>
            <a:endParaRPr lang="en-US" sz="2000" dirty="0"/>
          </a:p>
          <a:p>
            <a:r>
              <a:rPr lang="en-US" sz="2000" dirty="0"/>
              <a:t>Upwelled in the southern ocean</a:t>
            </a:r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9E83CD3-B766-6EB7-242B-7B8AC3AF5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29" y="1455972"/>
            <a:ext cx="5422871" cy="3495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4A059A-46C5-78DA-66E6-8884D8DD7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6000" y="3597476"/>
            <a:ext cx="5791201" cy="288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4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401D8-9580-2048-D27A-6876E1A79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   The West Antarctic Peninsula (WAP) is a “Warm Shelf”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56F84-C847-2096-4ACC-7D18B6B10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340" y="1163782"/>
            <a:ext cx="5512741" cy="1918864"/>
          </a:xfrm>
        </p:spPr>
        <p:txBody>
          <a:bodyPr>
            <a:normAutofit fontScale="92500"/>
          </a:bodyPr>
          <a:lstStyle/>
          <a:p>
            <a:r>
              <a:rPr lang="en-US" sz="2200" dirty="0"/>
              <a:t>Modified Circumpolar Deep Water (</a:t>
            </a:r>
            <a:r>
              <a:rPr lang="en-US" sz="2200" dirty="0" err="1"/>
              <a:t>mCDW</a:t>
            </a:r>
            <a:r>
              <a:rPr lang="en-US" sz="2200" dirty="0"/>
              <a:t>)</a:t>
            </a:r>
          </a:p>
          <a:p>
            <a:pPr lvl="1"/>
            <a:r>
              <a:rPr lang="en-US" sz="2000" dirty="0"/>
              <a:t>Source of </a:t>
            </a:r>
            <a:r>
              <a:rPr lang="en-US" sz="2000" b="1" dirty="0"/>
              <a:t>heat </a:t>
            </a:r>
            <a:r>
              <a:rPr lang="en-US" sz="2000" dirty="0"/>
              <a:t>and </a:t>
            </a:r>
            <a:r>
              <a:rPr lang="en-US" sz="2000" b="1" dirty="0"/>
              <a:t>salt </a:t>
            </a:r>
            <a:r>
              <a:rPr lang="en-US" sz="2000" dirty="0"/>
              <a:t>to the shelf </a:t>
            </a:r>
          </a:p>
          <a:p>
            <a:pPr lvl="1"/>
            <a:r>
              <a:rPr lang="en-US" sz="2000" dirty="0"/>
              <a:t>Troughs act as pathways guiding eddies onto the shelf</a:t>
            </a:r>
          </a:p>
          <a:p>
            <a:pPr lvl="1"/>
            <a:r>
              <a:rPr lang="en-US" sz="2000" dirty="0"/>
              <a:t>This supply of heat drives marine terminating glacier melt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Google Shape;137;p24">
            <a:extLst>
              <a:ext uri="{FF2B5EF4-FFF2-40B4-BE49-F238E27FC236}">
                <a16:creationId xmlns:a16="http://schemas.microsoft.com/office/drawing/2014/main" id="{C101C341-A498-2AD0-1D31-5E9ACB333ED6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181" y="3014079"/>
            <a:ext cx="5639060" cy="35111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3" name="Google Shape;77;p16">
            <a:extLst>
              <a:ext uri="{FF2B5EF4-FFF2-40B4-BE49-F238E27FC236}">
                <a16:creationId xmlns:a16="http://schemas.microsoft.com/office/drawing/2014/main" id="{2E6A566C-F994-0F59-4555-286DF6C1C46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29124" t="11247" r="34789" b="27929"/>
          <a:stretch/>
        </p:blipFill>
        <p:spPr>
          <a:xfrm>
            <a:off x="6354077" y="982867"/>
            <a:ext cx="5512742" cy="540082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34303D-21BA-7128-D755-D86004992DD5}"/>
              </a:ext>
            </a:extLst>
          </p:cNvPr>
          <p:cNvSpPr txBox="1"/>
          <p:nvPr/>
        </p:nvSpPr>
        <p:spPr>
          <a:xfrm>
            <a:off x="6096000" y="6369392"/>
            <a:ext cx="6289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effectLst/>
              </a:rPr>
              <a:t>Figures adapted from: Moffat, C., and M. Meredith. “Shelf–Ocean Exchange and Hydrography West of the Antarctic Peninsula: A Review.” </a:t>
            </a:r>
          </a:p>
          <a:p>
            <a:r>
              <a:rPr lang="en-US" sz="800" i="1" dirty="0">
                <a:effectLst/>
              </a:rPr>
              <a:t>Philosophical Transactions of the Royal Society A: Mathematical, Physical and Engineering Sciences</a:t>
            </a:r>
            <a:r>
              <a:rPr lang="en-US" sz="800" dirty="0">
                <a:effectLst/>
              </a:rPr>
              <a:t> 376, no. 2122 </a:t>
            </a:r>
          </a:p>
          <a:p>
            <a:r>
              <a:rPr lang="en-US" sz="800" dirty="0">
                <a:effectLst/>
              </a:rPr>
              <a:t>(June 28, 2018): 20170164. </a:t>
            </a:r>
            <a:r>
              <a:rPr lang="en-US" sz="800" dirty="0">
                <a:effectLst/>
                <a:hlinkClick r:id="rId5"/>
              </a:rPr>
              <a:t>https://doi.org/10.1098/rsta.2017.0164</a:t>
            </a:r>
            <a:r>
              <a:rPr lang="en-US" sz="800" dirty="0">
                <a:effectLst/>
              </a:rPr>
              <a:t>.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6197EAB0-6629-123B-AD7E-06FB428F0FAF}"/>
              </a:ext>
            </a:extLst>
          </p:cNvPr>
          <p:cNvSpPr/>
          <p:nvPr/>
        </p:nvSpPr>
        <p:spPr>
          <a:xfrm rot="923263">
            <a:off x="5166147" y="2691268"/>
            <a:ext cx="3277012" cy="215066"/>
          </a:xfrm>
          <a:prstGeom prst="rightArrow">
            <a:avLst>
              <a:gd name="adj1" fmla="val 44778"/>
              <a:gd name="adj2" fmla="val 94436"/>
            </a:avLst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BF0D014-2DB8-437D-EE34-3B9A218EF356}"/>
              </a:ext>
            </a:extLst>
          </p:cNvPr>
          <p:cNvSpPr/>
          <p:nvPr/>
        </p:nvSpPr>
        <p:spPr>
          <a:xfrm>
            <a:off x="3777673" y="3765292"/>
            <a:ext cx="55418" cy="268914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EE165F-460E-1BAF-9DC9-B07A209138F6}"/>
              </a:ext>
            </a:extLst>
          </p:cNvPr>
          <p:cNvSpPr/>
          <p:nvPr/>
        </p:nvSpPr>
        <p:spPr>
          <a:xfrm>
            <a:off x="4662868" y="3765292"/>
            <a:ext cx="55418" cy="268914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705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CC2B0DD-CD29-4272-437B-13102971C5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692" y="1904283"/>
            <a:ext cx="4854677" cy="48313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It is even more informative to organize these trends by isopycnal, or common density layers</a:t>
            </a:r>
          </a:p>
          <a:p>
            <a:endParaRPr lang="en-US" dirty="0"/>
          </a:p>
          <a:p>
            <a:r>
              <a:rPr lang="en-US" dirty="0"/>
              <a:t>Fluid can move freely along isopycnals, so this is a natural way to think about this system.</a:t>
            </a:r>
          </a:p>
          <a:p>
            <a:endParaRPr lang="en-US" dirty="0"/>
          </a:p>
          <a:p>
            <a:r>
              <a:rPr lang="en-US" dirty="0"/>
              <a:t>Trends above isopycnal 27.5 are cooling and freshening, while below it are warming and salinifying. </a:t>
            </a:r>
          </a:p>
          <a:p>
            <a:pPr lvl="1"/>
            <a:r>
              <a:rPr lang="en-US" dirty="0"/>
              <a:t>This is typically where the winter water base is found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0A158E1-A44B-F28B-D5E4-C522D39E0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84" y="122389"/>
            <a:ext cx="6134894" cy="151952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Subsurface Heat and Salt has Increased While the Upper Ocean has Cooled and Freshened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34FFB6-A878-3F3E-C24E-F09500DAE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465" y="198228"/>
            <a:ext cx="5603951" cy="64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30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91556-0894-4A01-B7A4-3407BEF7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5917"/>
            <a:ext cx="10515600" cy="1659696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The West Antarctic Peninsula Shelf is a Sea-ice dependent polar marine ecosystem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5D3F18D-3A40-9B7E-2F18-50BF0F74318B}"/>
              </a:ext>
            </a:extLst>
          </p:cNvPr>
          <p:cNvSpPr txBox="1">
            <a:spLocks/>
          </p:cNvSpPr>
          <p:nvPr/>
        </p:nvSpPr>
        <p:spPr>
          <a:xfrm>
            <a:off x="838200" y="1763303"/>
            <a:ext cx="57901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600" dirty="0"/>
          </a:p>
          <a:p>
            <a:pPr>
              <a:spcBef>
                <a:spcPts val="0"/>
              </a:spcBef>
            </a:pPr>
            <a:r>
              <a:rPr lang="en-US" sz="3100" dirty="0"/>
              <a:t>Dramatic long-term change “Press”</a:t>
            </a:r>
          </a:p>
          <a:p>
            <a:pPr>
              <a:spcBef>
                <a:spcPts val="0"/>
              </a:spcBef>
            </a:pPr>
            <a:endParaRPr lang="en-US" sz="2600" dirty="0"/>
          </a:p>
          <a:p>
            <a:pPr lvl="1">
              <a:spcBef>
                <a:spcPts val="0"/>
              </a:spcBef>
            </a:pPr>
            <a:r>
              <a:rPr lang="en-US" sz="2600" dirty="0"/>
              <a:t>Significant Glacial Retreat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Shortened sea-ice seasons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Shifting precipitation modes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Rising air temperatures</a:t>
            </a:r>
          </a:p>
          <a:p>
            <a:pPr lvl="1">
              <a:spcBef>
                <a:spcPts val="0"/>
              </a:spcBef>
            </a:pPr>
            <a:endParaRPr lang="en-US" sz="2600" dirty="0"/>
          </a:p>
          <a:p>
            <a:pPr lvl="1">
              <a:spcBef>
                <a:spcPts val="0"/>
              </a:spcBef>
            </a:pPr>
            <a:endParaRPr lang="en-US" sz="2600" dirty="0"/>
          </a:p>
          <a:p>
            <a:pPr>
              <a:spcBef>
                <a:spcPts val="0"/>
              </a:spcBef>
            </a:pPr>
            <a:r>
              <a:rPr lang="en-US" sz="3100" dirty="0"/>
              <a:t>Large Interannual Variability “Pulse”</a:t>
            </a:r>
          </a:p>
          <a:p>
            <a:pPr>
              <a:spcBef>
                <a:spcPts val="0"/>
              </a:spcBef>
            </a:pPr>
            <a:endParaRPr lang="en-US" sz="2600" dirty="0"/>
          </a:p>
          <a:p>
            <a:pPr lvl="1">
              <a:spcBef>
                <a:spcPts val="0"/>
              </a:spcBef>
            </a:pPr>
            <a:r>
              <a:rPr lang="en-US" sz="2600" dirty="0"/>
              <a:t>Sea ice duration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Climate modes oscillations </a:t>
            </a:r>
          </a:p>
          <a:p>
            <a:pPr lvl="1">
              <a:spcBef>
                <a:spcPts val="0"/>
              </a:spcBef>
            </a:pPr>
            <a:r>
              <a:rPr lang="en-US" sz="2600" dirty="0"/>
              <a:t>Increased storminess</a:t>
            </a:r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7519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FB7C1-0172-380C-9E8B-9D74853DA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45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This Polar Ecosystem is in Transition from Increased Oceanic and Atmospheric Warmth.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9BEC213-79FF-ADE7-62FB-69EDA2BDD94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9517" r="4542"/>
          <a:stretch/>
        </p:blipFill>
        <p:spPr>
          <a:xfrm>
            <a:off x="6393206" y="1825625"/>
            <a:ext cx="5283742" cy="4523139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5396BE8-C146-1DDD-FD8D-195FE5D9DB4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15051" y="1520100"/>
            <a:ext cx="5283743" cy="48276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9C453B-059E-BE87-91AF-03914E7999AB}"/>
              </a:ext>
            </a:extLst>
          </p:cNvPr>
          <p:cNvSpPr txBox="1"/>
          <p:nvPr/>
        </p:nvSpPr>
        <p:spPr>
          <a:xfrm>
            <a:off x="1091613" y="1325563"/>
            <a:ext cx="4130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Shortening Sea Ice Seasons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B44312-A243-8238-63AF-51458568192B}"/>
              </a:ext>
            </a:extLst>
          </p:cNvPr>
          <p:cNvSpPr txBox="1"/>
          <p:nvPr/>
        </p:nvSpPr>
        <p:spPr>
          <a:xfrm>
            <a:off x="6969771" y="1302405"/>
            <a:ext cx="4143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Widespread Glacial Retreat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6E7A76-B26C-CC85-7AF5-BF7937A2BF2F}"/>
              </a:ext>
            </a:extLst>
          </p:cNvPr>
          <p:cNvSpPr txBox="1"/>
          <p:nvPr/>
        </p:nvSpPr>
        <p:spPr>
          <a:xfrm>
            <a:off x="6393206" y="6317986"/>
            <a:ext cx="52658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adapted from: Cook, A. J., Holland, P. R., Meredith, M. P., Murray, T., Luckman, A., &amp; Vaughan, D. G. (2016). Ocean forcing of glacier retreat in the western Antarctic Peninsula. Science, 353(6296), 283–286. https://doi.org/10.1126/science.aae0017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CAD7EC-5552-CD50-B2FF-5E52EA7ABE8F}"/>
              </a:ext>
            </a:extLst>
          </p:cNvPr>
          <p:cNvSpPr/>
          <p:nvPr/>
        </p:nvSpPr>
        <p:spPr>
          <a:xfrm rot="18786085">
            <a:off x="2778071" y="3353586"/>
            <a:ext cx="1034930" cy="624508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B0FAE9-AE63-BB02-73ED-6A9E81996875}"/>
              </a:ext>
            </a:extLst>
          </p:cNvPr>
          <p:cNvSpPr/>
          <p:nvPr/>
        </p:nvSpPr>
        <p:spPr>
          <a:xfrm rot="18955647">
            <a:off x="6680746" y="3312814"/>
            <a:ext cx="2151703" cy="108969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49E169-4053-F2D3-A8DA-772B21F18A0D}"/>
              </a:ext>
            </a:extLst>
          </p:cNvPr>
          <p:cNvSpPr txBox="1"/>
          <p:nvPr/>
        </p:nvSpPr>
        <p:spPr>
          <a:xfrm>
            <a:off x="497123" y="6348104"/>
            <a:ext cx="526581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/>
              <a:t>Figure adapted from: </a:t>
            </a:r>
            <a:r>
              <a:rPr lang="en-US" sz="900" b="0" i="0" dirty="0" err="1">
                <a:solidFill>
                  <a:srgbClr val="1C1D1E"/>
                </a:solidFill>
                <a:effectLst/>
              </a:rPr>
              <a:t>Stammerjohn</a:t>
            </a:r>
            <a:r>
              <a:rPr lang="en-US" sz="900" b="0" i="0" dirty="0">
                <a:solidFill>
                  <a:srgbClr val="1C1D1E"/>
                </a:solidFill>
                <a:effectLst/>
              </a:rPr>
              <a:t>, S. and Maksym, T. (2017), updated. Gaining (and losing) Antarctic sea ice: variability, trends and mechanisms. In Sea Ice, D.N. Thomas (Ed.). </a:t>
            </a:r>
            <a:r>
              <a:rPr lang="en-US" sz="900" b="0" i="0" u="none" strike="noStrike" dirty="0">
                <a:effectLst/>
                <a:hlinkClick r:id="rId5"/>
              </a:rPr>
              <a:t>https://doi.org/10.1002/9781118778371.ch10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10316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BD15-EA5E-BA36-9E09-3D0DCC8C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75" y="0"/>
            <a:ext cx="6900358" cy="1325563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</a:rPr>
              <a:t>    Summer Shelf Hydrographic Structure</a:t>
            </a:r>
            <a:endParaRPr lang="en-US" sz="3200" dirty="0"/>
          </a:p>
        </p:txBody>
      </p:sp>
      <p:pic>
        <p:nvPicPr>
          <p:cNvPr id="28" name="Picture 27" descr="A diagram of a body&#10;&#10;Description automatically generated">
            <a:extLst>
              <a:ext uri="{FF2B5EF4-FFF2-40B4-BE49-F238E27FC236}">
                <a16:creationId xmlns:a16="http://schemas.microsoft.com/office/drawing/2014/main" id="{5A6F02B0-3291-45D4-AA1B-FE9D3886B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29" y="244712"/>
            <a:ext cx="5233544" cy="6347409"/>
          </a:xfrm>
          <a:prstGeom prst="rect">
            <a:avLst/>
          </a:prstGeom>
        </p:spPr>
      </p:pic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17EEAB69-D834-3D33-EA43-A355A657B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922" y="1242747"/>
            <a:ext cx="5424950" cy="5349374"/>
          </a:xfrm>
        </p:spPr>
        <p:txBody>
          <a:bodyPr>
            <a:normAutofit/>
          </a:bodyPr>
          <a:lstStyle/>
          <a:p>
            <a:r>
              <a:rPr lang="en-US" sz="1800" dirty="0"/>
              <a:t>Surface Mixed Layer</a:t>
            </a:r>
          </a:p>
          <a:p>
            <a:pPr lvl="1"/>
            <a:r>
              <a:rPr lang="en-US" sz="1600" dirty="0"/>
              <a:t>Primary production</a:t>
            </a:r>
          </a:p>
          <a:p>
            <a:pPr lvl="1"/>
            <a:r>
              <a:rPr lang="en-US" sz="1600" dirty="0"/>
              <a:t>Air-sea interactions</a:t>
            </a:r>
          </a:p>
          <a:p>
            <a:pPr lvl="1"/>
            <a:endParaRPr lang="en-US" sz="1600" dirty="0"/>
          </a:p>
          <a:p>
            <a:r>
              <a:rPr lang="en-US" sz="1800" dirty="0"/>
              <a:t>Depth of Maximum Stratification (N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</a:p>
          <a:p>
            <a:pPr lvl="1"/>
            <a:r>
              <a:rPr lang="en-US" sz="1600" dirty="0"/>
              <a:t>Where the density profile changes the fastest</a:t>
            </a:r>
          </a:p>
          <a:p>
            <a:pPr lvl="1"/>
            <a:r>
              <a:rPr lang="en-US" sz="1600" b="1" dirty="0"/>
              <a:t>Stratification modulates vertical exchange</a:t>
            </a:r>
          </a:p>
          <a:p>
            <a:pPr lvl="1"/>
            <a:r>
              <a:rPr lang="en-US" sz="1600" dirty="0"/>
              <a:t>Summer feature driven by freshwater input</a:t>
            </a:r>
          </a:p>
          <a:p>
            <a:pPr lvl="1"/>
            <a:endParaRPr lang="en-US" sz="1600" dirty="0"/>
          </a:p>
          <a:p>
            <a:r>
              <a:rPr lang="en-US" sz="1800" dirty="0"/>
              <a:t>Winter Water Layer</a:t>
            </a:r>
          </a:p>
          <a:p>
            <a:pPr lvl="1"/>
            <a:r>
              <a:rPr lang="en-US" sz="1600" dirty="0"/>
              <a:t>Extension of the winter mixed layer into summer</a:t>
            </a:r>
          </a:p>
          <a:p>
            <a:pPr lvl="2"/>
            <a:r>
              <a:rPr lang="en-US" sz="1600" b="1" dirty="0"/>
              <a:t>Stratification </a:t>
            </a:r>
            <a:r>
              <a:rPr lang="en-US" sz="1600" dirty="0"/>
              <a:t>modulates warming in the summer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Coupled to sea ice</a:t>
            </a:r>
            <a:endParaRPr lang="en-US" sz="2000" dirty="0"/>
          </a:p>
          <a:p>
            <a:endParaRPr lang="en-US" sz="1600" dirty="0"/>
          </a:p>
          <a:p>
            <a:r>
              <a:rPr lang="en-US" sz="1800" dirty="0"/>
              <a:t>Modified Circumpolar Deep Water (CDW)</a:t>
            </a:r>
          </a:p>
          <a:p>
            <a:pPr lvl="1"/>
            <a:r>
              <a:rPr lang="en-US" sz="1600" dirty="0"/>
              <a:t>Warm and salty found below the Winter Water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79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5BD15-EA5E-BA36-9E09-3D0DCC8C2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275" y="0"/>
            <a:ext cx="6900358" cy="1325563"/>
          </a:xfrm>
        </p:spPr>
        <p:txBody>
          <a:bodyPr>
            <a:normAutofit/>
          </a:bodyPr>
          <a:lstStyle/>
          <a:p>
            <a:r>
              <a:rPr lang="en-US" sz="3200" dirty="0">
                <a:effectLst/>
              </a:rPr>
              <a:t>    Summer Shelf Hydrographic Structure</a:t>
            </a:r>
            <a:endParaRPr lang="en-US" sz="3200" dirty="0"/>
          </a:p>
        </p:txBody>
      </p:sp>
      <p:pic>
        <p:nvPicPr>
          <p:cNvPr id="26" name="Picture 25" descr="A close-up of a graph&#10;&#10;Description automatically generated">
            <a:extLst>
              <a:ext uri="{FF2B5EF4-FFF2-40B4-BE49-F238E27FC236}">
                <a16:creationId xmlns:a16="http://schemas.microsoft.com/office/drawing/2014/main" id="{CD3D5CF8-DD92-E66D-C41F-C5CD85E9BD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884" y="845574"/>
            <a:ext cx="6558116" cy="5769681"/>
          </a:xfrm>
          <a:prstGeom prst="rect">
            <a:avLst/>
          </a:prstGeom>
        </p:spPr>
      </p:pic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6585E3A1-654E-2BE6-C000-AA0AA63D90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6922" y="1242747"/>
            <a:ext cx="5424950" cy="5349374"/>
          </a:xfrm>
        </p:spPr>
        <p:txBody>
          <a:bodyPr>
            <a:normAutofit/>
          </a:bodyPr>
          <a:lstStyle/>
          <a:p>
            <a:r>
              <a:rPr lang="en-US" sz="1800" dirty="0"/>
              <a:t>Surface Mixed Layer</a:t>
            </a:r>
          </a:p>
          <a:p>
            <a:pPr lvl="1"/>
            <a:r>
              <a:rPr lang="en-US" sz="1600" dirty="0"/>
              <a:t>Primary production</a:t>
            </a:r>
          </a:p>
          <a:p>
            <a:pPr lvl="1"/>
            <a:r>
              <a:rPr lang="en-US" sz="1600" dirty="0"/>
              <a:t>Air-sea interactions</a:t>
            </a:r>
          </a:p>
          <a:p>
            <a:pPr lvl="1"/>
            <a:endParaRPr lang="en-US" sz="1600" dirty="0"/>
          </a:p>
          <a:p>
            <a:r>
              <a:rPr lang="en-US" sz="1800" dirty="0"/>
              <a:t>Depth of Maximum Stratification (N</a:t>
            </a:r>
            <a:r>
              <a:rPr lang="en-US" sz="1800" baseline="30000" dirty="0"/>
              <a:t>2</a:t>
            </a:r>
            <a:r>
              <a:rPr lang="en-US" sz="1800" dirty="0"/>
              <a:t>)</a:t>
            </a:r>
          </a:p>
          <a:p>
            <a:pPr lvl="1"/>
            <a:r>
              <a:rPr lang="en-US" sz="1600" dirty="0"/>
              <a:t>Where the density profile changes the fastest</a:t>
            </a:r>
          </a:p>
          <a:p>
            <a:pPr lvl="1"/>
            <a:r>
              <a:rPr lang="en-US" sz="1600" b="1" dirty="0"/>
              <a:t>Stratification modulates vertical exchange</a:t>
            </a:r>
          </a:p>
          <a:p>
            <a:pPr lvl="1"/>
            <a:r>
              <a:rPr lang="en-US" sz="1600" dirty="0"/>
              <a:t>Summer feature driven by freshwater input</a:t>
            </a:r>
          </a:p>
          <a:p>
            <a:pPr lvl="1"/>
            <a:endParaRPr lang="en-US" sz="1600" dirty="0"/>
          </a:p>
          <a:p>
            <a:r>
              <a:rPr lang="en-US" sz="1800" dirty="0"/>
              <a:t>Winter Water Layer</a:t>
            </a:r>
          </a:p>
          <a:p>
            <a:pPr lvl="1"/>
            <a:r>
              <a:rPr lang="en-US" sz="1600" dirty="0"/>
              <a:t>Extension of the winter mixed layer into summer</a:t>
            </a:r>
          </a:p>
          <a:p>
            <a:pPr lvl="2"/>
            <a:r>
              <a:rPr lang="en-US" sz="1600" b="1" dirty="0"/>
              <a:t>Stratification </a:t>
            </a:r>
            <a:r>
              <a:rPr lang="en-US" sz="1600" dirty="0"/>
              <a:t>modulates warming in the summer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latin typeface="Aptos" panose="02110004020202020204"/>
              </a:rPr>
              <a:t>Coupled to sea ice</a:t>
            </a:r>
            <a:endParaRPr lang="en-US" sz="2000" dirty="0"/>
          </a:p>
          <a:p>
            <a:endParaRPr lang="en-US" sz="1600" dirty="0"/>
          </a:p>
          <a:p>
            <a:r>
              <a:rPr lang="en-US" sz="1800" dirty="0"/>
              <a:t>Modified Circumpolar Deep Water (CDW)</a:t>
            </a:r>
          </a:p>
          <a:p>
            <a:pPr lvl="1"/>
            <a:r>
              <a:rPr lang="en-US" sz="1600" dirty="0"/>
              <a:t>Warm and salty found below the Winter Water Layer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67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p of a cruise sampling pattern&#10;&#10;Description automatically generated">
            <a:extLst>
              <a:ext uri="{FF2B5EF4-FFF2-40B4-BE49-F238E27FC236}">
                <a16:creationId xmlns:a16="http://schemas.microsoft.com/office/drawing/2014/main" id="{6B963482-11CC-E6DC-7BA2-D275599663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172" y="1101214"/>
            <a:ext cx="8929591" cy="5621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8E87F1-1B6C-5116-E47D-1A87868C7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572" y="0"/>
            <a:ext cx="9610855" cy="144218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    PalLTER Summer Cruise Data Distribution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0E21BA6-56AB-7291-3AD3-86D6B913ACAA}"/>
              </a:ext>
            </a:extLst>
          </p:cNvPr>
          <p:cNvSpPr txBox="1"/>
          <p:nvPr/>
        </p:nvSpPr>
        <p:spPr>
          <a:xfrm>
            <a:off x="215843" y="1320704"/>
            <a:ext cx="298045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en-US" sz="16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1993 – Present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Austral Summer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b="1" dirty="0"/>
              <a:t>Continuous Collection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b="1" dirty="0"/>
              <a:t>1993 – 2020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Core gridlines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200-600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Sampling region extended south in 2008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sz="1600" dirty="0"/>
              <a:t>		</a:t>
            </a:r>
          </a:p>
          <a:p>
            <a:pPr marL="457200" lvl="1" indent="0">
              <a:spcBef>
                <a:spcPts val="0"/>
              </a:spcBef>
              <a:buNone/>
            </a:pPr>
            <a:endParaRPr lang="en-US" sz="1600" dirty="0"/>
          </a:p>
          <a:p>
            <a:endParaRPr lang="en-US" dirty="0"/>
          </a:p>
        </p:txBody>
      </p:sp>
      <p:pic>
        <p:nvPicPr>
          <p:cNvPr id="9" name="Picture 8" descr="A compass with a red and blue center&#10;&#10;Description automatically generated">
            <a:extLst>
              <a:ext uri="{FF2B5EF4-FFF2-40B4-BE49-F238E27FC236}">
                <a16:creationId xmlns:a16="http://schemas.microsoft.com/office/drawing/2014/main" id="{1E282171-A518-7D86-5EF2-445E18781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12356">
            <a:off x="3334905" y="1494452"/>
            <a:ext cx="844042" cy="75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7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CBA92-2FFC-CBBA-0D51-9E59B254F8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59469-C30E-86A1-3D27-B71A870D4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5555674" cy="165371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Significant Changes in Layer Depths (1993-2020)</a:t>
            </a:r>
          </a:p>
        </p:txBody>
      </p:sp>
      <p:pic>
        <p:nvPicPr>
          <p:cNvPr id="16" name="Picture 15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E5AEDE9E-0337-6208-517B-23FBD34A4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746" y="235974"/>
            <a:ext cx="6541045" cy="6386052"/>
          </a:xfrm>
          <a:prstGeom prst="rect">
            <a:avLst/>
          </a:prstGeom>
        </p:spPr>
      </p:pic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7F070A8-6D5D-51E7-D3D8-5704735CD3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9065" y="1653710"/>
            <a:ext cx="4657546" cy="4722659"/>
          </a:xfrm>
        </p:spPr>
        <p:txBody>
          <a:bodyPr>
            <a:normAutofit/>
          </a:bodyPr>
          <a:lstStyle/>
          <a:p>
            <a:r>
              <a:rPr lang="en-US" sz="2000" dirty="0"/>
              <a:t>The entire upper ocean is shoaling</a:t>
            </a:r>
          </a:p>
          <a:p>
            <a:pPr lvl="1"/>
            <a:r>
              <a:rPr lang="en-US" sz="1800" dirty="0"/>
              <a:t>Mixed Layer Depth (MLD)</a:t>
            </a:r>
          </a:p>
          <a:p>
            <a:pPr lvl="1"/>
            <a:r>
              <a:rPr lang="en-US" sz="1800" dirty="0"/>
              <a:t> Depth of Maximum Stratification (N2D)</a:t>
            </a:r>
          </a:p>
          <a:p>
            <a:pPr lvl="1"/>
            <a:r>
              <a:rPr lang="en-US" sz="1800" dirty="0"/>
              <a:t>Winter Water Core (WWC)</a:t>
            </a:r>
          </a:p>
          <a:p>
            <a:pPr lvl="1"/>
            <a:r>
              <a:rPr lang="en-US" sz="1800" dirty="0"/>
              <a:t>Winter Water Base (WWB)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r>
              <a:rPr lang="en-US" sz="2200" dirty="0"/>
              <a:t>Displacement of the winter water layer suggests shoaling is happening deeper as well.</a:t>
            </a:r>
          </a:p>
          <a:p>
            <a:pPr lvl="1"/>
            <a:r>
              <a:rPr lang="en-US" sz="1800" dirty="0"/>
              <a:t>For this we look at isopycnal depths, or lines of common density, to get a sense of how Circumpolar Deep Water is changing.</a:t>
            </a:r>
          </a:p>
        </p:txBody>
      </p:sp>
    </p:spTree>
    <p:extLst>
      <p:ext uri="{BB962C8B-B14F-4D97-AF65-F5344CB8AC3E}">
        <p14:creationId xmlns:p14="http://schemas.microsoft.com/office/powerpoint/2010/main" val="39679102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BF0B-3E2E-7C26-8A40-53D0A607F1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81038" y="210086"/>
            <a:ext cx="6705600" cy="201713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We find that the isopycnals are shoaling significantly. Rising isopycnals suggest increased CDW presence on the shelf in modern times.</a:t>
            </a:r>
          </a:p>
          <a:p>
            <a:r>
              <a:rPr lang="en-US" sz="2000" dirty="0"/>
              <a:t>This trend is also seen in the Bellingshausen and Amundsen Seas, where it is consistent with stronger observed westerly winds which generate Ekman transport and upwelling.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DE44088-469E-DD5D-EE92-114991B17FF3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5555674" cy="16537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/>
              <a:t>Significant Changes in Layer Depths (1993-2020)</a:t>
            </a:r>
          </a:p>
        </p:txBody>
      </p:sp>
      <p:pic>
        <p:nvPicPr>
          <p:cNvPr id="9" name="Picture 8" descr="A close-up of a graph&#10;&#10;Description automatically generated">
            <a:extLst>
              <a:ext uri="{FF2B5EF4-FFF2-40B4-BE49-F238E27FC236}">
                <a16:creationId xmlns:a16="http://schemas.microsoft.com/office/drawing/2014/main" id="{0B05EC3A-2444-AA0A-47EB-31C774B342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44" y="2227220"/>
            <a:ext cx="4889094" cy="4150519"/>
          </a:xfrm>
          <a:prstGeom prst="rect">
            <a:avLst/>
          </a:prstGeom>
        </p:spPr>
      </p:pic>
      <p:pic>
        <p:nvPicPr>
          <p:cNvPr id="11" name="Picture 10" descr="A close-up of a graph&#10;&#10;Description automatically generated">
            <a:extLst>
              <a:ext uri="{FF2B5EF4-FFF2-40B4-BE49-F238E27FC236}">
                <a16:creationId xmlns:a16="http://schemas.microsoft.com/office/drawing/2014/main" id="{684364B6-D7FF-119B-C287-392D0D11C4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67" y="2227220"/>
            <a:ext cx="4889091" cy="415051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BC9260-0F5C-9269-239F-F0938922E8EE}"/>
              </a:ext>
            </a:extLst>
          </p:cNvPr>
          <p:cNvSpPr txBox="1"/>
          <p:nvPr/>
        </p:nvSpPr>
        <p:spPr>
          <a:xfrm>
            <a:off x="3048000" y="64260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1800" dirty="0"/>
              <a:t>Rates are dbar/decade; Solid lines p&lt;0.05</a:t>
            </a:r>
          </a:p>
        </p:txBody>
      </p:sp>
    </p:spTree>
    <p:extLst>
      <p:ext uri="{BB962C8B-B14F-4D97-AF65-F5344CB8AC3E}">
        <p14:creationId xmlns:p14="http://schemas.microsoft.com/office/powerpoint/2010/main" val="706953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8E8-0014-C009-A8FB-3B70D78E5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724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The Upper Ocean is Becoming More Stratified</a:t>
            </a:r>
          </a:p>
        </p:txBody>
      </p:sp>
      <p:pic>
        <p:nvPicPr>
          <p:cNvPr id="21" name="Content Placeholder 20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87B72923-9440-E52E-238F-64AAA741D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522" y="1402811"/>
            <a:ext cx="11382956" cy="501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3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</TotalTime>
  <Words>1476</Words>
  <Application>Microsoft Office PowerPoint</Application>
  <PresentationFormat>Widescreen</PresentationFormat>
  <Paragraphs>210</Paragraphs>
  <Slides>17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Wingdings</vt:lpstr>
      <vt:lpstr>Office Theme</vt:lpstr>
      <vt:lpstr>Long-term Trends in Upper Ocean Properties Along the West Antarctic Peninsula  (1993-2020)</vt:lpstr>
      <vt:lpstr>The West Antarctic Peninsula Shelf is a Sea-ice dependent polar marine ecosystem </vt:lpstr>
      <vt:lpstr>This Polar Ecosystem is in Transition from Increased Oceanic and Atmospheric Warmth.</vt:lpstr>
      <vt:lpstr>    Summer Shelf Hydrographic Structure</vt:lpstr>
      <vt:lpstr>    Summer Shelf Hydrographic Structure</vt:lpstr>
      <vt:lpstr>    PalLTER Summer Cruise Data Distribution</vt:lpstr>
      <vt:lpstr>Significant Changes in Layer Depths (1993-2020)</vt:lpstr>
      <vt:lpstr>PowerPoint Presentation</vt:lpstr>
      <vt:lpstr>The Upper Ocean is Becoming More Stratified</vt:lpstr>
      <vt:lpstr>Subsurface Heat and Salt has Increased While the Upper Ocean has Cooled and Freshened</vt:lpstr>
      <vt:lpstr>PowerPoint Presentation</vt:lpstr>
      <vt:lpstr>PowerPoint Presentation</vt:lpstr>
      <vt:lpstr>Conclusions</vt:lpstr>
      <vt:lpstr>Questions?</vt:lpstr>
      <vt:lpstr>Antarctica is Connected to Global Circulation</vt:lpstr>
      <vt:lpstr>   The West Antarctic Peninsula (WAP) is a “Warm Shelf” </vt:lpstr>
      <vt:lpstr>Subsurface Heat and Salt has Increased While the Upper Ocean has Cooled and Freshened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Cappola, Michael</dc:creator>
  <cp:lastModifiedBy>Cappola, Michael</cp:lastModifiedBy>
  <cp:revision>128</cp:revision>
  <dcterms:created xsi:type="dcterms:W3CDTF">2024-10-21T13:19:39Z</dcterms:created>
  <dcterms:modified xsi:type="dcterms:W3CDTF">2024-10-28T17:15:42Z</dcterms:modified>
</cp:coreProperties>
</file>