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9" r:id="rId1"/>
  </p:sldMasterIdLst>
  <p:notesMasterIdLst>
    <p:notesMasterId r:id="rId23"/>
  </p:notesMasterIdLst>
  <p:sldIdLst>
    <p:sldId id="256" r:id="rId2"/>
    <p:sldId id="263" r:id="rId3"/>
    <p:sldId id="356" r:id="rId4"/>
    <p:sldId id="357" r:id="rId5"/>
    <p:sldId id="355" r:id="rId6"/>
    <p:sldId id="258" r:id="rId7"/>
    <p:sldId id="264" r:id="rId8"/>
    <p:sldId id="257" r:id="rId9"/>
    <p:sldId id="343" r:id="rId10"/>
    <p:sldId id="265" r:id="rId11"/>
    <p:sldId id="344" r:id="rId12"/>
    <p:sldId id="351" r:id="rId13"/>
    <p:sldId id="358" r:id="rId14"/>
    <p:sldId id="359" r:id="rId15"/>
    <p:sldId id="360" r:id="rId16"/>
    <p:sldId id="361" r:id="rId17"/>
    <p:sldId id="362" r:id="rId18"/>
    <p:sldId id="364" r:id="rId19"/>
    <p:sldId id="363" r:id="rId20"/>
    <p:sldId id="345" r:id="rId21"/>
    <p:sldId id="34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7ED9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06" autoAdjust="0"/>
    <p:restoredTop sz="78707" autoAdjust="0"/>
  </p:normalViewPr>
  <p:slideViewPr>
    <p:cSldViewPr snapToGrid="0">
      <p:cViewPr varScale="1">
        <p:scale>
          <a:sx n="99" d="100"/>
          <a:sy n="99" d="100"/>
        </p:scale>
        <p:origin x="182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DC1D8B-436A-424C-B207-DCBEA0266AA1}" type="datetimeFigureOut">
              <a:rPr lang="en-US" smtClean="0"/>
              <a:t>10/29/24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1B9CD0-FEDA-4F15-A79C-1B9BA56FF7E2}" type="slidenum">
              <a:rPr lang="en-US" smtClean="0"/>
              <a:t>‹#›</a:t>
            </a:fld>
            <a:endParaRPr lang="en-US"/>
          </a:p>
        </p:txBody>
      </p:sp>
    </p:spTree>
    <p:extLst>
      <p:ext uri="{BB962C8B-B14F-4D97-AF65-F5344CB8AC3E}">
        <p14:creationId xmlns:p14="http://schemas.microsoft.com/office/powerpoint/2010/main" val="2893137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1B9CD0-FEDA-4F15-A79C-1B9BA56FF7E2}" type="slidenum">
              <a:rPr lang="en-US" smtClean="0"/>
              <a:t>1</a:t>
            </a:fld>
            <a:endParaRPr lang="en-US"/>
          </a:p>
        </p:txBody>
      </p:sp>
    </p:spTree>
    <p:extLst>
      <p:ext uri="{BB962C8B-B14F-4D97-AF65-F5344CB8AC3E}">
        <p14:creationId xmlns:p14="http://schemas.microsoft.com/office/powerpoint/2010/main" val="781377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1B9CD0-FEDA-4F15-A79C-1B9BA56FF7E2}" type="slidenum">
              <a:rPr lang="en-US" smtClean="0"/>
              <a:t>12</a:t>
            </a:fld>
            <a:endParaRPr lang="en-US"/>
          </a:p>
        </p:txBody>
      </p:sp>
    </p:spTree>
    <p:extLst>
      <p:ext uri="{BB962C8B-B14F-4D97-AF65-F5344CB8AC3E}">
        <p14:creationId xmlns:p14="http://schemas.microsoft.com/office/powerpoint/2010/main" val="1385106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2C0690-F97C-C936-0F7D-0BD8862E55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ED1755-666E-18C3-5BA1-67D72EFA28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922911-9F3F-F0B1-2DDF-A9BE7832252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2EE66F-096C-12B0-F064-8031472BDEF2}"/>
              </a:ext>
            </a:extLst>
          </p:cNvPr>
          <p:cNvSpPr>
            <a:spLocks noGrp="1"/>
          </p:cNvSpPr>
          <p:nvPr>
            <p:ph type="sldNum" sz="quarter" idx="5"/>
          </p:nvPr>
        </p:nvSpPr>
        <p:spPr/>
        <p:txBody>
          <a:bodyPr/>
          <a:lstStyle/>
          <a:p>
            <a:fld id="{191B9CD0-FEDA-4F15-A79C-1B9BA56FF7E2}" type="slidenum">
              <a:rPr lang="en-US" smtClean="0"/>
              <a:t>13</a:t>
            </a:fld>
            <a:endParaRPr lang="en-US"/>
          </a:p>
        </p:txBody>
      </p:sp>
    </p:spTree>
    <p:extLst>
      <p:ext uri="{BB962C8B-B14F-4D97-AF65-F5344CB8AC3E}">
        <p14:creationId xmlns:p14="http://schemas.microsoft.com/office/powerpoint/2010/main" val="4136748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Provisioning chicks is not as simple as going hunting and immediately returning to the colony. Depending on the island location, foraging grounds, and prey density, some penguins may travel further than others to obtain adequate food to feed their chicks. </a:t>
            </a:r>
          </a:p>
          <a:p>
            <a:endParaRPr lang="en-US" dirty="0"/>
          </a:p>
          <a:p>
            <a:r>
              <a:rPr lang="en-US" dirty="0"/>
              <a:t>As penguins return to the colony, digestion of diet has already begun. As part of the standard processing that occurs by the birder team, they give a semi-qualitative metric of diet degradation status. We can leverage this metadata to begin to determine general quality of the diet that is delivered to chicks, and ask similar questions as above: are there differences between species, islands. </a:t>
            </a:r>
          </a:p>
          <a:p>
            <a:endParaRPr lang="en-US" dirty="0"/>
          </a:p>
          <a:p>
            <a:r>
              <a:rPr lang="en-US" dirty="0"/>
              <a:t>By comparing with the whole krill, we can also look at which lipids are lost first, and determine the potential implications for the chicks (for example if the PUFAs are digested first).</a:t>
            </a:r>
          </a:p>
          <a:p>
            <a:endParaRPr lang="en-US" dirty="0"/>
          </a:p>
          <a:p>
            <a:endParaRPr lang="en-US" dirty="0"/>
          </a:p>
        </p:txBody>
      </p:sp>
      <p:sp>
        <p:nvSpPr>
          <p:cNvPr id="4" name="Slide Number Placeholder 3"/>
          <p:cNvSpPr>
            <a:spLocks noGrp="1"/>
          </p:cNvSpPr>
          <p:nvPr>
            <p:ph type="sldNum" sz="quarter" idx="5"/>
          </p:nvPr>
        </p:nvSpPr>
        <p:spPr/>
        <p:txBody>
          <a:bodyPr/>
          <a:lstStyle/>
          <a:p>
            <a:fld id="{191B9CD0-FEDA-4F15-A79C-1B9BA56FF7E2}" type="slidenum">
              <a:rPr lang="en-US" smtClean="0"/>
              <a:t>20</a:t>
            </a:fld>
            <a:endParaRPr lang="en-US"/>
          </a:p>
        </p:txBody>
      </p:sp>
    </p:spTree>
    <p:extLst>
      <p:ext uri="{BB962C8B-B14F-4D97-AF65-F5344CB8AC3E}">
        <p14:creationId xmlns:p14="http://schemas.microsoft.com/office/powerpoint/2010/main" val="340435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we can attempt to quantify the impacts from the required sample processing time. Because of the schedule that they maintain to collect all these samples, it often takes a few days for all of the krill and other prey to be counted. </a:t>
            </a:r>
          </a:p>
          <a:p>
            <a:endParaRPr lang="en-US" dirty="0"/>
          </a:p>
          <a:p>
            <a:r>
              <a:rPr lang="en-US" dirty="0"/>
              <a:t>To combat this, during the PAL2223 season we (and by that I mean Ben, because I broke my wrist attempting to collect one of these), were able to flash freeze samples in the field right after they were collected from the birds. This will allow us to determine what changes were due to sitting between sample processing and subsequent storage. </a:t>
            </a:r>
          </a:p>
        </p:txBody>
      </p:sp>
      <p:sp>
        <p:nvSpPr>
          <p:cNvPr id="4" name="Slide Number Placeholder 3"/>
          <p:cNvSpPr>
            <a:spLocks noGrp="1"/>
          </p:cNvSpPr>
          <p:nvPr>
            <p:ph type="sldNum" sz="quarter" idx="5"/>
          </p:nvPr>
        </p:nvSpPr>
        <p:spPr/>
        <p:txBody>
          <a:bodyPr/>
          <a:lstStyle/>
          <a:p>
            <a:fld id="{191B9CD0-FEDA-4F15-A79C-1B9BA56FF7E2}" type="slidenum">
              <a:rPr lang="en-US" smtClean="0"/>
              <a:t>21</a:t>
            </a:fld>
            <a:endParaRPr lang="en-US"/>
          </a:p>
        </p:txBody>
      </p:sp>
    </p:spTree>
    <p:extLst>
      <p:ext uri="{BB962C8B-B14F-4D97-AF65-F5344CB8AC3E}">
        <p14:creationId xmlns:p14="http://schemas.microsoft.com/office/powerpoint/2010/main" val="1065662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1B9CD0-FEDA-4F15-A79C-1B9BA56FF7E2}" type="slidenum">
              <a:rPr lang="en-US" smtClean="0"/>
              <a:t>2</a:t>
            </a:fld>
            <a:endParaRPr lang="en-US"/>
          </a:p>
        </p:txBody>
      </p:sp>
    </p:spTree>
    <p:extLst>
      <p:ext uri="{BB962C8B-B14F-4D97-AF65-F5344CB8AC3E}">
        <p14:creationId xmlns:p14="http://schemas.microsoft.com/office/powerpoint/2010/main" val="1706245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758FD-6647-7A8B-CC03-B69D7AB458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F4445-0EB2-F3A6-4C15-7E5C0ED396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924225-AC90-49B4-FD11-EDBA0284FF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43FD7EE-1A15-A66D-AD95-7B6B72D2A67E}"/>
              </a:ext>
            </a:extLst>
          </p:cNvPr>
          <p:cNvSpPr>
            <a:spLocks noGrp="1"/>
          </p:cNvSpPr>
          <p:nvPr>
            <p:ph type="sldNum" sz="quarter" idx="5"/>
          </p:nvPr>
        </p:nvSpPr>
        <p:spPr/>
        <p:txBody>
          <a:bodyPr/>
          <a:lstStyle/>
          <a:p>
            <a:fld id="{191B9CD0-FEDA-4F15-A79C-1B9BA56FF7E2}" type="slidenum">
              <a:rPr lang="en-US" smtClean="0"/>
              <a:t>3</a:t>
            </a:fld>
            <a:endParaRPr lang="en-US"/>
          </a:p>
        </p:txBody>
      </p:sp>
    </p:spTree>
    <p:extLst>
      <p:ext uri="{BB962C8B-B14F-4D97-AF65-F5344CB8AC3E}">
        <p14:creationId xmlns:p14="http://schemas.microsoft.com/office/powerpoint/2010/main" val="3100186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6D09F-5A73-A4C0-9972-41A4EEA8C6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57BD4A-5EE0-7EDE-78EC-7F449970A4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B52C60-CC92-F626-7639-20BDA4B394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AAE39B1-33E5-556B-CB55-A498FFFF27CC}"/>
              </a:ext>
            </a:extLst>
          </p:cNvPr>
          <p:cNvSpPr>
            <a:spLocks noGrp="1"/>
          </p:cNvSpPr>
          <p:nvPr>
            <p:ph type="sldNum" sz="quarter" idx="5"/>
          </p:nvPr>
        </p:nvSpPr>
        <p:spPr/>
        <p:txBody>
          <a:bodyPr/>
          <a:lstStyle/>
          <a:p>
            <a:fld id="{191B9CD0-FEDA-4F15-A79C-1B9BA56FF7E2}" type="slidenum">
              <a:rPr lang="en-US" smtClean="0"/>
              <a:t>4</a:t>
            </a:fld>
            <a:endParaRPr lang="en-US"/>
          </a:p>
        </p:txBody>
      </p:sp>
    </p:spTree>
    <p:extLst>
      <p:ext uri="{BB962C8B-B14F-4D97-AF65-F5344CB8AC3E}">
        <p14:creationId xmlns:p14="http://schemas.microsoft.com/office/powerpoint/2010/main" val="1553110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33756-5A68-063B-EAB2-55BCDE72BE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989B8D-6449-3C4B-AF83-A0E22043AC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696FB9-FE19-8C26-2406-A0518D899ED2}"/>
              </a:ext>
            </a:extLst>
          </p:cNvPr>
          <p:cNvSpPr>
            <a:spLocks noGrp="1"/>
          </p:cNvSpPr>
          <p:nvPr>
            <p:ph type="body" idx="1"/>
          </p:nvPr>
        </p:nvSpPr>
        <p:spPr/>
        <p:txBody>
          <a:bodyPr/>
          <a:lstStyle/>
          <a:p>
            <a:r>
              <a:rPr lang="en-US" dirty="0"/>
              <a:t>Diving into the meat of things: chapter two will be focused on trophic transfer along the WAP, particularly in the area around Palmer Station. </a:t>
            </a:r>
          </a:p>
          <a:p>
            <a:endParaRPr lang="en-US" dirty="0"/>
          </a:p>
          <a:p>
            <a:r>
              <a:rPr lang="en-US" dirty="0"/>
              <a:t>For this chapter I will be looking primarily at two species of penguins, located across four islands in the Palmer regional area. In addition to having diet samples from the birds themselves, we also have whole krill collected from the penguin foraging area, as well as penguin fecal samples. </a:t>
            </a:r>
          </a:p>
          <a:p>
            <a:endParaRPr lang="en-US" dirty="0"/>
          </a:p>
          <a:p>
            <a:r>
              <a:rPr lang="en-US" dirty="0"/>
              <a:t>Using all of these sample types, we can start to build simple box models for the transfer of lipids within the food web. </a:t>
            </a:r>
          </a:p>
          <a:p>
            <a:endParaRPr lang="en-US" dirty="0"/>
          </a:p>
          <a:p>
            <a:r>
              <a:rPr lang="en-US" dirty="0"/>
              <a:t>For adults, we have the input, whole fresh krill, and the output, poop, and we can then say something about how much lipid is digested.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penguin chicks and fledglings, we have what they are fed, which is regurgitated diet from the parent (or, barf), as well as their output, also in the form of poop. We can then look at chick digestion, and determine if we see differences between the three age classes, or across species, in digestion efficiency. </a:t>
            </a:r>
          </a:p>
          <a:p>
            <a:endParaRPr lang="en-US" dirty="0"/>
          </a:p>
          <a:p>
            <a:endParaRPr lang="en-US" dirty="0"/>
          </a:p>
          <a:p>
            <a:r>
              <a:rPr lang="en-US" dirty="0"/>
              <a:t>There are a few potential pitfalls that I’ll highlight as we go through the questions that I will be focusing on for this chapter, but just briefly, we need to consider sample processing time, because it often can take a day or two before diet samples have been counted and are ready for homogenization and storage. Secondly, we have fairly limited temporal coverage of prey throughout the seasons, although we have strategies to overcome this. </a:t>
            </a:r>
          </a:p>
          <a:p>
            <a:endParaRPr lang="en-US" dirty="0"/>
          </a:p>
          <a:p>
            <a:r>
              <a:rPr lang="en-US" dirty="0"/>
              <a:t>So with this general framework in mind, I want to walk through some of the questions that I am asking, and how I will be answering them.</a:t>
            </a:r>
          </a:p>
          <a:p>
            <a:endParaRPr lang="en-US" dirty="0"/>
          </a:p>
        </p:txBody>
      </p:sp>
      <p:sp>
        <p:nvSpPr>
          <p:cNvPr id="4" name="Slide Number Placeholder 3">
            <a:extLst>
              <a:ext uri="{FF2B5EF4-FFF2-40B4-BE49-F238E27FC236}">
                <a16:creationId xmlns:a16="http://schemas.microsoft.com/office/drawing/2014/main" id="{13110AD5-2C01-07F1-608E-D607555D9CCD}"/>
              </a:ext>
            </a:extLst>
          </p:cNvPr>
          <p:cNvSpPr>
            <a:spLocks noGrp="1"/>
          </p:cNvSpPr>
          <p:nvPr>
            <p:ph type="sldNum" sz="quarter" idx="5"/>
          </p:nvPr>
        </p:nvSpPr>
        <p:spPr/>
        <p:txBody>
          <a:bodyPr/>
          <a:lstStyle/>
          <a:p>
            <a:fld id="{191B9CD0-FEDA-4F15-A79C-1B9BA56FF7E2}" type="slidenum">
              <a:rPr lang="en-US" smtClean="0"/>
              <a:t>5</a:t>
            </a:fld>
            <a:endParaRPr lang="en-US"/>
          </a:p>
        </p:txBody>
      </p:sp>
    </p:spTree>
    <p:extLst>
      <p:ext uri="{BB962C8B-B14F-4D97-AF65-F5344CB8AC3E}">
        <p14:creationId xmlns:p14="http://schemas.microsoft.com/office/powerpoint/2010/main" val="1469091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 brief visual overview, before jumping to the nitty gritty of sample breakdown. </a:t>
            </a:r>
          </a:p>
          <a:p>
            <a:endParaRPr lang="en-US" dirty="0"/>
          </a:p>
          <a:p>
            <a:r>
              <a:rPr lang="en-US" dirty="0"/>
              <a:t>We have 73 krill, 21 from PAL2223, 30 from PAL2324, and 22 from along the grid that were collected during the 2023 cruise. </a:t>
            </a:r>
          </a:p>
          <a:p>
            <a:endParaRPr lang="en-US" dirty="0"/>
          </a:p>
          <a:p>
            <a:r>
              <a:rPr lang="en-US" dirty="0"/>
              <a:t>I have 149 penguin diets that have been processed, extracted, and run, although there are even more in the freezer from Avian Island a couple hundred kilometers south of Palmer Station. </a:t>
            </a:r>
          </a:p>
          <a:p>
            <a:endParaRPr lang="en-US" dirty="0"/>
          </a:p>
          <a:p>
            <a:r>
              <a:rPr lang="en-US" dirty="0"/>
              <a:t>And finally I have over 200 poop samples, from adults, chicks, and fledglings, which are a specific age group of chicks that have left the nest and are just about to get into the water for the first time, when they have lost more than 90% of their fluff. </a:t>
            </a:r>
          </a:p>
          <a:p>
            <a:endParaRPr lang="en-US" dirty="0"/>
          </a:p>
          <a:p>
            <a:r>
              <a:rPr lang="en-US" dirty="0"/>
              <a:t>These samples are taken across islands, species, and season. Just to give some context, we can take a look at the Palmer regional area where these samples were collected. </a:t>
            </a:r>
          </a:p>
          <a:p>
            <a:endParaRPr lang="en-US" dirty="0"/>
          </a:p>
          <a:p>
            <a:endParaRPr lang="en-US" dirty="0"/>
          </a:p>
        </p:txBody>
      </p:sp>
      <p:sp>
        <p:nvSpPr>
          <p:cNvPr id="4" name="Slide Number Placeholder 3"/>
          <p:cNvSpPr>
            <a:spLocks noGrp="1"/>
          </p:cNvSpPr>
          <p:nvPr>
            <p:ph type="sldNum" sz="quarter" idx="5"/>
          </p:nvPr>
        </p:nvSpPr>
        <p:spPr/>
        <p:txBody>
          <a:bodyPr/>
          <a:lstStyle/>
          <a:p>
            <a:fld id="{191B9CD0-FEDA-4F15-A79C-1B9BA56FF7E2}" type="slidenum">
              <a:rPr lang="en-US" smtClean="0"/>
              <a:t>6</a:t>
            </a:fld>
            <a:endParaRPr lang="en-US"/>
          </a:p>
        </p:txBody>
      </p:sp>
    </p:spTree>
    <p:extLst>
      <p:ext uri="{BB962C8B-B14F-4D97-AF65-F5344CB8AC3E}">
        <p14:creationId xmlns:p14="http://schemas.microsoft.com/office/powerpoint/2010/main" val="1986133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There is clearly a lot going on here, so let’s break some of this down and look at it via the lens of what questions we’re asking.</a:t>
            </a:r>
          </a:p>
          <a:p>
            <a:endParaRPr lang="en-US" dirty="0"/>
          </a:p>
          <a:p>
            <a:r>
              <a:rPr lang="en-US" dirty="0"/>
              <a:t>We have two species of penguins, Gentoos and </a:t>
            </a:r>
            <a:r>
              <a:rPr lang="en-US" dirty="0" err="1"/>
              <a:t>Adelies</a:t>
            </a:r>
            <a:r>
              <a:rPr lang="en-US" dirty="0"/>
              <a:t>. Within the gentoo populations there are two main islands of interests, Biscoe and the </a:t>
            </a:r>
            <a:r>
              <a:rPr lang="en-US" dirty="0" err="1"/>
              <a:t>Joubins</a:t>
            </a:r>
            <a:r>
              <a:rPr lang="en-US" dirty="0"/>
              <a:t>. We also have a third island, that is completely outside of the Palmer regional area that we have a few samples for, for comparison. </a:t>
            </a:r>
          </a:p>
          <a:p>
            <a:endParaRPr lang="en-US" dirty="0"/>
          </a:p>
          <a:p>
            <a:r>
              <a:rPr lang="en-US" dirty="0"/>
              <a:t>For the Adelie penguins, we also have two islands, Humble and Torgerson. </a:t>
            </a:r>
          </a:p>
          <a:p>
            <a:endParaRPr lang="en-US" dirty="0"/>
          </a:p>
          <a:p>
            <a:r>
              <a:rPr lang="en-US" dirty="0"/>
              <a:t>Within this, we have 8 really high value samples, meaning that we have paired diets and poops. When I say paired,  I mean that the bird </a:t>
            </a:r>
            <a:r>
              <a:rPr lang="en-US" dirty="0" err="1"/>
              <a:t>defacated</a:t>
            </a:r>
            <a:r>
              <a:rPr lang="en-US" dirty="0"/>
              <a:t> while the stomach contents were being sampled, usually onto whoever was holding it, and they scraped it off their foul weather gear into a test tube (which helps explains why there are so few). </a:t>
            </a:r>
          </a:p>
          <a:p>
            <a:endParaRPr lang="en-US" dirty="0"/>
          </a:p>
          <a:p>
            <a:r>
              <a:rPr lang="en-US" dirty="0"/>
              <a:t>We also have 11 (and a half) flash frozen samples, where Ben was kind enough to go out into the field and split diets in two with a Fulsome splitter, freezing half in liquid nitrogen and saving the other for birder processing. That will help us build that comparison for how much processing time impacts the sample. You’ll note the star, which is the sample that broke my wrist; I was meant to collect these but clearly, the universe, bird poop, and too large shoes conspired against me.</a:t>
            </a:r>
          </a:p>
          <a:p>
            <a:endParaRPr lang="en-US" dirty="0"/>
          </a:p>
          <a:p>
            <a:r>
              <a:rPr lang="en-US" dirty="0"/>
              <a:t>We also have other types of poops that are paired, so fledgling birds and chicks are not subjected to the diet collection process, but they do get measured and weighed, and we have some paired samples from those age groups. </a:t>
            </a:r>
          </a:p>
          <a:p>
            <a:endParaRPr lang="en-US" dirty="0"/>
          </a:p>
          <a:p>
            <a:r>
              <a:rPr lang="en-US" dirty="0"/>
              <a:t>And finally, to help understand a broad distribution of lipids throughout the region, we have poops that are unpaired. The requirement for these samples were that someone had to observe a bird pooping, and then be able to collect that specific sample from the rock or snow, so we tried to reduce contamination from the surrounding fecal matter which is…pervasive. We wanted to know our samples were fresh and which species of birds they came from, hence this requirement! </a:t>
            </a:r>
          </a:p>
          <a:p>
            <a:endParaRPr lang="en-US" dirty="0"/>
          </a:p>
          <a:p>
            <a:r>
              <a:rPr lang="en-US" dirty="0"/>
              <a:t>With all of these samples, 463 in total, if we add in the krill, we are really well poised to answer those questions that I went over.</a:t>
            </a:r>
          </a:p>
          <a:p>
            <a:endParaRPr lang="en-US" dirty="0"/>
          </a:p>
          <a:p>
            <a:r>
              <a:rPr lang="en-US" dirty="0"/>
              <a:t>And with that, I want to jump into some very (very) preliminary data. A lot of my summer was spent processing these 463 samples, as well running them on our instrument, doing method development, and I have just started to do data clean up and quantification. </a:t>
            </a:r>
          </a:p>
        </p:txBody>
      </p:sp>
      <p:sp>
        <p:nvSpPr>
          <p:cNvPr id="4" name="Slide Number Placeholder 3"/>
          <p:cNvSpPr>
            <a:spLocks noGrp="1"/>
          </p:cNvSpPr>
          <p:nvPr>
            <p:ph type="sldNum" sz="quarter" idx="5"/>
          </p:nvPr>
        </p:nvSpPr>
        <p:spPr/>
        <p:txBody>
          <a:bodyPr/>
          <a:lstStyle/>
          <a:p>
            <a:fld id="{191B9CD0-FEDA-4F15-A79C-1B9BA56FF7E2}" type="slidenum">
              <a:rPr lang="en-US" smtClean="0"/>
              <a:t>8</a:t>
            </a:fld>
            <a:endParaRPr lang="en-US"/>
          </a:p>
        </p:txBody>
      </p:sp>
    </p:spTree>
    <p:extLst>
      <p:ext uri="{BB962C8B-B14F-4D97-AF65-F5344CB8AC3E}">
        <p14:creationId xmlns:p14="http://schemas.microsoft.com/office/powerpoint/2010/main" val="764162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and foremost, I aim to determine how efficient penguin digestion is with respect to lipids. Some studies have used fatty acids to look at seabird, and even penguin, diet, but few, if any, have quantified the efficiency of the digestion process. </a:t>
            </a:r>
          </a:p>
          <a:p>
            <a:endParaRPr lang="en-US" dirty="0"/>
          </a:p>
          <a:p>
            <a:r>
              <a:rPr lang="en-US" dirty="0"/>
              <a:t>Knowing seabird diet is important to understanding the ecosystem as a whole from an apex predator and key stone species perspective. However, it also may be critical to understand how well predator is able to utilize existing resources, particularly if there are differences in how efficiently different groups of lipids are digested.  </a:t>
            </a:r>
          </a:p>
          <a:p>
            <a:endParaRPr lang="en-US" dirty="0"/>
          </a:p>
          <a:p>
            <a:r>
              <a:rPr lang="en-US" dirty="0"/>
              <a:t>For example, polyunsaturated fatty acids, PUFAs, are critical lipids to obtain through diet. Vertebrates in general, and seabirds in particular, are unable to biosynthesize many of these PUFAs, and are extremely limited in their ability to make them via chain elongation and desaturation, and thus the main source of PUFA is from diet. A 2008 study by Tierney and others found that chicks fed a diet rich in fish, but lower in PUFA, had reduced recruitment, despite fish being a more energetically rich diet than krill. </a:t>
            </a:r>
          </a:p>
          <a:p>
            <a:endParaRPr lang="en-US" dirty="0"/>
          </a:p>
          <a:p>
            <a:r>
              <a:rPr lang="en-US" dirty="0"/>
              <a:t>This is not to say that energy richness is not also important – another study in Arctic seabirds by </a:t>
            </a:r>
            <a:r>
              <a:rPr lang="en-US" dirty="0" err="1"/>
              <a:t>Wanless</a:t>
            </a:r>
            <a:r>
              <a:rPr lang="en-US" dirty="0"/>
              <a:t> and others in 2005 described recruitment failure because chicks were being fed the equivalent of junk food: the quantity of the food was approximately the same but the energetic density of that prey was not enough to successfully position the chicks for survival. </a:t>
            </a:r>
          </a:p>
          <a:p>
            <a:endParaRPr lang="en-US" dirty="0"/>
          </a:p>
          <a:p>
            <a:r>
              <a:rPr lang="en-US" dirty="0"/>
              <a:t>For this question, we have many angles from which to address this: are there differences between Gentoo and Adelie penguins? What about between different subpopulations of  those species, sampled from different islands within the region? How does trophic transfer efficiency differ by penguin life history stage? </a:t>
            </a:r>
          </a:p>
          <a:p>
            <a:endParaRPr lang="en-US" dirty="0"/>
          </a:p>
        </p:txBody>
      </p:sp>
      <p:sp>
        <p:nvSpPr>
          <p:cNvPr id="4" name="Slide Number Placeholder 3"/>
          <p:cNvSpPr>
            <a:spLocks noGrp="1"/>
          </p:cNvSpPr>
          <p:nvPr>
            <p:ph type="sldNum" sz="quarter" idx="5"/>
          </p:nvPr>
        </p:nvSpPr>
        <p:spPr/>
        <p:txBody>
          <a:bodyPr/>
          <a:lstStyle/>
          <a:p>
            <a:fld id="{191B9CD0-FEDA-4F15-A79C-1B9BA56FF7E2}" type="slidenum">
              <a:rPr lang="en-US" smtClean="0"/>
              <a:t>10</a:t>
            </a:fld>
            <a:endParaRPr lang="en-US"/>
          </a:p>
        </p:txBody>
      </p:sp>
    </p:spTree>
    <p:extLst>
      <p:ext uri="{BB962C8B-B14F-4D97-AF65-F5344CB8AC3E}">
        <p14:creationId xmlns:p14="http://schemas.microsoft.com/office/powerpoint/2010/main" val="3406698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mentioned before, one of the potential pitfalls of this dataset is we have fairly limited temporal coverage of krill from within the study region. We have a great sample size from each season, but these krill were all collected on the same day, or from outside the direct foraging area. </a:t>
            </a:r>
          </a:p>
          <a:p>
            <a:endParaRPr lang="en-US" dirty="0"/>
          </a:p>
          <a:p>
            <a:r>
              <a:rPr lang="en-US" dirty="0"/>
              <a:t>However, we have the ability to do what many studies of krill in the region have done, and correlate our relationship of lipid content with prey size, in this case wet weight and length, as well as maturity status (we have recorded if krill were gravid females). We can then use this relationship, as well as previous observations of krill throughout the study region to begin to get at changes in the prey quality available at Palmer station. </a:t>
            </a:r>
          </a:p>
          <a:p>
            <a:endParaRPr lang="en-US" dirty="0"/>
          </a:p>
          <a:p>
            <a:r>
              <a:rPr lang="en-US" dirty="0"/>
              <a:t>We can also use the diets of penguins, who are much, much more efficient at catching krill than any net tow, but we some caveats that we’ll discuss with the next two sets of questions. </a:t>
            </a:r>
          </a:p>
        </p:txBody>
      </p:sp>
      <p:sp>
        <p:nvSpPr>
          <p:cNvPr id="4" name="Slide Number Placeholder 3"/>
          <p:cNvSpPr>
            <a:spLocks noGrp="1"/>
          </p:cNvSpPr>
          <p:nvPr>
            <p:ph type="sldNum" sz="quarter" idx="5"/>
          </p:nvPr>
        </p:nvSpPr>
        <p:spPr/>
        <p:txBody>
          <a:bodyPr/>
          <a:lstStyle/>
          <a:p>
            <a:fld id="{191B9CD0-FEDA-4F15-A79C-1B9BA56FF7E2}" type="slidenum">
              <a:rPr lang="en-US" smtClean="0"/>
              <a:t>11</a:t>
            </a:fld>
            <a:endParaRPr lang="en-US"/>
          </a:p>
        </p:txBody>
      </p:sp>
    </p:spTree>
    <p:extLst>
      <p:ext uri="{BB962C8B-B14F-4D97-AF65-F5344CB8AC3E}">
        <p14:creationId xmlns:p14="http://schemas.microsoft.com/office/powerpoint/2010/main" val="3595872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C14588A-9A83-45C2-A629-08672A4D223C}" type="datetime1">
              <a:rPr lang="en-US" smtClean="0"/>
              <a:t>10/29/24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53A31-9256-4032-983C-6EED656D63D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3541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D0ECA7-4A2A-42F4-ABD8-EA22C16DE686}" type="datetime1">
              <a:rPr lang="en-US" smtClean="0"/>
              <a:t>10/29/24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53A31-9256-4032-983C-6EED656D63D9}" type="slidenum">
              <a:rPr lang="en-US" smtClean="0"/>
              <a:t>‹#›</a:t>
            </a:fld>
            <a:endParaRPr lang="en-US"/>
          </a:p>
        </p:txBody>
      </p:sp>
    </p:spTree>
    <p:extLst>
      <p:ext uri="{BB962C8B-B14F-4D97-AF65-F5344CB8AC3E}">
        <p14:creationId xmlns:p14="http://schemas.microsoft.com/office/powerpoint/2010/main" val="2323449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89DE70-FC3C-4EB2-9414-AB1481368181}" type="datetime1">
              <a:rPr lang="en-US" smtClean="0"/>
              <a:t>10/29/24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53A31-9256-4032-983C-6EED656D63D9}" type="slidenum">
              <a:rPr lang="en-US" smtClean="0"/>
              <a:t>‹#›</a:t>
            </a:fld>
            <a:endParaRPr lang="en-US"/>
          </a:p>
        </p:txBody>
      </p:sp>
    </p:spTree>
    <p:extLst>
      <p:ext uri="{BB962C8B-B14F-4D97-AF65-F5344CB8AC3E}">
        <p14:creationId xmlns:p14="http://schemas.microsoft.com/office/powerpoint/2010/main" val="171588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582D35-E488-40F7-9FC6-DBF6008445E8}" type="datetime1">
              <a:rPr lang="en-US" smtClean="0"/>
              <a:t>10/29/24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53A31-9256-4032-983C-6EED656D63D9}" type="slidenum">
              <a:rPr lang="en-US" smtClean="0"/>
              <a:t>‹#›</a:t>
            </a:fld>
            <a:endParaRPr lang="en-US"/>
          </a:p>
        </p:txBody>
      </p:sp>
    </p:spTree>
    <p:extLst>
      <p:ext uri="{BB962C8B-B14F-4D97-AF65-F5344CB8AC3E}">
        <p14:creationId xmlns:p14="http://schemas.microsoft.com/office/powerpoint/2010/main" val="3788998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174058-C5E3-4331-9E73-F1AB8F11A8C7}" type="datetime1">
              <a:rPr lang="en-US" smtClean="0"/>
              <a:t>10/29/24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53A31-9256-4032-983C-6EED656D63D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7029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5A5CFF-94DD-4EE2-AB6A-1C9FAABBA4E0}" type="datetime1">
              <a:rPr lang="en-US" smtClean="0"/>
              <a:t>10/29/24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53A31-9256-4032-983C-6EED656D63D9}" type="slidenum">
              <a:rPr lang="en-US" smtClean="0"/>
              <a:t>‹#›</a:t>
            </a:fld>
            <a:endParaRPr lang="en-US"/>
          </a:p>
        </p:txBody>
      </p:sp>
    </p:spTree>
    <p:extLst>
      <p:ext uri="{BB962C8B-B14F-4D97-AF65-F5344CB8AC3E}">
        <p14:creationId xmlns:p14="http://schemas.microsoft.com/office/powerpoint/2010/main" val="659587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E8AF99-3C5F-4E1D-B813-840557062F70}" type="datetime1">
              <a:rPr lang="en-US" smtClean="0"/>
              <a:t>10/29/24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853A31-9256-4032-983C-6EED656D63D9}" type="slidenum">
              <a:rPr lang="en-US" smtClean="0"/>
              <a:t>‹#›</a:t>
            </a:fld>
            <a:endParaRPr lang="en-US"/>
          </a:p>
        </p:txBody>
      </p:sp>
    </p:spTree>
    <p:extLst>
      <p:ext uri="{BB962C8B-B14F-4D97-AF65-F5344CB8AC3E}">
        <p14:creationId xmlns:p14="http://schemas.microsoft.com/office/powerpoint/2010/main" val="2807548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389F433-DC67-41D5-B0EE-10EEFFB6D901}" type="datetime1">
              <a:rPr lang="en-US" smtClean="0"/>
              <a:t>10/29/24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853A31-9256-4032-983C-6EED656D63D9}" type="slidenum">
              <a:rPr lang="en-US" smtClean="0"/>
              <a:t>‹#›</a:t>
            </a:fld>
            <a:endParaRPr lang="en-US"/>
          </a:p>
        </p:txBody>
      </p:sp>
    </p:spTree>
    <p:extLst>
      <p:ext uri="{BB962C8B-B14F-4D97-AF65-F5344CB8AC3E}">
        <p14:creationId xmlns:p14="http://schemas.microsoft.com/office/powerpoint/2010/main" val="3751934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56231EE-22FA-473D-90F4-F2DDA82DC560}" type="datetime1">
              <a:rPr lang="en-US" smtClean="0"/>
              <a:t>10/29/24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4853A31-9256-4032-983C-6EED656D63D9}" type="slidenum">
              <a:rPr lang="en-US" smtClean="0"/>
              <a:t>‹#›</a:t>
            </a:fld>
            <a:endParaRPr lang="en-US"/>
          </a:p>
        </p:txBody>
      </p:sp>
    </p:spTree>
    <p:extLst>
      <p:ext uri="{BB962C8B-B14F-4D97-AF65-F5344CB8AC3E}">
        <p14:creationId xmlns:p14="http://schemas.microsoft.com/office/powerpoint/2010/main" val="43331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AB41A19-2882-41E8-A7EF-D38DB953BA20}" type="datetime1">
              <a:rPr lang="en-US" smtClean="0"/>
              <a:t>10/29/24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4853A31-9256-4032-983C-6EED656D63D9}" type="slidenum">
              <a:rPr lang="en-US" smtClean="0"/>
              <a:t>‹#›</a:t>
            </a:fld>
            <a:endParaRPr lang="en-US"/>
          </a:p>
        </p:txBody>
      </p:sp>
    </p:spTree>
    <p:extLst>
      <p:ext uri="{BB962C8B-B14F-4D97-AF65-F5344CB8AC3E}">
        <p14:creationId xmlns:p14="http://schemas.microsoft.com/office/powerpoint/2010/main" val="281236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A4B58E-8F4B-4AD4-812A-C91CFA8C82E8}" type="datetime1">
              <a:rPr lang="en-US" smtClean="0"/>
              <a:t>10/29/24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53A31-9256-4032-983C-6EED656D63D9}" type="slidenum">
              <a:rPr lang="en-US" smtClean="0"/>
              <a:t>‹#›</a:t>
            </a:fld>
            <a:endParaRPr lang="en-US"/>
          </a:p>
        </p:txBody>
      </p:sp>
    </p:spTree>
    <p:extLst>
      <p:ext uri="{BB962C8B-B14F-4D97-AF65-F5344CB8AC3E}">
        <p14:creationId xmlns:p14="http://schemas.microsoft.com/office/powerpoint/2010/main" val="348405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97C4D61-2DE8-4401-BAE8-61FE546D42B6}" type="datetime1">
              <a:rPr lang="en-US" smtClean="0"/>
              <a:t>10/29/24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4853A31-9256-4032-983C-6EED656D63D9}"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082912"/>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7.png"/><Relationship Id="rId7" Type="http://schemas.openxmlformats.org/officeDocument/2006/relationships/image" Target="../media/image17.jpg"/><Relationship Id="rId12"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jpg"/><Relationship Id="rId11" Type="http://schemas.openxmlformats.org/officeDocument/2006/relationships/image" Target="../media/image21.png"/><Relationship Id="rId5" Type="http://schemas.openxmlformats.org/officeDocument/2006/relationships/image" Target="../media/image9.jpg"/><Relationship Id="rId10" Type="http://schemas.openxmlformats.org/officeDocument/2006/relationships/image" Target="../media/image20.jpg"/><Relationship Id="rId4" Type="http://schemas.openxmlformats.org/officeDocument/2006/relationships/image" Target="../media/image8.png"/><Relationship Id="rId9"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26.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32.png"/><Relationship Id="rId5" Type="http://schemas.openxmlformats.org/officeDocument/2006/relationships/image" Target="../media/image27.png"/><Relationship Id="rId10" Type="http://schemas.openxmlformats.org/officeDocument/2006/relationships/image" Target="../media/image15.svg"/><Relationship Id="rId4" Type="http://schemas.openxmlformats.org/officeDocument/2006/relationships/image" Target="../media/image9.jp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F502EE6A-E20B-4198-A9E9-F18046822C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50ED6B0-0071-4164-9C0B-11DC08FE9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581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8" name="Rectangle 27">
            <a:extLst>
              <a:ext uri="{FF2B5EF4-FFF2-40B4-BE49-F238E27FC236}">
                <a16:creationId xmlns:a16="http://schemas.microsoft.com/office/drawing/2014/main" id="{58629BE5-5413-4AD8-BEFB-E1A7B4482E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339824" y="0"/>
            <a:ext cx="68583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AD9EAA7-747A-45C3-87BD-CBA89FC61DFF}"/>
              </a:ext>
            </a:extLst>
          </p:cNvPr>
          <p:cNvSpPr>
            <a:spLocks noGrp="1"/>
          </p:cNvSpPr>
          <p:nvPr>
            <p:ph type="ctrTitle"/>
          </p:nvPr>
        </p:nvSpPr>
        <p:spPr>
          <a:xfrm>
            <a:off x="5961344" y="758952"/>
            <a:ext cx="5542398" cy="3566160"/>
          </a:xfrm>
        </p:spPr>
        <p:txBody>
          <a:bodyPr>
            <a:normAutofit/>
          </a:bodyPr>
          <a:lstStyle/>
          <a:p>
            <a:r>
              <a:rPr lang="en-US" sz="6200">
                <a:solidFill>
                  <a:srgbClr val="FFFFFF"/>
                </a:solidFill>
              </a:rPr>
              <a:t>Trophic transfer of fats through the food web at Palmer Station</a:t>
            </a:r>
          </a:p>
        </p:txBody>
      </p:sp>
      <p:sp>
        <p:nvSpPr>
          <p:cNvPr id="3" name="Subtitle 2">
            <a:extLst>
              <a:ext uri="{FF2B5EF4-FFF2-40B4-BE49-F238E27FC236}">
                <a16:creationId xmlns:a16="http://schemas.microsoft.com/office/drawing/2014/main" id="{FD276528-9EAF-4FF2-9A95-E73BB1E2C9C1}"/>
              </a:ext>
            </a:extLst>
          </p:cNvPr>
          <p:cNvSpPr>
            <a:spLocks noGrp="1"/>
          </p:cNvSpPr>
          <p:nvPr>
            <p:ph type="subTitle" idx="1"/>
          </p:nvPr>
        </p:nvSpPr>
        <p:spPr>
          <a:xfrm>
            <a:off x="5961343" y="4455620"/>
            <a:ext cx="5542399" cy="1143000"/>
          </a:xfrm>
        </p:spPr>
        <p:txBody>
          <a:bodyPr>
            <a:normAutofit fontScale="85000" lnSpcReduction="20000"/>
          </a:bodyPr>
          <a:lstStyle/>
          <a:p>
            <a:r>
              <a:rPr lang="en-US" dirty="0">
                <a:solidFill>
                  <a:schemeClr val="bg1"/>
                </a:solidFill>
              </a:rPr>
              <a:t>Shavonna bent</a:t>
            </a:r>
          </a:p>
          <a:p>
            <a:r>
              <a:rPr lang="en-US" dirty="0">
                <a:solidFill>
                  <a:schemeClr val="bg1"/>
                </a:solidFill>
              </a:rPr>
              <a:t>Palmer </a:t>
            </a:r>
            <a:r>
              <a:rPr lang="en-US" dirty="0" err="1">
                <a:solidFill>
                  <a:schemeClr val="bg1"/>
                </a:solidFill>
              </a:rPr>
              <a:t>lter</a:t>
            </a:r>
            <a:r>
              <a:rPr lang="en-US" dirty="0">
                <a:solidFill>
                  <a:schemeClr val="bg1"/>
                </a:solidFill>
              </a:rPr>
              <a:t> </a:t>
            </a:r>
          </a:p>
          <a:p>
            <a:r>
              <a:rPr lang="en-US" dirty="0">
                <a:solidFill>
                  <a:schemeClr val="bg1"/>
                </a:solidFill>
              </a:rPr>
              <a:t>Mid-term review 2024</a:t>
            </a:r>
          </a:p>
        </p:txBody>
      </p:sp>
      <p:pic>
        <p:nvPicPr>
          <p:cNvPr id="5" name="Picture 4">
            <a:extLst>
              <a:ext uri="{FF2B5EF4-FFF2-40B4-BE49-F238E27FC236}">
                <a16:creationId xmlns:a16="http://schemas.microsoft.com/office/drawing/2014/main" id="{4C40D3EA-7A5B-1F79-8038-BD3AB386E9D7}"/>
              </a:ext>
            </a:extLst>
          </p:cNvPr>
          <p:cNvPicPr>
            <a:picLocks noChangeAspect="1"/>
          </p:cNvPicPr>
          <p:nvPr/>
        </p:nvPicPr>
        <p:blipFill>
          <a:blip r:embed="rId3"/>
          <a:stretch>
            <a:fillRect/>
          </a:stretch>
        </p:blipFill>
        <p:spPr>
          <a:xfrm>
            <a:off x="1282172" y="620722"/>
            <a:ext cx="2711511" cy="2727846"/>
          </a:xfrm>
          <a:prstGeom prst="rect">
            <a:avLst/>
          </a:prstGeom>
        </p:spPr>
      </p:pic>
      <p:pic>
        <p:nvPicPr>
          <p:cNvPr id="4" name="Picture 5">
            <a:extLst>
              <a:ext uri="{FF2B5EF4-FFF2-40B4-BE49-F238E27FC236}">
                <a16:creationId xmlns:a16="http://schemas.microsoft.com/office/drawing/2014/main" id="{9838A25E-D023-C49F-8FC5-216A4DE8DA6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1287720" y="3509435"/>
            <a:ext cx="2700414" cy="270041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9" name="Straight Connector 28">
            <a:extLst>
              <a:ext uri="{FF2B5EF4-FFF2-40B4-BE49-F238E27FC236}">
                <a16:creationId xmlns:a16="http://schemas.microsoft.com/office/drawing/2014/main" id="{2004E216-9F18-44C6-B650-B0AE2C5A48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61343" y="4343400"/>
            <a:ext cx="5202616" cy="0"/>
          </a:xfrm>
          <a:prstGeom prst="line">
            <a:avLst/>
          </a:prstGeom>
          <a:ln w="6350">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6774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83B85CF-50C0-40FC-9D89-8CCF441B8CF4}"/>
              </a:ext>
            </a:extLst>
          </p:cNvPr>
          <p:cNvGrpSpPr/>
          <p:nvPr/>
        </p:nvGrpSpPr>
        <p:grpSpPr>
          <a:xfrm>
            <a:off x="8152444" y="730886"/>
            <a:ext cx="3000407" cy="1560488"/>
            <a:chOff x="2787084" y="1341462"/>
            <a:chExt cx="6253859" cy="3252583"/>
          </a:xfrm>
        </p:grpSpPr>
        <p:pic>
          <p:nvPicPr>
            <p:cNvPr id="3" name="Picture 2">
              <a:extLst>
                <a:ext uri="{FF2B5EF4-FFF2-40B4-BE49-F238E27FC236}">
                  <a16:creationId xmlns:a16="http://schemas.microsoft.com/office/drawing/2014/main" id="{50E3ABE2-A991-4F20-B515-920B740D5C76}"/>
                </a:ext>
              </a:extLst>
            </p:cNvPr>
            <p:cNvPicPr>
              <a:picLocks noChangeAspect="1"/>
            </p:cNvPicPr>
            <p:nvPr/>
          </p:nvPicPr>
          <p:blipFill>
            <a:blip r:embed="rId3"/>
            <a:stretch>
              <a:fillRect/>
            </a:stretch>
          </p:blipFill>
          <p:spPr>
            <a:xfrm>
              <a:off x="2787084" y="2185894"/>
              <a:ext cx="1451796" cy="1451796"/>
            </a:xfrm>
            <a:prstGeom prst="rect">
              <a:avLst/>
            </a:prstGeom>
          </p:spPr>
        </p:pic>
        <p:pic>
          <p:nvPicPr>
            <p:cNvPr id="4" name="Picture 3">
              <a:extLst>
                <a:ext uri="{FF2B5EF4-FFF2-40B4-BE49-F238E27FC236}">
                  <a16:creationId xmlns:a16="http://schemas.microsoft.com/office/drawing/2014/main" id="{A2EDA09E-7663-4BFF-8FE1-7CC34B7AB6DD}"/>
                </a:ext>
              </a:extLst>
            </p:cNvPr>
            <p:cNvPicPr>
              <a:picLocks noChangeAspect="1"/>
            </p:cNvPicPr>
            <p:nvPr/>
          </p:nvPicPr>
          <p:blipFill>
            <a:blip r:embed="rId4"/>
            <a:stretch>
              <a:fillRect/>
            </a:stretch>
          </p:blipFill>
          <p:spPr>
            <a:xfrm>
              <a:off x="4336754" y="1341462"/>
              <a:ext cx="3252583" cy="3252583"/>
            </a:xfrm>
            <a:prstGeom prst="rect">
              <a:avLst/>
            </a:prstGeom>
          </p:spPr>
        </p:pic>
        <p:pic>
          <p:nvPicPr>
            <p:cNvPr id="5" name="Picture 4">
              <a:extLst>
                <a:ext uri="{FF2B5EF4-FFF2-40B4-BE49-F238E27FC236}">
                  <a16:creationId xmlns:a16="http://schemas.microsoft.com/office/drawing/2014/main" id="{FFEF9367-9E00-4B41-9458-4C02782FC1AB}"/>
                </a:ext>
              </a:extLst>
            </p:cNvPr>
            <p:cNvPicPr>
              <a:picLocks noChangeAspect="1"/>
            </p:cNvPicPr>
            <p:nvPr/>
          </p:nvPicPr>
          <p:blipFill rotWithShape="1">
            <a:blip r:embed="rId5"/>
            <a:srcRect b="12732"/>
            <a:stretch/>
          </p:blipFill>
          <p:spPr>
            <a:xfrm>
              <a:off x="7647219" y="2047060"/>
              <a:ext cx="1393724" cy="1311993"/>
            </a:xfrm>
            <a:prstGeom prst="rect">
              <a:avLst/>
            </a:prstGeom>
          </p:spPr>
        </p:pic>
        <p:sp>
          <p:nvSpPr>
            <p:cNvPr id="6" name="Arrow: Down 5">
              <a:extLst>
                <a:ext uri="{FF2B5EF4-FFF2-40B4-BE49-F238E27FC236}">
                  <a16:creationId xmlns:a16="http://schemas.microsoft.com/office/drawing/2014/main" id="{AB2B586A-D7DA-44A0-BCE0-20B29A552A3E}"/>
                </a:ext>
              </a:extLst>
            </p:cNvPr>
            <p:cNvSpPr/>
            <p:nvPr/>
          </p:nvSpPr>
          <p:spPr>
            <a:xfrm rot="16200000">
              <a:off x="4467975" y="2649536"/>
              <a:ext cx="290145" cy="397189"/>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Down 6">
              <a:extLst>
                <a:ext uri="{FF2B5EF4-FFF2-40B4-BE49-F238E27FC236}">
                  <a16:creationId xmlns:a16="http://schemas.microsoft.com/office/drawing/2014/main" id="{BE62F328-7E21-461C-9941-B762DFBE6884}"/>
                </a:ext>
              </a:extLst>
            </p:cNvPr>
            <p:cNvSpPr/>
            <p:nvPr/>
          </p:nvSpPr>
          <p:spPr>
            <a:xfrm rot="16200000">
              <a:off x="6892830" y="2649536"/>
              <a:ext cx="290145" cy="397189"/>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Subtitle 2">
            <a:extLst>
              <a:ext uri="{FF2B5EF4-FFF2-40B4-BE49-F238E27FC236}">
                <a16:creationId xmlns:a16="http://schemas.microsoft.com/office/drawing/2014/main" id="{6AB2903B-F38E-455D-A3EB-63808AEA12D4}"/>
              </a:ext>
            </a:extLst>
          </p:cNvPr>
          <p:cNvSpPr txBox="1">
            <a:spLocks/>
          </p:cNvSpPr>
          <p:nvPr/>
        </p:nvSpPr>
        <p:spPr>
          <a:xfrm>
            <a:off x="0" y="175364"/>
            <a:ext cx="12192000" cy="832982"/>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4000" dirty="0">
                <a:latin typeface="+mj-lt"/>
              </a:rPr>
              <a:t>Driving Questions </a:t>
            </a:r>
          </a:p>
        </p:txBody>
      </p:sp>
      <p:sp>
        <p:nvSpPr>
          <p:cNvPr id="17" name="Subtitle 2">
            <a:extLst>
              <a:ext uri="{FF2B5EF4-FFF2-40B4-BE49-F238E27FC236}">
                <a16:creationId xmlns:a16="http://schemas.microsoft.com/office/drawing/2014/main" id="{14AFDC1C-E466-44ED-AAFE-E278F904D680}"/>
              </a:ext>
            </a:extLst>
          </p:cNvPr>
          <p:cNvSpPr txBox="1">
            <a:spLocks/>
          </p:cNvSpPr>
          <p:nvPr/>
        </p:nvSpPr>
        <p:spPr>
          <a:xfrm>
            <a:off x="224078" y="1117276"/>
            <a:ext cx="11277600" cy="4882019"/>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742950" indent="-742950">
              <a:lnSpc>
                <a:spcPct val="70000"/>
              </a:lnSpc>
              <a:buAutoNum type="arabicPeriod"/>
            </a:pPr>
            <a:r>
              <a:rPr lang="en-US" sz="2700" dirty="0">
                <a:latin typeface="+mj-lt"/>
              </a:rPr>
              <a:t>How efficient is penguin digestion? </a:t>
            </a:r>
          </a:p>
          <a:p>
            <a:pPr marL="1035050" lvl="1" indent="-346075">
              <a:lnSpc>
                <a:spcPct val="70000"/>
              </a:lnSpc>
            </a:pPr>
            <a:r>
              <a:rPr lang="en-US" dirty="0">
                <a:latin typeface="+mj-lt"/>
              </a:rPr>
              <a:t>Do we see differences between species? </a:t>
            </a:r>
          </a:p>
          <a:p>
            <a:pPr marL="1035050" lvl="1" indent="-346075">
              <a:lnSpc>
                <a:spcPct val="70000"/>
              </a:lnSpc>
            </a:pPr>
            <a:r>
              <a:rPr lang="en-US" dirty="0">
                <a:latin typeface="+mj-lt"/>
              </a:rPr>
              <a:t>Islands (geomorphology)? </a:t>
            </a:r>
          </a:p>
          <a:p>
            <a:pPr marL="1035050" lvl="1" indent="-346075">
              <a:lnSpc>
                <a:spcPct val="70000"/>
              </a:lnSpc>
            </a:pPr>
            <a:r>
              <a:rPr lang="en-US" dirty="0">
                <a:latin typeface="+mj-lt"/>
              </a:rPr>
              <a:t>With age class (adult, fledgling, chick)? </a:t>
            </a:r>
          </a:p>
          <a:p>
            <a:pPr marL="1035050" lvl="1" indent="-346075">
              <a:lnSpc>
                <a:spcPct val="70000"/>
              </a:lnSpc>
            </a:pPr>
            <a:r>
              <a:rPr lang="en-US" dirty="0">
                <a:latin typeface="+mj-lt"/>
              </a:rPr>
              <a:t>Between groups of lipids? </a:t>
            </a:r>
          </a:p>
          <a:p>
            <a:pPr marL="182880" lvl="2" indent="0">
              <a:lnSpc>
                <a:spcPct val="70000"/>
              </a:lnSpc>
              <a:buNone/>
            </a:pPr>
            <a:endParaRPr lang="en-US" sz="2000" dirty="0">
              <a:latin typeface="+mj-lt"/>
            </a:endParaRPr>
          </a:p>
          <a:p>
            <a:pPr lvl="1">
              <a:lnSpc>
                <a:spcPct val="70000"/>
              </a:lnSpc>
            </a:pPr>
            <a:endParaRPr lang="en-US" sz="2400" dirty="0">
              <a:latin typeface="+mj-lt"/>
            </a:endParaRPr>
          </a:p>
        </p:txBody>
      </p:sp>
      <p:pic>
        <p:nvPicPr>
          <p:cNvPr id="21" name="Picture 20">
            <a:extLst>
              <a:ext uri="{FF2B5EF4-FFF2-40B4-BE49-F238E27FC236}">
                <a16:creationId xmlns:a16="http://schemas.microsoft.com/office/drawing/2014/main" id="{94A67CFB-2656-4E01-99A1-9F636025D5FB}"/>
              </a:ext>
            </a:extLst>
          </p:cNvPr>
          <p:cNvPicPr>
            <a:picLocks noChangeAspect="1"/>
          </p:cNvPicPr>
          <p:nvPr/>
        </p:nvPicPr>
        <p:blipFill rotWithShape="1">
          <a:blip r:embed="rId6">
            <a:extLst>
              <a:ext uri="{28A0092B-C50C-407E-A947-70E740481C1C}">
                <a14:useLocalDpi xmlns:a14="http://schemas.microsoft.com/office/drawing/2010/main" val="0"/>
              </a:ext>
            </a:extLst>
          </a:blip>
          <a:srcRect l="30742" r="23996"/>
          <a:stretch/>
        </p:blipFill>
        <p:spPr>
          <a:xfrm>
            <a:off x="424655" y="3098151"/>
            <a:ext cx="1790382" cy="2690439"/>
          </a:xfrm>
          <a:prstGeom prst="rect">
            <a:avLst/>
          </a:prstGeom>
          <a:ln>
            <a:solidFill>
              <a:schemeClr val="tx1"/>
            </a:solidFill>
          </a:ln>
        </p:spPr>
      </p:pic>
      <p:pic>
        <p:nvPicPr>
          <p:cNvPr id="23" name="Picture 22">
            <a:extLst>
              <a:ext uri="{FF2B5EF4-FFF2-40B4-BE49-F238E27FC236}">
                <a16:creationId xmlns:a16="http://schemas.microsoft.com/office/drawing/2014/main" id="{EDE4E1A5-8A15-4F06-83C6-37743B813A8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27380" y="3098151"/>
            <a:ext cx="1790382" cy="2690439"/>
          </a:xfrm>
          <a:prstGeom prst="rect">
            <a:avLst/>
          </a:prstGeom>
          <a:ln>
            <a:solidFill>
              <a:schemeClr val="tx1"/>
            </a:solidFill>
          </a:ln>
        </p:spPr>
      </p:pic>
      <p:pic>
        <p:nvPicPr>
          <p:cNvPr id="25" name="Picture 24">
            <a:extLst>
              <a:ext uri="{FF2B5EF4-FFF2-40B4-BE49-F238E27FC236}">
                <a16:creationId xmlns:a16="http://schemas.microsoft.com/office/drawing/2014/main" id="{6D998FCB-4105-479A-BC72-5C77DA2A19E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84962" y="3098151"/>
            <a:ext cx="3013009" cy="2690439"/>
          </a:xfrm>
          <a:prstGeom prst="rect">
            <a:avLst/>
          </a:prstGeom>
        </p:spPr>
      </p:pic>
      <p:pic>
        <p:nvPicPr>
          <p:cNvPr id="27" name="Picture 26">
            <a:extLst>
              <a:ext uri="{FF2B5EF4-FFF2-40B4-BE49-F238E27FC236}">
                <a16:creationId xmlns:a16="http://schemas.microsoft.com/office/drawing/2014/main" id="{6669C54E-03E7-4547-9AAA-92B11BBC28D4}"/>
              </a:ext>
            </a:extLst>
          </p:cNvPr>
          <p:cNvPicPr>
            <a:picLocks noChangeAspect="1"/>
          </p:cNvPicPr>
          <p:nvPr/>
        </p:nvPicPr>
        <p:blipFill rotWithShape="1">
          <a:blip r:embed="rId9">
            <a:extLst>
              <a:ext uri="{28A0092B-C50C-407E-A947-70E740481C1C}">
                <a14:useLocalDpi xmlns:a14="http://schemas.microsoft.com/office/drawing/2010/main" val="0"/>
              </a:ext>
            </a:extLst>
          </a:blip>
          <a:srcRect r="22625"/>
          <a:stretch/>
        </p:blipFill>
        <p:spPr>
          <a:xfrm>
            <a:off x="7713052" y="2693080"/>
            <a:ext cx="1310689" cy="1127242"/>
          </a:xfrm>
          <a:prstGeom prst="rect">
            <a:avLst/>
          </a:prstGeom>
          <a:ln>
            <a:solidFill>
              <a:schemeClr val="tx1"/>
            </a:solidFill>
          </a:ln>
        </p:spPr>
      </p:pic>
      <p:pic>
        <p:nvPicPr>
          <p:cNvPr id="29" name="Picture 28">
            <a:extLst>
              <a:ext uri="{FF2B5EF4-FFF2-40B4-BE49-F238E27FC236}">
                <a16:creationId xmlns:a16="http://schemas.microsoft.com/office/drawing/2014/main" id="{3CDD11F3-A5BC-469C-8BDE-1E317EA4185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13052" y="4050081"/>
            <a:ext cx="1310689" cy="1967956"/>
          </a:xfrm>
          <a:prstGeom prst="rect">
            <a:avLst/>
          </a:prstGeom>
          <a:ln>
            <a:solidFill>
              <a:schemeClr val="tx1"/>
            </a:solidFill>
          </a:ln>
        </p:spPr>
      </p:pic>
      <p:pic>
        <p:nvPicPr>
          <p:cNvPr id="31" name="Picture 30">
            <a:extLst>
              <a:ext uri="{FF2B5EF4-FFF2-40B4-BE49-F238E27FC236}">
                <a16:creationId xmlns:a16="http://schemas.microsoft.com/office/drawing/2014/main" id="{F0FF57C0-48D3-4447-9C30-B94712E3F422}"/>
              </a:ext>
            </a:extLst>
          </p:cNvPr>
          <p:cNvPicPr>
            <a:picLocks noChangeAspect="1"/>
          </p:cNvPicPr>
          <p:nvPr/>
        </p:nvPicPr>
        <p:blipFill>
          <a:blip r:embed="rId11"/>
          <a:stretch>
            <a:fillRect/>
          </a:stretch>
        </p:blipFill>
        <p:spPr>
          <a:xfrm>
            <a:off x="9908318" y="3820322"/>
            <a:ext cx="1390171" cy="2071234"/>
          </a:xfrm>
          <a:prstGeom prst="rect">
            <a:avLst/>
          </a:prstGeom>
        </p:spPr>
      </p:pic>
      <p:pic>
        <p:nvPicPr>
          <p:cNvPr id="37" name="Picture 36">
            <a:extLst>
              <a:ext uri="{FF2B5EF4-FFF2-40B4-BE49-F238E27FC236}">
                <a16:creationId xmlns:a16="http://schemas.microsoft.com/office/drawing/2014/main" id="{A0267C5C-C02A-44F5-B5E2-A524D62348EA}"/>
              </a:ext>
            </a:extLst>
          </p:cNvPr>
          <p:cNvPicPr>
            <a:picLocks noChangeAspect="1"/>
          </p:cNvPicPr>
          <p:nvPr/>
        </p:nvPicPr>
        <p:blipFill rotWithShape="1">
          <a:blip r:embed="rId12"/>
          <a:srcRect l="3725" r="2466" b="11322"/>
          <a:stretch/>
        </p:blipFill>
        <p:spPr>
          <a:xfrm>
            <a:off x="9358597" y="2415015"/>
            <a:ext cx="2489614" cy="1259396"/>
          </a:xfrm>
          <a:prstGeom prst="rect">
            <a:avLst/>
          </a:prstGeom>
        </p:spPr>
      </p:pic>
      <p:sp>
        <p:nvSpPr>
          <p:cNvPr id="38" name="Slide Number Placeholder 37">
            <a:extLst>
              <a:ext uri="{FF2B5EF4-FFF2-40B4-BE49-F238E27FC236}">
                <a16:creationId xmlns:a16="http://schemas.microsoft.com/office/drawing/2014/main" id="{8C3C8042-AB7C-4631-93BB-B6C9EE90F0C0}"/>
              </a:ext>
            </a:extLst>
          </p:cNvPr>
          <p:cNvSpPr>
            <a:spLocks noGrp="1"/>
          </p:cNvSpPr>
          <p:nvPr>
            <p:ph type="sldNum" sz="quarter" idx="12"/>
          </p:nvPr>
        </p:nvSpPr>
        <p:spPr/>
        <p:txBody>
          <a:bodyPr/>
          <a:lstStyle/>
          <a:p>
            <a:fld id="{64853A31-9256-4032-983C-6EED656D63D9}" type="slidenum">
              <a:rPr lang="en-US" smtClean="0"/>
              <a:t>10</a:t>
            </a:fld>
            <a:endParaRPr lang="en-US"/>
          </a:p>
        </p:txBody>
      </p:sp>
    </p:spTree>
    <p:extLst>
      <p:ext uri="{BB962C8B-B14F-4D97-AF65-F5344CB8AC3E}">
        <p14:creationId xmlns:p14="http://schemas.microsoft.com/office/powerpoint/2010/main" val="217336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10"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par>
                                <p:cTn id="29" presetID="10"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id="{6AB2903B-F38E-455D-A3EB-63808AEA12D4}"/>
              </a:ext>
            </a:extLst>
          </p:cNvPr>
          <p:cNvSpPr txBox="1">
            <a:spLocks/>
          </p:cNvSpPr>
          <p:nvPr/>
        </p:nvSpPr>
        <p:spPr>
          <a:xfrm>
            <a:off x="0" y="175364"/>
            <a:ext cx="12192000" cy="832982"/>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4000" dirty="0">
                <a:latin typeface="+mj-lt"/>
              </a:rPr>
              <a:t>Driving Questions </a:t>
            </a:r>
          </a:p>
        </p:txBody>
      </p:sp>
      <p:sp>
        <p:nvSpPr>
          <p:cNvPr id="17" name="Subtitle 2">
            <a:extLst>
              <a:ext uri="{FF2B5EF4-FFF2-40B4-BE49-F238E27FC236}">
                <a16:creationId xmlns:a16="http://schemas.microsoft.com/office/drawing/2014/main" id="{14AFDC1C-E466-44ED-AAFE-E278F904D680}"/>
              </a:ext>
            </a:extLst>
          </p:cNvPr>
          <p:cNvSpPr txBox="1">
            <a:spLocks/>
          </p:cNvSpPr>
          <p:nvPr/>
        </p:nvSpPr>
        <p:spPr>
          <a:xfrm>
            <a:off x="224078" y="1117276"/>
            <a:ext cx="11277600" cy="4882019"/>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742950" indent="-742950">
              <a:lnSpc>
                <a:spcPct val="70000"/>
              </a:lnSpc>
              <a:buFont typeface="+mj-lt"/>
              <a:buAutoNum type="arabicPeriod" startAt="2"/>
            </a:pPr>
            <a:r>
              <a:rPr lang="en-US" sz="2700" dirty="0">
                <a:latin typeface="+mj-lt"/>
              </a:rPr>
              <a:t>Are the differences in prey quality across the Palmer region? </a:t>
            </a:r>
          </a:p>
          <a:p>
            <a:pPr marL="1035050" lvl="1" indent="-346075">
              <a:lnSpc>
                <a:spcPct val="70000"/>
              </a:lnSpc>
            </a:pPr>
            <a:r>
              <a:rPr lang="en-US" dirty="0">
                <a:latin typeface="+mj-lt"/>
              </a:rPr>
              <a:t>Can we relate these differences to prey size?  </a:t>
            </a:r>
          </a:p>
          <a:p>
            <a:pPr marL="1035050" lvl="1" indent="-346075">
              <a:lnSpc>
                <a:spcPct val="70000"/>
              </a:lnSpc>
            </a:pPr>
            <a:r>
              <a:rPr lang="en-US" dirty="0">
                <a:latin typeface="+mj-lt"/>
              </a:rPr>
              <a:t>Can we relate these differences to previous observations of krill swarms and penguin foraging behavior?</a:t>
            </a:r>
          </a:p>
          <a:p>
            <a:pPr marL="182880" lvl="2" indent="0">
              <a:lnSpc>
                <a:spcPct val="70000"/>
              </a:lnSpc>
              <a:buNone/>
            </a:pPr>
            <a:endParaRPr lang="en-US" sz="2000" dirty="0">
              <a:latin typeface="+mj-lt"/>
            </a:endParaRPr>
          </a:p>
          <a:p>
            <a:pPr lvl="1">
              <a:lnSpc>
                <a:spcPct val="70000"/>
              </a:lnSpc>
            </a:pPr>
            <a:endParaRPr lang="en-US" sz="2400" dirty="0">
              <a:latin typeface="+mj-lt"/>
            </a:endParaRPr>
          </a:p>
        </p:txBody>
      </p:sp>
      <p:grpSp>
        <p:nvGrpSpPr>
          <p:cNvPr id="19" name="Group 18">
            <a:extLst>
              <a:ext uri="{FF2B5EF4-FFF2-40B4-BE49-F238E27FC236}">
                <a16:creationId xmlns:a16="http://schemas.microsoft.com/office/drawing/2014/main" id="{B07106FF-3123-4D4C-BFE3-7CD1031C071B}"/>
              </a:ext>
            </a:extLst>
          </p:cNvPr>
          <p:cNvGrpSpPr/>
          <p:nvPr/>
        </p:nvGrpSpPr>
        <p:grpSpPr>
          <a:xfrm>
            <a:off x="261258" y="2447258"/>
            <a:ext cx="4398201" cy="3860800"/>
            <a:chOff x="261258" y="2447258"/>
            <a:chExt cx="4398201" cy="3860800"/>
          </a:xfrm>
        </p:grpSpPr>
        <p:pic>
          <p:nvPicPr>
            <p:cNvPr id="9" name="Picture 8">
              <a:extLst>
                <a:ext uri="{FF2B5EF4-FFF2-40B4-BE49-F238E27FC236}">
                  <a16:creationId xmlns:a16="http://schemas.microsoft.com/office/drawing/2014/main" id="{D644AD6C-D43F-4F46-8CE4-84EB38AFDF05}"/>
                </a:ext>
              </a:extLst>
            </p:cNvPr>
            <p:cNvPicPr>
              <a:picLocks noChangeAspect="1"/>
            </p:cNvPicPr>
            <p:nvPr/>
          </p:nvPicPr>
          <p:blipFill>
            <a:blip r:embed="rId3"/>
            <a:stretch>
              <a:fillRect/>
            </a:stretch>
          </p:blipFill>
          <p:spPr>
            <a:xfrm>
              <a:off x="261258" y="2447258"/>
              <a:ext cx="4398201" cy="3860800"/>
            </a:xfrm>
            <a:prstGeom prst="rect">
              <a:avLst/>
            </a:prstGeom>
          </p:spPr>
        </p:pic>
        <p:sp>
          <p:nvSpPr>
            <p:cNvPr id="18" name="TextBox 17">
              <a:extLst>
                <a:ext uri="{FF2B5EF4-FFF2-40B4-BE49-F238E27FC236}">
                  <a16:creationId xmlns:a16="http://schemas.microsoft.com/office/drawing/2014/main" id="{89F85E5D-69E5-48B1-AF86-D1247524C33B}"/>
                </a:ext>
              </a:extLst>
            </p:cNvPr>
            <p:cNvSpPr txBox="1"/>
            <p:nvPr/>
          </p:nvSpPr>
          <p:spPr>
            <a:xfrm>
              <a:off x="1380221" y="5830018"/>
              <a:ext cx="1872778" cy="338554"/>
            </a:xfrm>
            <a:prstGeom prst="rect">
              <a:avLst/>
            </a:prstGeom>
            <a:noFill/>
          </p:spPr>
          <p:txBody>
            <a:bodyPr wrap="square" rtlCol="0">
              <a:spAutoFit/>
            </a:bodyPr>
            <a:lstStyle/>
            <a:p>
              <a:pPr algn="ctr"/>
              <a:r>
                <a:rPr lang="en-US" sz="1600" dirty="0"/>
                <a:t>Ruck </a:t>
              </a:r>
              <a:r>
                <a:rPr lang="en-US" sz="1600" i="1" dirty="0"/>
                <a:t>et al. </a:t>
              </a:r>
              <a:r>
                <a:rPr lang="en-US" sz="1600" dirty="0"/>
                <a:t>2014</a:t>
              </a:r>
            </a:p>
          </p:txBody>
        </p:sp>
      </p:grpSp>
      <p:grpSp>
        <p:nvGrpSpPr>
          <p:cNvPr id="21" name="Group 20">
            <a:extLst>
              <a:ext uri="{FF2B5EF4-FFF2-40B4-BE49-F238E27FC236}">
                <a16:creationId xmlns:a16="http://schemas.microsoft.com/office/drawing/2014/main" id="{B710E5E8-7E34-49F4-BAD5-C57FB2746B8A}"/>
              </a:ext>
            </a:extLst>
          </p:cNvPr>
          <p:cNvGrpSpPr/>
          <p:nvPr/>
        </p:nvGrpSpPr>
        <p:grpSpPr>
          <a:xfrm>
            <a:off x="4644944" y="2076170"/>
            <a:ext cx="7226991" cy="4089742"/>
            <a:chOff x="4514316" y="2076170"/>
            <a:chExt cx="7226991" cy="4089742"/>
          </a:xfrm>
        </p:grpSpPr>
        <p:pic>
          <p:nvPicPr>
            <p:cNvPr id="11" name="Picture 10">
              <a:extLst>
                <a:ext uri="{FF2B5EF4-FFF2-40B4-BE49-F238E27FC236}">
                  <a16:creationId xmlns:a16="http://schemas.microsoft.com/office/drawing/2014/main" id="{DE8C3CB5-1EF4-4A04-AEA4-2A46F5EBCC60}"/>
                </a:ext>
              </a:extLst>
            </p:cNvPr>
            <p:cNvPicPr>
              <a:picLocks noChangeAspect="1"/>
            </p:cNvPicPr>
            <p:nvPr/>
          </p:nvPicPr>
          <p:blipFill>
            <a:blip r:embed="rId4"/>
            <a:stretch>
              <a:fillRect/>
            </a:stretch>
          </p:blipFill>
          <p:spPr>
            <a:xfrm>
              <a:off x="4514316" y="2076170"/>
              <a:ext cx="3676200" cy="3352175"/>
            </a:xfrm>
            <a:prstGeom prst="rect">
              <a:avLst/>
            </a:prstGeom>
          </p:spPr>
        </p:pic>
        <p:pic>
          <p:nvPicPr>
            <p:cNvPr id="13" name="Picture 12">
              <a:extLst>
                <a:ext uri="{FF2B5EF4-FFF2-40B4-BE49-F238E27FC236}">
                  <a16:creationId xmlns:a16="http://schemas.microsoft.com/office/drawing/2014/main" id="{BF2BA776-1F65-4F1D-87B3-82D0956039C6}"/>
                </a:ext>
              </a:extLst>
            </p:cNvPr>
            <p:cNvPicPr>
              <a:picLocks noChangeAspect="1"/>
            </p:cNvPicPr>
            <p:nvPr/>
          </p:nvPicPr>
          <p:blipFill>
            <a:blip r:embed="rId5"/>
            <a:stretch>
              <a:fillRect/>
            </a:stretch>
          </p:blipFill>
          <p:spPr>
            <a:xfrm>
              <a:off x="8707264" y="2160810"/>
              <a:ext cx="3034043" cy="3352174"/>
            </a:xfrm>
            <a:prstGeom prst="rect">
              <a:avLst/>
            </a:prstGeom>
          </p:spPr>
        </p:pic>
        <p:sp>
          <p:nvSpPr>
            <p:cNvPr id="20" name="TextBox 19">
              <a:extLst>
                <a:ext uri="{FF2B5EF4-FFF2-40B4-BE49-F238E27FC236}">
                  <a16:creationId xmlns:a16="http://schemas.microsoft.com/office/drawing/2014/main" id="{F5CDC641-9A84-4B53-A506-FA0146680DCB}"/>
                </a:ext>
              </a:extLst>
            </p:cNvPr>
            <p:cNvSpPr txBox="1"/>
            <p:nvPr/>
          </p:nvSpPr>
          <p:spPr>
            <a:xfrm>
              <a:off x="4926489" y="5827358"/>
              <a:ext cx="1872778" cy="338554"/>
            </a:xfrm>
            <a:prstGeom prst="rect">
              <a:avLst/>
            </a:prstGeom>
            <a:noFill/>
          </p:spPr>
          <p:txBody>
            <a:bodyPr wrap="square" rtlCol="0">
              <a:spAutoFit/>
            </a:bodyPr>
            <a:lstStyle/>
            <a:p>
              <a:pPr algn="ctr"/>
              <a:r>
                <a:rPr lang="en-US" sz="1600" dirty="0"/>
                <a:t>Nardelli </a:t>
              </a:r>
              <a:r>
                <a:rPr lang="en-US" sz="1600" i="1" dirty="0"/>
                <a:t>et al. </a:t>
              </a:r>
              <a:r>
                <a:rPr lang="en-US" sz="1600" dirty="0"/>
                <a:t>2021</a:t>
              </a:r>
            </a:p>
          </p:txBody>
        </p:sp>
      </p:grpSp>
      <p:sp>
        <p:nvSpPr>
          <p:cNvPr id="26" name="Slide Number Placeholder 25">
            <a:extLst>
              <a:ext uri="{FF2B5EF4-FFF2-40B4-BE49-F238E27FC236}">
                <a16:creationId xmlns:a16="http://schemas.microsoft.com/office/drawing/2014/main" id="{08F2C867-3F52-4768-B6C9-975719DBC2BC}"/>
              </a:ext>
            </a:extLst>
          </p:cNvPr>
          <p:cNvSpPr>
            <a:spLocks noGrp="1"/>
          </p:cNvSpPr>
          <p:nvPr>
            <p:ph type="sldNum" sz="quarter" idx="12"/>
          </p:nvPr>
        </p:nvSpPr>
        <p:spPr/>
        <p:txBody>
          <a:bodyPr/>
          <a:lstStyle/>
          <a:p>
            <a:fld id="{64853A31-9256-4032-983C-6EED656D63D9}" type="slidenum">
              <a:rPr lang="en-US" smtClean="0"/>
              <a:t>11</a:t>
            </a:fld>
            <a:endParaRPr lang="en-US"/>
          </a:p>
        </p:txBody>
      </p:sp>
    </p:spTree>
    <p:extLst>
      <p:ext uri="{BB962C8B-B14F-4D97-AF65-F5344CB8AC3E}">
        <p14:creationId xmlns:p14="http://schemas.microsoft.com/office/powerpoint/2010/main" val="10914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83B85CF-50C0-40FC-9D89-8CCF441B8CF4}"/>
              </a:ext>
            </a:extLst>
          </p:cNvPr>
          <p:cNvGrpSpPr/>
          <p:nvPr/>
        </p:nvGrpSpPr>
        <p:grpSpPr>
          <a:xfrm>
            <a:off x="8152444" y="730886"/>
            <a:ext cx="3000407" cy="1560488"/>
            <a:chOff x="2787084" y="1341462"/>
            <a:chExt cx="6253859" cy="3252583"/>
          </a:xfrm>
        </p:grpSpPr>
        <p:pic>
          <p:nvPicPr>
            <p:cNvPr id="3" name="Picture 2">
              <a:extLst>
                <a:ext uri="{FF2B5EF4-FFF2-40B4-BE49-F238E27FC236}">
                  <a16:creationId xmlns:a16="http://schemas.microsoft.com/office/drawing/2014/main" id="{50E3ABE2-A991-4F20-B515-920B740D5C76}"/>
                </a:ext>
              </a:extLst>
            </p:cNvPr>
            <p:cNvPicPr>
              <a:picLocks noChangeAspect="1"/>
            </p:cNvPicPr>
            <p:nvPr/>
          </p:nvPicPr>
          <p:blipFill>
            <a:blip r:embed="rId3"/>
            <a:stretch>
              <a:fillRect/>
            </a:stretch>
          </p:blipFill>
          <p:spPr>
            <a:xfrm>
              <a:off x="2787084" y="2185894"/>
              <a:ext cx="1451796" cy="1451796"/>
            </a:xfrm>
            <a:prstGeom prst="rect">
              <a:avLst/>
            </a:prstGeom>
          </p:spPr>
        </p:pic>
        <p:pic>
          <p:nvPicPr>
            <p:cNvPr id="4" name="Picture 3">
              <a:extLst>
                <a:ext uri="{FF2B5EF4-FFF2-40B4-BE49-F238E27FC236}">
                  <a16:creationId xmlns:a16="http://schemas.microsoft.com/office/drawing/2014/main" id="{A2EDA09E-7663-4BFF-8FE1-7CC34B7AB6DD}"/>
                </a:ext>
              </a:extLst>
            </p:cNvPr>
            <p:cNvPicPr>
              <a:picLocks noChangeAspect="1"/>
            </p:cNvPicPr>
            <p:nvPr/>
          </p:nvPicPr>
          <p:blipFill>
            <a:blip r:embed="rId4"/>
            <a:stretch>
              <a:fillRect/>
            </a:stretch>
          </p:blipFill>
          <p:spPr>
            <a:xfrm>
              <a:off x="4336754" y="1341462"/>
              <a:ext cx="3252583" cy="3252583"/>
            </a:xfrm>
            <a:prstGeom prst="rect">
              <a:avLst/>
            </a:prstGeom>
          </p:spPr>
        </p:pic>
        <p:pic>
          <p:nvPicPr>
            <p:cNvPr id="5" name="Picture 4">
              <a:extLst>
                <a:ext uri="{FF2B5EF4-FFF2-40B4-BE49-F238E27FC236}">
                  <a16:creationId xmlns:a16="http://schemas.microsoft.com/office/drawing/2014/main" id="{FFEF9367-9E00-4B41-9458-4C02782FC1AB}"/>
                </a:ext>
              </a:extLst>
            </p:cNvPr>
            <p:cNvPicPr>
              <a:picLocks noChangeAspect="1"/>
            </p:cNvPicPr>
            <p:nvPr/>
          </p:nvPicPr>
          <p:blipFill rotWithShape="1">
            <a:blip r:embed="rId5"/>
            <a:srcRect b="12732"/>
            <a:stretch/>
          </p:blipFill>
          <p:spPr>
            <a:xfrm>
              <a:off x="7647219" y="2047060"/>
              <a:ext cx="1393724" cy="1311993"/>
            </a:xfrm>
            <a:prstGeom prst="rect">
              <a:avLst/>
            </a:prstGeom>
          </p:spPr>
        </p:pic>
        <p:sp>
          <p:nvSpPr>
            <p:cNvPr id="6" name="Arrow: Down 5">
              <a:extLst>
                <a:ext uri="{FF2B5EF4-FFF2-40B4-BE49-F238E27FC236}">
                  <a16:creationId xmlns:a16="http://schemas.microsoft.com/office/drawing/2014/main" id="{AB2B586A-D7DA-44A0-BCE0-20B29A552A3E}"/>
                </a:ext>
              </a:extLst>
            </p:cNvPr>
            <p:cNvSpPr/>
            <p:nvPr/>
          </p:nvSpPr>
          <p:spPr>
            <a:xfrm rot="16200000">
              <a:off x="4467975" y="2649536"/>
              <a:ext cx="290145" cy="397189"/>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Down 6">
              <a:extLst>
                <a:ext uri="{FF2B5EF4-FFF2-40B4-BE49-F238E27FC236}">
                  <a16:creationId xmlns:a16="http://schemas.microsoft.com/office/drawing/2014/main" id="{BE62F328-7E21-461C-9941-B762DFBE6884}"/>
                </a:ext>
              </a:extLst>
            </p:cNvPr>
            <p:cNvSpPr/>
            <p:nvPr/>
          </p:nvSpPr>
          <p:spPr>
            <a:xfrm rot="16200000">
              <a:off x="6892830" y="2649536"/>
              <a:ext cx="290145" cy="397189"/>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Subtitle 2">
            <a:extLst>
              <a:ext uri="{FF2B5EF4-FFF2-40B4-BE49-F238E27FC236}">
                <a16:creationId xmlns:a16="http://schemas.microsoft.com/office/drawing/2014/main" id="{6AB2903B-F38E-455D-A3EB-63808AEA12D4}"/>
              </a:ext>
            </a:extLst>
          </p:cNvPr>
          <p:cNvSpPr txBox="1">
            <a:spLocks/>
          </p:cNvSpPr>
          <p:nvPr/>
        </p:nvSpPr>
        <p:spPr>
          <a:xfrm>
            <a:off x="0" y="175364"/>
            <a:ext cx="12192000" cy="832982"/>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4000" dirty="0">
                <a:latin typeface="+mj-lt"/>
              </a:rPr>
              <a:t>Driving Questions </a:t>
            </a:r>
          </a:p>
        </p:txBody>
      </p:sp>
      <p:sp>
        <p:nvSpPr>
          <p:cNvPr id="17" name="Subtitle 2">
            <a:extLst>
              <a:ext uri="{FF2B5EF4-FFF2-40B4-BE49-F238E27FC236}">
                <a16:creationId xmlns:a16="http://schemas.microsoft.com/office/drawing/2014/main" id="{14AFDC1C-E466-44ED-AAFE-E278F904D680}"/>
              </a:ext>
            </a:extLst>
          </p:cNvPr>
          <p:cNvSpPr txBox="1">
            <a:spLocks/>
          </p:cNvSpPr>
          <p:nvPr/>
        </p:nvSpPr>
        <p:spPr>
          <a:xfrm>
            <a:off x="224078" y="1117276"/>
            <a:ext cx="11277600" cy="5181924"/>
          </a:xfrm>
          <a:prstGeom prst="rect">
            <a:avLst/>
          </a:prstGeom>
        </p:spPr>
        <p:txBody>
          <a:bodyPr>
            <a:normAutofit fontScale="8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742950" indent="-742950">
              <a:buAutoNum type="arabicPeriod"/>
            </a:pPr>
            <a:r>
              <a:rPr lang="en-US" sz="3200" dirty="0">
                <a:latin typeface="+mj-lt"/>
              </a:rPr>
              <a:t>How efficient is penguin digestion? </a:t>
            </a:r>
          </a:p>
          <a:p>
            <a:pPr marL="1035050" lvl="1" indent="-346075"/>
            <a:r>
              <a:rPr lang="en-US" sz="2100" dirty="0">
                <a:latin typeface="+mj-lt"/>
              </a:rPr>
              <a:t>Do we see differences between species? </a:t>
            </a:r>
          </a:p>
          <a:p>
            <a:pPr marL="1035050" lvl="1" indent="-346075"/>
            <a:r>
              <a:rPr lang="en-US" sz="2100" dirty="0">
                <a:latin typeface="+mj-lt"/>
              </a:rPr>
              <a:t>Islands (geomorphology)? </a:t>
            </a:r>
          </a:p>
          <a:p>
            <a:pPr marL="1035050" lvl="1" indent="-346075"/>
            <a:r>
              <a:rPr lang="en-US" sz="2100" dirty="0">
                <a:latin typeface="+mj-lt"/>
              </a:rPr>
              <a:t>With age class (adult, fledgling, chick)? </a:t>
            </a:r>
          </a:p>
          <a:p>
            <a:pPr marL="1035050" lvl="1" indent="-346075"/>
            <a:r>
              <a:rPr lang="en-US" sz="2100" dirty="0">
                <a:latin typeface="+mj-lt"/>
              </a:rPr>
              <a:t>Between groups of lipids? </a:t>
            </a:r>
          </a:p>
          <a:p>
            <a:pPr marL="742950" indent="-742950">
              <a:buAutoNum type="arabicPeriod"/>
            </a:pPr>
            <a:r>
              <a:rPr lang="en-US" sz="3200" dirty="0">
                <a:latin typeface="+mj-lt"/>
              </a:rPr>
              <a:t>Are the differences in prey quality across the Palmer region? </a:t>
            </a:r>
          </a:p>
          <a:p>
            <a:pPr marL="1035050" lvl="1" indent="-346075"/>
            <a:r>
              <a:rPr lang="en-US" sz="2100" dirty="0">
                <a:latin typeface="+mj-lt"/>
              </a:rPr>
              <a:t>Can we relate these differences to previous observations of krill swarms and penguin foraging behavior?</a:t>
            </a:r>
          </a:p>
          <a:p>
            <a:pPr marL="1035050" lvl="1" indent="-346075"/>
            <a:r>
              <a:rPr lang="en-US" sz="2100" dirty="0">
                <a:latin typeface="+mj-lt"/>
              </a:rPr>
              <a:t>Can we relate these differences to prey size?   </a:t>
            </a:r>
          </a:p>
          <a:p>
            <a:pPr marL="742950" indent="-742950">
              <a:buAutoNum type="arabicPeriod"/>
            </a:pPr>
            <a:r>
              <a:rPr lang="en-US" sz="3200" dirty="0">
                <a:latin typeface="+mj-lt"/>
              </a:rPr>
              <a:t>How degraded are krill in penguin stomachs, compared to fresh krill (i.e. prey quality available to chicks)? </a:t>
            </a:r>
          </a:p>
          <a:p>
            <a:pPr marL="1035050" lvl="1" indent="-346075"/>
            <a:r>
              <a:rPr lang="en-US" sz="2100" dirty="0">
                <a:latin typeface="+mj-lt"/>
              </a:rPr>
              <a:t>Is there a relationship to diet freshness (measured by birders) and caloric content? </a:t>
            </a:r>
          </a:p>
          <a:p>
            <a:pPr marL="1035050" lvl="1" indent="-346075"/>
            <a:r>
              <a:rPr lang="en-US" sz="2100" dirty="0">
                <a:latin typeface="+mj-lt"/>
              </a:rPr>
              <a:t>Which lipids are lost first? </a:t>
            </a:r>
          </a:p>
          <a:p>
            <a:pPr marL="1035050" lvl="1" indent="-346075"/>
            <a:r>
              <a:rPr lang="en-US" sz="2100" dirty="0">
                <a:latin typeface="+mj-lt"/>
              </a:rPr>
              <a:t>Are there potential implications for chick health (i.e. loss of PUFA first)?</a:t>
            </a:r>
          </a:p>
          <a:p>
            <a:pPr marL="742950" indent="-742950">
              <a:buAutoNum type="arabicPeriod"/>
            </a:pPr>
            <a:r>
              <a:rPr lang="en-US" sz="3200" dirty="0">
                <a:latin typeface="+mj-lt"/>
              </a:rPr>
              <a:t>Field methodology: comparison of flash frozen samples vs. samples processed by birder team.</a:t>
            </a:r>
          </a:p>
          <a:p>
            <a:pPr marL="1035050" lvl="1" indent="-346075"/>
            <a:r>
              <a:rPr lang="en-US" sz="2100" dirty="0">
                <a:latin typeface="+mj-lt"/>
              </a:rPr>
              <a:t>Can we quantify differences between samples and apply this correction to other samples? </a:t>
            </a:r>
          </a:p>
          <a:p>
            <a:pPr marL="182880" lvl="2" indent="0">
              <a:buNone/>
            </a:pPr>
            <a:endParaRPr lang="en-US" sz="2000" dirty="0">
              <a:latin typeface="+mj-lt"/>
            </a:endParaRPr>
          </a:p>
          <a:p>
            <a:pPr lvl="1"/>
            <a:endParaRPr lang="en-US" sz="2400" dirty="0">
              <a:latin typeface="+mj-lt"/>
            </a:endParaRPr>
          </a:p>
        </p:txBody>
      </p:sp>
      <p:sp>
        <p:nvSpPr>
          <p:cNvPr id="8" name="Slide Number Placeholder 7">
            <a:extLst>
              <a:ext uri="{FF2B5EF4-FFF2-40B4-BE49-F238E27FC236}">
                <a16:creationId xmlns:a16="http://schemas.microsoft.com/office/drawing/2014/main" id="{DBF54B26-021D-4DD1-9EF3-7B5FF4460F63}"/>
              </a:ext>
            </a:extLst>
          </p:cNvPr>
          <p:cNvSpPr>
            <a:spLocks noGrp="1"/>
          </p:cNvSpPr>
          <p:nvPr>
            <p:ph type="sldNum" sz="quarter" idx="12"/>
          </p:nvPr>
        </p:nvSpPr>
        <p:spPr/>
        <p:txBody>
          <a:bodyPr/>
          <a:lstStyle/>
          <a:p>
            <a:fld id="{64853A31-9256-4032-983C-6EED656D63D9}" type="slidenum">
              <a:rPr lang="en-US" smtClean="0"/>
              <a:t>12</a:t>
            </a:fld>
            <a:endParaRPr lang="en-US"/>
          </a:p>
        </p:txBody>
      </p:sp>
    </p:spTree>
    <p:extLst>
      <p:ext uri="{BB962C8B-B14F-4D97-AF65-F5344CB8AC3E}">
        <p14:creationId xmlns:p14="http://schemas.microsoft.com/office/powerpoint/2010/main" val="1939158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6C129-577A-B926-13AB-4B08A2D6FDE5}"/>
            </a:ext>
          </a:extLst>
        </p:cNvPr>
        <p:cNvGrpSpPr/>
        <p:nvPr/>
      </p:nvGrpSpPr>
      <p:grpSpPr>
        <a:xfrm>
          <a:off x="0" y="0"/>
          <a:ext cx="0" cy="0"/>
          <a:chOff x="0" y="0"/>
          <a:chExt cx="0" cy="0"/>
        </a:xfrm>
      </p:grpSpPr>
      <p:sp>
        <p:nvSpPr>
          <p:cNvPr id="14" name="Subtitle 2">
            <a:extLst>
              <a:ext uri="{FF2B5EF4-FFF2-40B4-BE49-F238E27FC236}">
                <a16:creationId xmlns:a16="http://schemas.microsoft.com/office/drawing/2014/main" id="{C4784481-CADF-3B91-34A7-F59E9EEC252B}"/>
              </a:ext>
            </a:extLst>
          </p:cNvPr>
          <p:cNvSpPr txBox="1">
            <a:spLocks/>
          </p:cNvSpPr>
          <p:nvPr/>
        </p:nvSpPr>
        <p:spPr>
          <a:xfrm>
            <a:off x="0" y="175364"/>
            <a:ext cx="12192000" cy="832982"/>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4000" dirty="0">
                <a:latin typeface="+mj-lt"/>
              </a:rPr>
              <a:t>Preliminary Results</a:t>
            </a:r>
          </a:p>
        </p:txBody>
      </p:sp>
      <p:sp>
        <p:nvSpPr>
          <p:cNvPr id="38" name="Slide Number Placeholder 37">
            <a:extLst>
              <a:ext uri="{FF2B5EF4-FFF2-40B4-BE49-F238E27FC236}">
                <a16:creationId xmlns:a16="http://schemas.microsoft.com/office/drawing/2014/main" id="{99E7935D-FF56-E918-BC62-F2DB18911B0A}"/>
              </a:ext>
            </a:extLst>
          </p:cNvPr>
          <p:cNvSpPr>
            <a:spLocks noGrp="1"/>
          </p:cNvSpPr>
          <p:nvPr>
            <p:ph type="sldNum" sz="quarter" idx="12"/>
          </p:nvPr>
        </p:nvSpPr>
        <p:spPr/>
        <p:txBody>
          <a:bodyPr/>
          <a:lstStyle/>
          <a:p>
            <a:fld id="{64853A31-9256-4032-983C-6EED656D63D9}" type="slidenum">
              <a:rPr lang="en-US" smtClean="0"/>
              <a:t>13</a:t>
            </a:fld>
            <a:endParaRPr lang="en-US"/>
          </a:p>
        </p:txBody>
      </p:sp>
      <p:pic>
        <p:nvPicPr>
          <p:cNvPr id="15" name="Picture 14" descr="A diagram of a weight scale&#10;&#10;Description automatically generated">
            <a:extLst>
              <a:ext uri="{FF2B5EF4-FFF2-40B4-BE49-F238E27FC236}">
                <a16:creationId xmlns:a16="http://schemas.microsoft.com/office/drawing/2014/main" id="{A9DBA8B6-1C74-4320-FBF5-9DB027431D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6419" y="1829461"/>
            <a:ext cx="5732501" cy="2877762"/>
          </a:xfrm>
          <a:prstGeom prst="rect">
            <a:avLst/>
          </a:prstGeom>
        </p:spPr>
      </p:pic>
      <p:pic>
        <p:nvPicPr>
          <p:cNvPr id="16" name="Picture 15" descr="A diagram of a diet&#10;&#10;Description automatically generated with medium confidence">
            <a:extLst>
              <a:ext uri="{FF2B5EF4-FFF2-40B4-BE49-F238E27FC236}">
                <a16:creationId xmlns:a16="http://schemas.microsoft.com/office/drawing/2014/main" id="{E0EABA79-BA58-D96C-6315-A0247724D6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424" y="1829461"/>
            <a:ext cx="5732501" cy="2877762"/>
          </a:xfrm>
          <a:prstGeom prst="rect">
            <a:avLst/>
          </a:prstGeom>
        </p:spPr>
      </p:pic>
      <p:pic>
        <p:nvPicPr>
          <p:cNvPr id="8" name="Picture 7">
            <a:extLst>
              <a:ext uri="{FF2B5EF4-FFF2-40B4-BE49-F238E27FC236}">
                <a16:creationId xmlns:a16="http://schemas.microsoft.com/office/drawing/2014/main" id="{489E2DC7-AC38-D02C-F65B-E616B625E0A1}"/>
              </a:ext>
            </a:extLst>
          </p:cNvPr>
          <p:cNvPicPr>
            <a:picLocks noChangeAspect="1"/>
          </p:cNvPicPr>
          <p:nvPr/>
        </p:nvPicPr>
        <p:blipFill>
          <a:blip r:embed="rId5"/>
          <a:srcRect b="27086"/>
          <a:stretch/>
        </p:blipFill>
        <p:spPr>
          <a:xfrm>
            <a:off x="10517397" y="76899"/>
            <a:ext cx="1390171" cy="1510217"/>
          </a:xfrm>
          <a:prstGeom prst="rect">
            <a:avLst/>
          </a:prstGeom>
        </p:spPr>
      </p:pic>
    </p:spTree>
    <p:extLst>
      <p:ext uri="{BB962C8B-B14F-4D97-AF65-F5344CB8AC3E}">
        <p14:creationId xmlns:p14="http://schemas.microsoft.com/office/powerpoint/2010/main" val="67920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E3DAA8-4ACB-1DBA-2A61-FA93388D31F8}"/>
              </a:ext>
            </a:extLst>
          </p:cNvPr>
          <p:cNvSpPr>
            <a:spLocks noGrp="1"/>
          </p:cNvSpPr>
          <p:nvPr>
            <p:ph type="sldNum" sz="quarter" idx="12"/>
          </p:nvPr>
        </p:nvSpPr>
        <p:spPr/>
        <p:txBody>
          <a:bodyPr/>
          <a:lstStyle/>
          <a:p>
            <a:fld id="{64853A31-9256-4032-983C-6EED656D63D9}" type="slidenum">
              <a:rPr lang="en-US" smtClean="0"/>
              <a:t>14</a:t>
            </a:fld>
            <a:endParaRPr lang="en-US"/>
          </a:p>
        </p:txBody>
      </p:sp>
      <p:pic>
        <p:nvPicPr>
          <p:cNvPr id="4" name="Picture 3" descr="A diagram of a penguin&#10;&#10;Description automatically generated with medium confidence">
            <a:extLst>
              <a:ext uri="{FF2B5EF4-FFF2-40B4-BE49-F238E27FC236}">
                <a16:creationId xmlns:a16="http://schemas.microsoft.com/office/drawing/2014/main" id="{80AF9E9A-C845-82D4-DC30-23633BA8F8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8772" y="1827658"/>
            <a:ext cx="5737678" cy="2880360"/>
          </a:xfrm>
          <a:prstGeom prst="rect">
            <a:avLst/>
          </a:prstGeom>
        </p:spPr>
      </p:pic>
      <p:pic>
        <p:nvPicPr>
          <p:cNvPr id="6" name="Picture 5" descr="A diagram of a penguin species&#10;&#10;Description automatically generated with medium confidence">
            <a:extLst>
              <a:ext uri="{FF2B5EF4-FFF2-40B4-BE49-F238E27FC236}">
                <a16:creationId xmlns:a16="http://schemas.microsoft.com/office/drawing/2014/main" id="{BA415B88-A507-0B52-DD44-9608E4382D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671" y="1827658"/>
            <a:ext cx="5737678" cy="2880360"/>
          </a:xfrm>
          <a:prstGeom prst="rect">
            <a:avLst/>
          </a:prstGeom>
        </p:spPr>
      </p:pic>
      <p:sp>
        <p:nvSpPr>
          <p:cNvPr id="7" name="Subtitle 2">
            <a:extLst>
              <a:ext uri="{FF2B5EF4-FFF2-40B4-BE49-F238E27FC236}">
                <a16:creationId xmlns:a16="http://schemas.microsoft.com/office/drawing/2014/main" id="{04BCA46B-BAB0-BAB5-CF4B-DFD685DB948C}"/>
              </a:ext>
            </a:extLst>
          </p:cNvPr>
          <p:cNvSpPr txBox="1">
            <a:spLocks/>
          </p:cNvSpPr>
          <p:nvPr/>
        </p:nvSpPr>
        <p:spPr>
          <a:xfrm>
            <a:off x="0" y="175364"/>
            <a:ext cx="12192000" cy="832982"/>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4000" dirty="0">
                <a:latin typeface="+mj-lt"/>
              </a:rPr>
              <a:t>Preliminary Results</a:t>
            </a:r>
          </a:p>
        </p:txBody>
      </p:sp>
      <p:grpSp>
        <p:nvGrpSpPr>
          <p:cNvPr id="11" name="Group 10">
            <a:extLst>
              <a:ext uri="{FF2B5EF4-FFF2-40B4-BE49-F238E27FC236}">
                <a16:creationId xmlns:a16="http://schemas.microsoft.com/office/drawing/2014/main" id="{5EC0D021-36F4-A765-B9D1-9A376E230721}"/>
              </a:ext>
            </a:extLst>
          </p:cNvPr>
          <p:cNvGrpSpPr/>
          <p:nvPr/>
        </p:nvGrpSpPr>
        <p:grpSpPr>
          <a:xfrm>
            <a:off x="9056266" y="52091"/>
            <a:ext cx="3000407" cy="1403940"/>
            <a:chOff x="2787084" y="1667761"/>
            <a:chExt cx="6253859" cy="2926284"/>
          </a:xfrm>
        </p:grpSpPr>
        <p:pic>
          <p:nvPicPr>
            <p:cNvPr id="12" name="Picture 11">
              <a:extLst>
                <a:ext uri="{FF2B5EF4-FFF2-40B4-BE49-F238E27FC236}">
                  <a16:creationId xmlns:a16="http://schemas.microsoft.com/office/drawing/2014/main" id="{57A50F2D-98D5-9F57-8A2C-0B80C3FACCA5}"/>
                </a:ext>
              </a:extLst>
            </p:cNvPr>
            <p:cNvPicPr>
              <a:picLocks noChangeAspect="1"/>
            </p:cNvPicPr>
            <p:nvPr/>
          </p:nvPicPr>
          <p:blipFill>
            <a:blip r:embed="rId4"/>
            <a:stretch>
              <a:fillRect/>
            </a:stretch>
          </p:blipFill>
          <p:spPr>
            <a:xfrm>
              <a:off x="2787084" y="2185894"/>
              <a:ext cx="1451796" cy="1451796"/>
            </a:xfrm>
            <a:prstGeom prst="rect">
              <a:avLst/>
            </a:prstGeom>
          </p:spPr>
        </p:pic>
        <p:pic>
          <p:nvPicPr>
            <p:cNvPr id="13" name="Picture 12">
              <a:extLst>
                <a:ext uri="{FF2B5EF4-FFF2-40B4-BE49-F238E27FC236}">
                  <a16:creationId xmlns:a16="http://schemas.microsoft.com/office/drawing/2014/main" id="{F4D3A508-BB0A-0831-5A8A-121C8C886CDA}"/>
                </a:ext>
              </a:extLst>
            </p:cNvPr>
            <p:cNvPicPr>
              <a:picLocks noChangeAspect="1"/>
            </p:cNvPicPr>
            <p:nvPr/>
          </p:nvPicPr>
          <p:blipFill>
            <a:blip r:embed="rId5"/>
            <a:srcRect t="10032"/>
            <a:stretch/>
          </p:blipFill>
          <p:spPr>
            <a:xfrm>
              <a:off x="4336753" y="1667761"/>
              <a:ext cx="3252583" cy="2926284"/>
            </a:xfrm>
            <a:prstGeom prst="rect">
              <a:avLst/>
            </a:prstGeom>
          </p:spPr>
        </p:pic>
        <p:pic>
          <p:nvPicPr>
            <p:cNvPr id="14" name="Picture 13">
              <a:extLst>
                <a:ext uri="{FF2B5EF4-FFF2-40B4-BE49-F238E27FC236}">
                  <a16:creationId xmlns:a16="http://schemas.microsoft.com/office/drawing/2014/main" id="{0740CA88-E4E4-4E92-F1CD-E6838EB56ECB}"/>
                </a:ext>
              </a:extLst>
            </p:cNvPr>
            <p:cNvPicPr>
              <a:picLocks noChangeAspect="1"/>
            </p:cNvPicPr>
            <p:nvPr/>
          </p:nvPicPr>
          <p:blipFill rotWithShape="1">
            <a:blip r:embed="rId6"/>
            <a:srcRect b="12732"/>
            <a:stretch/>
          </p:blipFill>
          <p:spPr>
            <a:xfrm>
              <a:off x="7647219" y="2047060"/>
              <a:ext cx="1393724" cy="1311993"/>
            </a:xfrm>
            <a:prstGeom prst="rect">
              <a:avLst/>
            </a:prstGeom>
          </p:spPr>
        </p:pic>
        <p:sp>
          <p:nvSpPr>
            <p:cNvPr id="15" name="Arrow: Down 14">
              <a:extLst>
                <a:ext uri="{FF2B5EF4-FFF2-40B4-BE49-F238E27FC236}">
                  <a16:creationId xmlns:a16="http://schemas.microsoft.com/office/drawing/2014/main" id="{6998794B-520B-0FEC-FEAD-E581FD2C43A2}"/>
                </a:ext>
              </a:extLst>
            </p:cNvPr>
            <p:cNvSpPr/>
            <p:nvPr/>
          </p:nvSpPr>
          <p:spPr>
            <a:xfrm rot="16200000">
              <a:off x="4467975" y="2649536"/>
              <a:ext cx="290145" cy="397189"/>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Down 15">
              <a:extLst>
                <a:ext uri="{FF2B5EF4-FFF2-40B4-BE49-F238E27FC236}">
                  <a16:creationId xmlns:a16="http://schemas.microsoft.com/office/drawing/2014/main" id="{9750E813-96D9-447B-A187-B5BEFACF241B}"/>
                </a:ext>
              </a:extLst>
            </p:cNvPr>
            <p:cNvSpPr/>
            <p:nvPr/>
          </p:nvSpPr>
          <p:spPr>
            <a:xfrm rot="16200000">
              <a:off x="6892830" y="2649536"/>
              <a:ext cx="290145" cy="397189"/>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888845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A290C-A403-FC43-BC66-FC86B6AAE14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F55768-FB83-CE72-C8FC-1936D5BAF817}"/>
              </a:ext>
            </a:extLst>
          </p:cNvPr>
          <p:cNvSpPr>
            <a:spLocks noGrp="1"/>
          </p:cNvSpPr>
          <p:nvPr>
            <p:ph type="sldNum" sz="quarter" idx="12"/>
          </p:nvPr>
        </p:nvSpPr>
        <p:spPr/>
        <p:txBody>
          <a:bodyPr/>
          <a:lstStyle/>
          <a:p>
            <a:fld id="{64853A31-9256-4032-983C-6EED656D63D9}" type="slidenum">
              <a:rPr lang="en-US" smtClean="0"/>
              <a:t>15</a:t>
            </a:fld>
            <a:endParaRPr lang="en-US"/>
          </a:p>
        </p:txBody>
      </p:sp>
      <p:sp>
        <p:nvSpPr>
          <p:cNvPr id="3" name="Subtitle 2">
            <a:extLst>
              <a:ext uri="{FF2B5EF4-FFF2-40B4-BE49-F238E27FC236}">
                <a16:creationId xmlns:a16="http://schemas.microsoft.com/office/drawing/2014/main" id="{9FBEA04B-B2FA-3303-E91B-EE228BDBE0CA}"/>
              </a:ext>
            </a:extLst>
          </p:cNvPr>
          <p:cNvSpPr txBox="1">
            <a:spLocks/>
          </p:cNvSpPr>
          <p:nvPr/>
        </p:nvSpPr>
        <p:spPr>
          <a:xfrm>
            <a:off x="0" y="175364"/>
            <a:ext cx="12192000" cy="832982"/>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4000" dirty="0">
                <a:latin typeface="+mj-lt"/>
              </a:rPr>
              <a:t>Preliminary Results</a:t>
            </a:r>
          </a:p>
        </p:txBody>
      </p:sp>
      <p:pic>
        <p:nvPicPr>
          <p:cNvPr id="5" name="Picture 4" descr="A chart of a number of data&#10;&#10;Description automatically generated with medium confidence">
            <a:extLst>
              <a:ext uri="{FF2B5EF4-FFF2-40B4-BE49-F238E27FC236}">
                <a16:creationId xmlns:a16="http://schemas.microsoft.com/office/drawing/2014/main" id="{3265CA1A-27A0-AC16-EE29-71AE383D0C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4171" y="2529375"/>
            <a:ext cx="5737677" cy="2880360"/>
          </a:xfrm>
          <a:prstGeom prst="rect">
            <a:avLst/>
          </a:prstGeom>
        </p:spPr>
      </p:pic>
      <p:pic>
        <p:nvPicPr>
          <p:cNvPr id="7" name="Picture 6" descr="A graph of a diet&#10;&#10;Description automatically generated">
            <a:extLst>
              <a:ext uri="{FF2B5EF4-FFF2-40B4-BE49-F238E27FC236}">
                <a16:creationId xmlns:a16="http://schemas.microsoft.com/office/drawing/2014/main" id="{066DA025-5B51-A4C9-8A1C-1FEE61E731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155" y="2529375"/>
            <a:ext cx="5737677" cy="2880360"/>
          </a:xfrm>
          <a:prstGeom prst="rect">
            <a:avLst/>
          </a:prstGeom>
        </p:spPr>
      </p:pic>
      <p:grpSp>
        <p:nvGrpSpPr>
          <p:cNvPr id="11" name="Group 10">
            <a:extLst>
              <a:ext uri="{FF2B5EF4-FFF2-40B4-BE49-F238E27FC236}">
                <a16:creationId xmlns:a16="http://schemas.microsoft.com/office/drawing/2014/main" id="{06C73C85-6C2C-F740-A027-442357FC7B4F}"/>
              </a:ext>
            </a:extLst>
          </p:cNvPr>
          <p:cNvGrpSpPr/>
          <p:nvPr/>
        </p:nvGrpSpPr>
        <p:grpSpPr>
          <a:xfrm>
            <a:off x="9056266" y="52091"/>
            <a:ext cx="3000407" cy="1403940"/>
            <a:chOff x="2787084" y="1667761"/>
            <a:chExt cx="6253859" cy="2926284"/>
          </a:xfrm>
        </p:grpSpPr>
        <p:pic>
          <p:nvPicPr>
            <p:cNvPr id="12" name="Picture 11">
              <a:extLst>
                <a:ext uri="{FF2B5EF4-FFF2-40B4-BE49-F238E27FC236}">
                  <a16:creationId xmlns:a16="http://schemas.microsoft.com/office/drawing/2014/main" id="{89AD30BF-CE40-A1C6-2F22-27B548247E67}"/>
                </a:ext>
              </a:extLst>
            </p:cNvPr>
            <p:cNvPicPr>
              <a:picLocks noChangeAspect="1"/>
            </p:cNvPicPr>
            <p:nvPr/>
          </p:nvPicPr>
          <p:blipFill>
            <a:blip r:embed="rId4"/>
            <a:stretch>
              <a:fillRect/>
            </a:stretch>
          </p:blipFill>
          <p:spPr>
            <a:xfrm>
              <a:off x="2787084" y="2185894"/>
              <a:ext cx="1451796" cy="1451796"/>
            </a:xfrm>
            <a:prstGeom prst="rect">
              <a:avLst/>
            </a:prstGeom>
          </p:spPr>
        </p:pic>
        <p:pic>
          <p:nvPicPr>
            <p:cNvPr id="13" name="Picture 12">
              <a:extLst>
                <a:ext uri="{FF2B5EF4-FFF2-40B4-BE49-F238E27FC236}">
                  <a16:creationId xmlns:a16="http://schemas.microsoft.com/office/drawing/2014/main" id="{4EF3ADB9-DAFD-2064-6A3F-11F8CCF9C0B7}"/>
                </a:ext>
              </a:extLst>
            </p:cNvPr>
            <p:cNvPicPr>
              <a:picLocks noChangeAspect="1"/>
            </p:cNvPicPr>
            <p:nvPr/>
          </p:nvPicPr>
          <p:blipFill>
            <a:blip r:embed="rId5"/>
            <a:srcRect t="10032"/>
            <a:stretch/>
          </p:blipFill>
          <p:spPr>
            <a:xfrm>
              <a:off x="4336753" y="1667761"/>
              <a:ext cx="3252583" cy="2926284"/>
            </a:xfrm>
            <a:prstGeom prst="rect">
              <a:avLst/>
            </a:prstGeom>
          </p:spPr>
        </p:pic>
        <p:pic>
          <p:nvPicPr>
            <p:cNvPr id="14" name="Picture 13">
              <a:extLst>
                <a:ext uri="{FF2B5EF4-FFF2-40B4-BE49-F238E27FC236}">
                  <a16:creationId xmlns:a16="http://schemas.microsoft.com/office/drawing/2014/main" id="{D45FD729-96A4-4899-7281-87A521E55C88}"/>
                </a:ext>
              </a:extLst>
            </p:cNvPr>
            <p:cNvPicPr>
              <a:picLocks noChangeAspect="1"/>
            </p:cNvPicPr>
            <p:nvPr/>
          </p:nvPicPr>
          <p:blipFill rotWithShape="1">
            <a:blip r:embed="rId6"/>
            <a:srcRect b="12732"/>
            <a:stretch/>
          </p:blipFill>
          <p:spPr>
            <a:xfrm>
              <a:off x="7647219" y="2047060"/>
              <a:ext cx="1393724" cy="1311993"/>
            </a:xfrm>
            <a:prstGeom prst="rect">
              <a:avLst/>
            </a:prstGeom>
          </p:spPr>
        </p:pic>
        <p:sp>
          <p:nvSpPr>
            <p:cNvPr id="15" name="Arrow: Down 14">
              <a:extLst>
                <a:ext uri="{FF2B5EF4-FFF2-40B4-BE49-F238E27FC236}">
                  <a16:creationId xmlns:a16="http://schemas.microsoft.com/office/drawing/2014/main" id="{CF21FF87-20D9-3FC7-7E6A-54F6300983CA}"/>
                </a:ext>
              </a:extLst>
            </p:cNvPr>
            <p:cNvSpPr/>
            <p:nvPr/>
          </p:nvSpPr>
          <p:spPr>
            <a:xfrm rot="16200000">
              <a:off x="4467975" y="2649536"/>
              <a:ext cx="290145" cy="397189"/>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Down 15">
              <a:extLst>
                <a:ext uri="{FF2B5EF4-FFF2-40B4-BE49-F238E27FC236}">
                  <a16:creationId xmlns:a16="http://schemas.microsoft.com/office/drawing/2014/main" id="{413ADE00-7EBA-8CE8-8BCE-F81971CD467E}"/>
                </a:ext>
              </a:extLst>
            </p:cNvPr>
            <p:cNvSpPr/>
            <p:nvPr/>
          </p:nvSpPr>
          <p:spPr>
            <a:xfrm rot="16200000">
              <a:off x="6892830" y="2649536"/>
              <a:ext cx="290145" cy="397189"/>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98613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8D1EF-DC73-F08C-A7C2-F4DD0921854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4A3BBE-CF5A-E953-F466-A9C91168E8A4}"/>
              </a:ext>
            </a:extLst>
          </p:cNvPr>
          <p:cNvSpPr>
            <a:spLocks noGrp="1"/>
          </p:cNvSpPr>
          <p:nvPr>
            <p:ph type="sldNum" sz="quarter" idx="12"/>
          </p:nvPr>
        </p:nvSpPr>
        <p:spPr/>
        <p:txBody>
          <a:bodyPr/>
          <a:lstStyle/>
          <a:p>
            <a:fld id="{64853A31-9256-4032-983C-6EED656D63D9}" type="slidenum">
              <a:rPr lang="en-US" smtClean="0"/>
              <a:t>16</a:t>
            </a:fld>
            <a:endParaRPr lang="en-US"/>
          </a:p>
        </p:txBody>
      </p:sp>
      <p:sp>
        <p:nvSpPr>
          <p:cNvPr id="3" name="Subtitle 2">
            <a:extLst>
              <a:ext uri="{FF2B5EF4-FFF2-40B4-BE49-F238E27FC236}">
                <a16:creationId xmlns:a16="http://schemas.microsoft.com/office/drawing/2014/main" id="{1944EE5A-7F98-CD98-2E5B-05692088E67A}"/>
              </a:ext>
            </a:extLst>
          </p:cNvPr>
          <p:cNvSpPr txBox="1">
            <a:spLocks/>
          </p:cNvSpPr>
          <p:nvPr/>
        </p:nvSpPr>
        <p:spPr>
          <a:xfrm>
            <a:off x="0" y="175364"/>
            <a:ext cx="12192000" cy="832982"/>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4000" dirty="0">
                <a:latin typeface="+mj-lt"/>
              </a:rPr>
              <a:t>Preliminary Results</a:t>
            </a:r>
          </a:p>
        </p:txBody>
      </p:sp>
      <p:pic>
        <p:nvPicPr>
          <p:cNvPr id="5" name="Picture 4" descr="A graph of a number of species&#10;&#10;Description automatically generated with medium confidence">
            <a:extLst>
              <a:ext uri="{FF2B5EF4-FFF2-40B4-BE49-F238E27FC236}">
                <a16:creationId xmlns:a16="http://schemas.microsoft.com/office/drawing/2014/main" id="{2EAC4C13-C000-0B77-EFF0-0CD71BDC99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1509" y="2369467"/>
            <a:ext cx="5737677" cy="2880360"/>
          </a:xfrm>
          <a:prstGeom prst="rect">
            <a:avLst/>
          </a:prstGeom>
        </p:spPr>
      </p:pic>
      <p:pic>
        <p:nvPicPr>
          <p:cNvPr id="7" name="Picture 6" descr="A graph of a number of species&#10;&#10;Description automatically generated with medium confidence">
            <a:extLst>
              <a:ext uri="{FF2B5EF4-FFF2-40B4-BE49-F238E27FC236}">
                <a16:creationId xmlns:a16="http://schemas.microsoft.com/office/drawing/2014/main" id="{BF641850-EFF1-779E-E031-AD8BE9F5F4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154" y="2369467"/>
            <a:ext cx="5737677" cy="2880360"/>
          </a:xfrm>
          <a:prstGeom prst="rect">
            <a:avLst/>
          </a:prstGeom>
        </p:spPr>
      </p:pic>
      <p:grpSp>
        <p:nvGrpSpPr>
          <p:cNvPr id="12" name="Group 11">
            <a:extLst>
              <a:ext uri="{FF2B5EF4-FFF2-40B4-BE49-F238E27FC236}">
                <a16:creationId xmlns:a16="http://schemas.microsoft.com/office/drawing/2014/main" id="{3A9969CA-88C6-8D26-BF18-665E2781B361}"/>
              </a:ext>
            </a:extLst>
          </p:cNvPr>
          <p:cNvGrpSpPr/>
          <p:nvPr/>
        </p:nvGrpSpPr>
        <p:grpSpPr>
          <a:xfrm>
            <a:off x="9056266" y="52091"/>
            <a:ext cx="3000407" cy="1403940"/>
            <a:chOff x="2787084" y="1667761"/>
            <a:chExt cx="6253859" cy="2926284"/>
          </a:xfrm>
        </p:grpSpPr>
        <p:pic>
          <p:nvPicPr>
            <p:cNvPr id="13" name="Picture 12">
              <a:extLst>
                <a:ext uri="{FF2B5EF4-FFF2-40B4-BE49-F238E27FC236}">
                  <a16:creationId xmlns:a16="http://schemas.microsoft.com/office/drawing/2014/main" id="{1F8720A4-206B-3CAD-B367-88DBFD99F6E0}"/>
                </a:ext>
              </a:extLst>
            </p:cNvPr>
            <p:cNvPicPr>
              <a:picLocks noChangeAspect="1"/>
            </p:cNvPicPr>
            <p:nvPr/>
          </p:nvPicPr>
          <p:blipFill>
            <a:blip r:embed="rId4"/>
            <a:stretch>
              <a:fillRect/>
            </a:stretch>
          </p:blipFill>
          <p:spPr>
            <a:xfrm>
              <a:off x="2787084" y="2185894"/>
              <a:ext cx="1451796" cy="1451796"/>
            </a:xfrm>
            <a:prstGeom prst="rect">
              <a:avLst/>
            </a:prstGeom>
          </p:spPr>
        </p:pic>
        <p:pic>
          <p:nvPicPr>
            <p:cNvPr id="14" name="Picture 13">
              <a:extLst>
                <a:ext uri="{FF2B5EF4-FFF2-40B4-BE49-F238E27FC236}">
                  <a16:creationId xmlns:a16="http://schemas.microsoft.com/office/drawing/2014/main" id="{94DB4112-FA06-C681-6EAD-73FF2A599111}"/>
                </a:ext>
              </a:extLst>
            </p:cNvPr>
            <p:cNvPicPr>
              <a:picLocks noChangeAspect="1"/>
            </p:cNvPicPr>
            <p:nvPr/>
          </p:nvPicPr>
          <p:blipFill>
            <a:blip r:embed="rId5"/>
            <a:srcRect t="10032"/>
            <a:stretch/>
          </p:blipFill>
          <p:spPr>
            <a:xfrm>
              <a:off x="4336753" y="1667761"/>
              <a:ext cx="3252583" cy="2926284"/>
            </a:xfrm>
            <a:prstGeom prst="rect">
              <a:avLst/>
            </a:prstGeom>
          </p:spPr>
        </p:pic>
        <p:pic>
          <p:nvPicPr>
            <p:cNvPr id="15" name="Picture 14">
              <a:extLst>
                <a:ext uri="{FF2B5EF4-FFF2-40B4-BE49-F238E27FC236}">
                  <a16:creationId xmlns:a16="http://schemas.microsoft.com/office/drawing/2014/main" id="{9E3B3354-DB84-1635-850B-384D8B261BD8}"/>
                </a:ext>
              </a:extLst>
            </p:cNvPr>
            <p:cNvPicPr>
              <a:picLocks noChangeAspect="1"/>
            </p:cNvPicPr>
            <p:nvPr/>
          </p:nvPicPr>
          <p:blipFill rotWithShape="1">
            <a:blip r:embed="rId6"/>
            <a:srcRect b="12732"/>
            <a:stretch/>
          </p:blipFill>
          <p:spPr>
            <a:xfrm>
              <a:off x="7647219" y="2047060"/>
              <a:ext cx="1393724" cy="1311993"/>
            </a:xfrm>
            <a:prstGeom prst="rect">
              <a:avLst/>
            </a:prstGeom>
          </p:spPr>
        </p:pic>
        <p:sp>
          <p:nvSpPr>
            <p:cNvPr id="16" name="Arrow: Down 15">
              <a:extLst>
                <a:ext uri="{FF2B5EF4-FFF2-40B4-BE49-F238E27FC236}">
                  <a16:creationId xmlns:a16="http://schemas.microsoft.com/office/drawing/2014/main" id="{D13764E8-61BB-ED94-9D0E-422C0A063F59}"/>
                </a:ext>
              </a:extLst>
            </p:cNvPr>
            <p:cNvSpPr/>
            <p:nvPr/>
          </p:nvSpPr>
          <p:spPr>
            <a:xfrm rot="16200000">
              <a:off x="4467975" y="2649536"/>
              <a:ext cx="290145" cy="397189"/>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row: Down 16">
              <a:extLst>
                <a:ext uri="{FF2B5EF4-FFF2-40B4-BE49-F238E27FC236}">
                  <a16:creationId xmlns:a16="http://schemas.microsoft.com/office/drawing/2014/main" id="{2131E9ED-8C78-6973-032B-D0694DF52AF6}"/>
                </a:ext>
              </a:extLst>
            </p:cNvPr>
            <p:cNvSpPr/>
            <p:nvPr/>
          </p:nvSpPr>
          <p:spPr>
            <a:xfrm rot="16200000">
              <a:off x="6892830" y="2649536"/>
              <a:ext cx="290145" cy="397189"/>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736667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57038-0F9A-B8BD-E34F-EE104B43A1D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03DBA2-4071-47C0-C378-6216BB81D57F}"/>
              </a:ext>
            </a:extLst>
          </p:cNvPr>
          <p:cNvSpPr>
            <a:spLocks noGrp="1"/>
          </p:cNvSpPr>
          <p:nvPr>
            <p:ph type="sldNum" sz="quarter" idx="12"/>
          </p:nvPr>
        </p:nvSpPr>
        <p:spPr/>
        <p:txBody>
          <a:bodyPr/>
          <a:lstStyle/>
          <a:p>
            <a:fld id="{64853A31-9256-4032-983C-6EED656D63D9}" type="slidenum">
              <a:rPr lang="en-US" smtClean="0"/>
              <a:t>17</a:t>
            </a:fld>
            <a:endParaRPr lang="en-US"/>
          </a:p>
        </p:txBody>
      </p:sp>
      <p:sp>
        <p:nvSpPr>
          <p:cNvPr id="3" name="Subtitle 2">
            <a:extLst>
              <a:ext uri="{FF2B5EF4-FFF2-40B4-BE49-F238E27FC236}">
                <a16:creationId xmlns:a16="http://schemas.microsoft.com/office/drawing/2014/main" id="{690C4002-4ABA-FC61-8620-B63BCDABA828}"/>
              </a:ext>
            </a:extLst>
          </p:cNvPr>
          <p:cNvSpPr txBox="1">
            <a:spLocks/>
          </p:cNvSpPr>
          <p:nvPr/>
        </p:nvSpPr>
        <p:spPr>
          <a:xfrm>
            <a:off x="0" y="175364"/>
            <a:ext cx="12192000" cy="832982"/>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4000" dirty="0">
                <a:latin typeface="+mj-lt"/>
              </a:rPr>
              <a:t>Preliminary Results</a:t>
            </a:r>
          </a:p>
        </p:txBody>
      </p:sp>
      <p:pic>
        <p:nvPicPr>
          <p:cNvPr id="5" name="Picture 4" descr="A diagram of a group of species&#10;&#10;Description automatically generated with medium confidence">
            <a:extLst>
              <a:ext uri="{FF2B5EF4-FFF2-40B4-BE49-F238E27FC236}">
                <a16:creationId xmlns:a16="http://schemas.microsoft.com/office/drawing/2014/main" id="{A94EE1CD-D011-FBC5-21EE-C6F2B67382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8025" y="2283781"/>
            <a:ext cx="5737677" cy="2880360"/>
          </a:xfrm>
          <a:prstGeom prst="rect">
            <a:avLst/>
          </a:prstGeom>
        </p:spPr>
      </p:pic>
      <p:pic>
        <p:nvPicPr>
          <p:cNvPr id="7" name="Picture 6" descr="A graph of a graph with black and white text&#10;&#10;Description automatically generated with medium confidence">
            <a:extLst>
              <a:ext uri="{FF2B5EF4-FFF2-40B4-BE49-F238E27FC236}">
                <a16:creationId xmlns:a16="http://schemas.microsoft.com/office/drawing/2014/main" id="{5C96AB5E-9BA2-189F-4103-61DB466DA3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323" y="2283781"/>
            <a:ext cx="5737677" cy="2880360"/>
          </a:xfrm>
          <a:prstGeom prst="rect">
            <a:avLst/>
          </a:prstGeom>
        </p:spPr>
      </p:pic>
      <p:grpSp>
        <p:nvGrpSpPr>
          <p:cNvPr id="10" name="Group 9">
            <a:extLst>
              <a:ext uri="{FF2B5EF4-FFF2-40B4-BE49-F238E27FC236}">
                <a16:creationId xmlns:a16="http://schemas.microsoft.com/office/drawing/2014/main" id="{18E6DF1F-E0F6-E5E3-8625-05816D06774E}"/>
              </a:ext>
            </a:extLst>
          </p:cNvPr>
          <p:cNvGrpSpPr/>
          <p:nvPr/>
        </p:nvGrpSpPr>
        <p:grpSpPr>
          <a:xfrm>
            <a:off x="9056266" y="52091"/>
            <a:ext cx="3000407" cy="1403940"/>
            <a:chOff x="2787084" y="1667761"/>
            <a:chExt cx="6253859" cy="2926284"/>
          </a:xfrm>
        </p:grpSpPr>
        <p:pic>
          <p:nvPicPr>
            <p:cNvPr id="11" name="Picture 10">
              <a:extLst>
                <a:ext uri="{FF2B5EF4-FFF2-40B4-BE49-F238E27FC236}">
                  <a16:creationId xmlns:a16="http://schemas.microsoft.com/office/drawing/2014/main" id="{7CDDD162-D022-A141-DCC2-A0FCF62182BC}"/>
                </a:ext>
              </a:extLst>
            </p:cNvPr>
            <p:cNvPicPr>
              <a:picLocks noChangeAspect="1"/>
            </p:cNvPicPr>
            <p:nvPr/>
          </p:nvPicPr>
          <p:blipFill>
            <a:blip r:embed="rId4"/>
            <a:stretch>
              <a:fillRect/>
            </a:stretch>
          </p:blipFill>
          <p:spPr>
            <a:xfrm>
              <a:off x="2787084" y="2185894"/>
              <a:ext cx="1451796" cy="1451796"/>
            </a:xfrm>
            <a:prstGeom prst="rect">
              <a:avLst/>
            </a:prstGeom>
          </p:spPr>
        </p:pic>
        <p:pic>
          <p:nvPicPr>
            <p:cNvPr id="12" name="Picture 11">
              <a:extLst>
                <a:ext uri="{FF2B5EF4-FFF2-40B4-BE49-F238E27FC236}">
                  <a16:creationId xmlns:a16="http://schemas.microsoft.com/office/drawing/2014/main" id="{FD88ABDE-EBBE-DCE4-9D0C-37C8C31EC907}"/>
                </a:ext>
              </a:extLst>
            </p:cNvPr>
            <p:cNvPicPr>
              <a:picLocks noChangeAspect="1"/>
            </p:cNvPicPr>
            <p:nvPr/>
          </p:nvPicPr>
          <p:blipFill>
            <a:blip r:embed="rId5"/>
            <a:srcRect t="10032"/>
            <a:stretch/>
          </p:blipFill>
          <p:spPr>
            <a:xfrm>
              <a:off x="4336753" y="1667761"/>
              <a:ext cx="3252583" cy="2926284"/>
            </a:xfrm>
            <a:prstGeom prst="rect">
              <a:avLst/>
            </a:prstGeom>
          </p:spPr>
        </p:pic>
        <p:pic>
          <p:nvPicPr>
            <p:cNvPr id="13" name="Picture 12">
              <a:extLst>
                <a:ext uri="{FF2B5EF4-FFF2-40B4-BE49-F238E27FC236}">
                  <a16:creationId xmlns:a16="http://schemas.microsoft.com/office/drawing/2014/main" id="{F3608D09-38F3-BE21-73F6-175ADB290D5E}"/>
                </a:ext>
              </a:extLst>
            </p:cNvPr>
            <p:cNvPicPr>
              <a:picLocks noChangeAspect="1"/>
            </p:cNvPicPr>
            <p:nvPr/>
          </p:nvPicPr>
          <p:blipFill rotWithShape="1">
            <a:blip r:embed="rId6"/>
            <a:srcRect b="12732"/>
            <a:stretch/>
          </p:blipFill>
          <p:spPr>
            <a:xfrm>
              <a:off x="7647219" y="2047060"/>
              <a:ext cx="1393724" cy="1311993"/>
            </a:xfrm>
            <a:prstGeom prst="rect">
              <a:avLst/>
            </a:prstGeom>
          </p:spPr>
        </p:pic>
        <p:sp>
          <p:nvSpPr>
            <p:cNvPr id="14" name="Arrow: Down 13">
              <a:extLst>
                <a:ext uri="{FF2B5EF4-FFF2-40B4-BE49-F238E27FC236}">
                  <a16:creationId xmlns:a16="http://schemas.microsoft.com/office/drawing/2014/main" id="{868FDAE8-D209-7E8C-C959-F9B8A82E7C47}"/>
                </a:ext>
              </a:extLst>
            </p:cNvPr>
            <p:cNvSpPr/>
            <p:nvPr/>
          </p:nvSpPr>
          <p:spPr>
            <a:xfrm rot="16200000">
              <a:off x="4467975" y="2649536"/>
              <a:ext cx="290145" cy="397189"/>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Down 14">
              <a:extLst>
                <a:ext uri="{FF2B5EF4-FFF2-40B4-BE49-F238E27FC236}">
                  <a16:creationId xmlns:a16="http://schemas.microsoft.com/office/drawing/2014/main" id="{C12B9AA9-5DA4-F978-A570-D80736973D27}"/>
                </a:ext>
              </a:extLst>
            </p:cNvPr>
            <p:cNvSpPr/>
            <p:nvPr/>
          </p:nvSpPr>
          <p:spPr>
            <a:xfrm rot="16200000">
              <a:off x="6892830" y="2649536"/>
              <a:ext cx="290145" cy="397189"/>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800835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F671C9-155E-1E32-1DF9-4128C89AAA3C}"/>
              </a:ext>
            </a:extLst>
          </p:cNvPr>
          <p:cNvSpPr>
            <a:spLocks noGrp="1"/>
          </p:cNvSpPr>
          <p:nvPr>
            <p:ph type="sldNum" sz="quarter" idx="12"/>
          </p:nvPr>
        </p:nvSpPr>
        <p:spPr/>
        <p:txBody>
          <a:bodyPr/>
          <a:lstStyle/>
          <a:p>
            <a:fld id="{64853A31-9256-4032-983C-6EED656D63D9}" type="slidenum">
              <a:rPr lang="en-US" smtClean="0"/>
              <a:t>18</a:t>
            </a:fld>
            <a:endParaRPr lang="en-US"/>
          </a:p>
        </p:txBody>
      </p:sp>
    </p:spTree>
    <p:extLst>
      <p:ext uri="{BB962C8B-B14F-4D97-AF65-F5344CB8AC3E}">
        <p14:creationId xmlns:p14="http://schemas.microsoft.com/office/powerpoint/2010/main" val="1990472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DB3CD-AD5D-DF9C-1842-DADEC8B5881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35EF98-65AD-FA7A-3D9C-EB602CDF9AAB}"/>
              </a:ext>
            </a:extLst>
          </p:cNvPr>
          <p:cNvSpPr>
            <a:spLocks noGrp="1"/>
          </p:cNvSpPr>
          <p:nvPr>
            <p:ph type="sldNum" sz="quarter" idx="12"/>
          </p:nvPr>
        </p:nvSpPr>
        <p:spPr/>
        <p:txBody>
          <a:bodyPr/>
          <a:lstStyle/>
          <a:p>
            <a:fld id="{64853A31-9256-4032-983C-6EED656D63D9}" type="slidenum">
              <a:rPr lang="en-US" smtClean="0"/>
              <a:t>19</a:t>
            </a:fld>
            <a:endParaRPr lang="en-US"/>
          </a:p>
        </p:txBody>
      </p:sp>
      <p:sp>
        <p:nvSpPr>
          <p:cNvPr id="3" name="Subtitle 2">
            <a:extLst>
              <a:ext uri="{FF2B5EF4-FFF2-40B4-BE49-F238E27FC236}">
                <a16:creationId xmlns:a16="http://schemas.microsoft.com/office/drawing/2014/main" id="{0E7DDB82-D466-34FF-0790-D5C48ADE18DE}"/>
              </a:ext>
            </a:extLst>
          </p:cNvPr>
          <p:cNvSpPr txBox="1">
            <a:spLocks/>
          </p:cNvSpPr>
          <p:nvPr/>
        </p:nvSpPr>
        <p:spPr>
          <a:xfrm>
            <a:off x="0" y="175364"/>
            <a:ext cx="12192000" cy="832982"/>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sz="4000" dirty="0">
                <a:latin typeface="+mj-lt"/>
              </a:rPr>
              <a:t>Questions? </a:t>
            </a:r>
          </a:p>
        </p:txBody>
      </p:sp>
      <p:pic>
        <p:nvPicPr>
          <p:cNvPr id="7" name="Picture 6" descr="A person feeding penguins on rocks&#10;&#10;Description automatically generated">
            <a:extLst>
              <a:ext uri="{FF2B5EF4-FFF2-40B4-BE49-F238E27FC236}">
                <a16:creationId xmlns:a16="http://schemas.microsoft.com/office/drawing/2014/main" id="{772813C7-F59B-0AF3-8E9D-1437F30F27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243" y="1055853"/>
            <a:ext cx="3205453" cy="4273937"/>
          </a:xfrm>
          <a:prstGeom prst="rect">
            <a:avLst/>
          </a:prstGeom>
          <a:ln>
            <a:solidFill>
              <a:schemeClr val="tx1"/>
            </a:solidFill>
          </a:ln>
        </p:spPr>
      </p:pic>
      <p:pic>
        <p:nvPicPr>
          <p:cNvPr id="9" name="Picture 8" descr="A group of people posing for a photo&#10;&#10;Description automatically generated">
            <a:extLst>
              <a:ext uri="{FF2B5EF4-FFF2-40B4-BE49-F238E27FC236}">
                <a16:creationId xmlns:a16="http://schemas.microsoft.com/office/drawing/2014/main" id="{48726930-A864-696D-4389-5F5A89CCA0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5986" y="1136468"/>
            <a:ext cx="3655738" cy="2056353"/>
          </a:xfrm>
          <a:prstGeom prst="rect">
            <a:avLst/>
          </a:prstGeom>
          <a:ln>
            <a:solidFill>
              <a:schemeClr val="tx1"/>
            </a:solidFill>
          </a:ln>
        </p:spPr>
      </p:pic>
      <p:pic>
        <p:nvPicPr>
          <p:cNvPr id="11" name="Picture 10" descr="A group of people on a boat&#10;&#10;Description automatically generated">
            <a:extLst>
              <a:ext uri="{FF2B5EF4-FFF2-40B4-BE49-F238E27FC236}">
                <a16:creationId xmlns:a16="http://schemas.microsoft.com/office/drawing/2014/main" id="{2CBE6CC7-E6FF-F34C-1C24-9F7BA5F891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0399" y="1055853"/>
            <a:ext cx="3205453" cy="4273937"/>
          </a:xfrm>
          <a:prstGeom prst="rect">
            <a:avLst/>
          </a:prstGeom>
          <a:ln>
            <a:solidFill>
              <a:schemeClr val="tx1"/>
            </a:solidFill>
          </a:ln>
        </p:spPr>
      </p:pic>
      <p:pic>
        <p:nvPicPr>
          <p:cNvPr id="13" name="Picture 12" descr="A group of people posing for a photo&#10;&#10;Description automatically generated">
            <a:extLst>
              <a:ext uri="{FF2B5EF4-FFF2-40B4-BE49-F238E27FC236}">
                <a16:creationId xmlns:a16="http://schemas.microsoft.com/office/drawing/2014/main" id="{71086E2F-3C5A-5164-9894-E142A7B80B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39954" y="3365087"/>
            <a:ext cx="3467803" cy="2538701"/>
          </a:xfrm>
          <a:prstGeom prst="rect">
            <a:avLst/>
          </a:prstGeom>
          <a:ln>
            <a:solidFill>
              <a:schemeClr val="tx1"/>
            </a:solidFill>
          </a:ln>
        </p:spPr>
      </p:pic>
    </p:spTree>
    <p:extLst>
      <p:ext uri="{BB962C8B-B14F-4D97-AF65-F5344CB8AC3E}">
        <p14:creationId xmlns:p14="http://schemas.microsoft.com/office/powerpoint/2010/main" val="401010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D8E38FC4-3865-4D7A-BA6A-35D6A13B8227}"/>
              </a:ext>
            </a:extLst>
          </p:cNvPr>
          <p:cNvSpPr txBox="1">
            <a:spLocks/>
          </p:cNvSpPr>
          <p:nvPr/>
        </p:nvSpPr>
        <p:spPr>
          <a:xfrm>
            <a:off x="0" y="175364"/>
            <a:ext cx="12192000" cy="832982"/>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4000" dirty="0">
                <a:latin typeface="+mj-lt"/>
              </a:rPr>
              <a:t>Background: influences on penguins in the Palmer region</a:t>
            </a:r>
          </a:p>
        </p:txBody>
      </p:sp>
      <p:sp>
        <p:nvSpPr>
          <p:cNvPr id="62" name="Slide Number Placeholder 61">
            <a:extLst>
              <a:ext uri="{FF2B5EF4-FFF2-40B4-BE49-F238E27FC236}">
                <a16:creationId xmlns:a16="http://schemas.microsoft.com/office/drawing/2014/main" id="{98A8728A-3DAE-4E6B-AF66-5E56D10CFAD1}"/>
              </a:ext>
            </a:extLst>
          </p:cNvPr>
          <p:cNvSpPr>
            <a:spLocks noGrp="1"/>
          </p:cNvSpPr>
          <p:nvPr>
            <p:ph type="sldNum" sz="quarter" idx="12"/>
          </p:nvPr>
        </p:nvSpPr>
        <p:spPr/>
        <p:txBody>
          <a:bodyPr/>
          <a:lstStyle/>
          <a:p>
            <a:fld id="{64853A31-9256-4032-983C-6EED656D63D9}" type="slidenum">
              <a:rPr lang="en-US" smtClean="0"/>
              <a:t>2</a:t>
            </a:fld>
            <a:endParaRPr lang="en-US"/>
          </a:p>
        </p:txBody>
      </p:sp>
      <p:grpSp>
        <p:nvGrpSpPr>
          <p:cNvPr id="7" name="Group 6">
            <a:extLst>
              <a:ext uri="{FF2B5EF4-FFF2-40B4-BE49-F238E27FC236}">
                <a16:creationId xmlns:a16="http://schemas.microsoft.com/office/drawing/2014/main" id="{4F901801-4DAE-AD19-5C9F-9159EFC1811B}"/>
              </a:ext>
            </a:extLst>
          </p:cNvPr>
          <p:cNvGrpSpPr/>
          <p:nvPr/>
        </p:nvGrpSpPr>
        <p:grpSpPr>
          <a:xfrm>
            <a:off x="442685" y="1407332"/>
            <a:ext cx="11282681" cy="3896025"/>
            <a:chOff x="442685" y="1766562"/>
            <a:chExt cx="11282681" cy="3896025"/>
          </a:xfrm>
        </p:grpSpPr>
        <p:pic>
          <p:nvPicPr>
            <p:cNvPr id="4" name="Picture 3">
              <a:extLst>
                <a:ext uri="{FF2B5EF4-FFF2-40B4-BE49-F238E27FC236}">
                  <a16:creationId xmlns:a16="http://schemas.microsoft.com/office/drawing/2014/main" id="{FEC3023B-4863-AB7C-AD1E-46A64B12E48D}"/>
                </a:ext>
              </a:extLst>
            </p:cNvPr>
            <p:cNvPicPr>
              <a:picLocks noChangeAspect="1"/>
            </p:cNvPicPr>
            <p:nvPr/>
          </p:nvPicPr>
          <p:blipFill>
            <a:blip r:embed="rId3"/>
            <a:srcRect b="49931"/>
            <a:stretch/>
          </p:blipFill>
          <p:spPr>
            <a:xfrm>
              <a:off x="442685" y="1766562"/>
              <a:ext cx="5520511" cy="3433735"/>
            </a:xfrm>
            <a:prstGeom prst="rect">
              <a:avLst/>
            </a:prstGeom>
          </p:spPr>
        </p:pic>
        <p:pic>
          <p:nvPicPr>
            <p:cNvPr id="5" name="Picture 4">
              <a:extLst>
                <a:ext uri="{FF2B5EF4-FFF2-40B4-BE49-F238E27FC236}">
                  <a16:creationId xmlns:a16="http://schemas.microsoft.com/office/drawing/2014/main" id="{177739C3-14E4-0D0F-853F-5790F3207829}"/>
                </a:ext>
              </a:extLst>
            </p:cNvPr>
            <p:cNvPicPr>
              <a:picLocks noChangeAspect="1"/>
            </p:cNvPicPr>
            <p:nvPr/>
          </p:nvPicPr>
          <p:blipFill>
            <a:blip r:embed="rId3"/>
            <a:srcRect t="50069" b="-138"/>
            <a:stretch/>
          </p:blipFill>
          <p:spPr>
            <a:xfrm>
              <a:off x="6204855" y="1797802"/>
              <a:ext cx="5520511" cy="3433735"/>
            </a:xfrm>
            <a:prstGeom prst="rect">
              <a:avLst/>
            </a:prstGeom>
          </p:spPr>
        </p:pic>
        <p:sp>
          <p:nvSpPr>
            <p:cNvPr id="6" name="TextBox 5">
              <a:extLst>
                <a:ext uri="{FF2B5EF4-FFF2-40B4-BE49-F238E27FC236}">
                  <a16:creationId xmlns:a16="http://schemas.microsoft.com/office/drawing/2014/main" id="{156A9977-6696-6A5B-B8DA-19B7F0E86024}"/>
                </a:ext>
              </a:extLst>
            </p:cNvPr>
            <p:cNvSpPr txBox="1"/>
            <p:nvPr/>
          </p:nvSpPr>
          <p:spPr>
            <a:xfrm>
              <a:off x="858075" y="5324033"/>
              <a:ext cx="1872778" cy="338554"/>
            </a:xfrm>
            <a:prstGeom prst="rect">
              <a:avLst/>
            </a:prstGeom>
            <a:noFill/>
          </p:spPr>
          <p:txBody>
            <a:bodyPr wrap="square" rtlCol="0">
              <a:spAutoFit/>
            </a:bodyPr>
            <a:lstStyle/>
            <a:p>
              <a:pPr algn="ctr"/>
              <a:r>
                <a:rPr lang="en-US" sz="1600" dirty="0"/>
                <a:t>Cimino </a:t>
              </a:r>
              <a:r>
                <a:rPr lang="en-US" sz="1600" i="1" dirty="0"/>
                <a:t>et al. </a:t>
              </a:r>
              <a:r>
                <a:rPr lang="en-US" sz="1600" dirty="0"/>
                <a:t>2023*</a:t>
              </a:r>
            </a:p>
          </p:txBody>
        </p:sp>
      </p:grpSp>
    </p:spTree>
    <p:extLst>
      <p:ext uri="{BB962C8B-B14F-4D97-AF65-F5344CB8AC3E}">
        <p14:creationId xmlns:p14="http://schemas.microsoft.com/office/powerpoint/2010/main" val="1234262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id="{6AB2903B-F38E-455D-A3EB-63808AEA12D4}"/>
              </a:ext>
            </a:extLst>
          </p:cNvPr>
          <p:cNvSpPr txBox="1">
            <a:spLocks/>
          </p:cNvSpPr>
          <p:nvPr/>
        </p:nvSpPr>
        <p:spPr>
          <a:xfrm>
            <a:off x="0" y="175364"/>
            <a:ext cx="12192000" cy="832982"/>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4000" dirty="0">
                <a:latin typeface="+mj-lt"/>
              </a:rPr>
              <a:t>Driving Questions </a:t>
            </a:r>
          </a:p>
        </p:txBody>
      </p:sp>
      <p:sp>
        <p:nvSpPr>
          <p:cNvPr id="17" name="Subtitle 2">
            <a:extLst>
              <a:ext uri="{FF2B5EF4-FFF2-40B4-BE49-F238E27FC236}">
                <a16:creationId xmlns:a16="http://schemas.microsoft.com/office/drawing/2014/main" id="{14AFDC1C-E466-44ED-AAFE-E278F904D680}"/>
              </a:ext>
            </a:extLst>
          </p:cNvPr>
          <p:cNvSpPr txBox="1">
            <a:spLocks/>
          </p:cNvSpPr>
          <p:nvPr/>
        </p:nvSpPr>
        <p:spPr>
          <a:xfrm>
            <a:off x="224078" y="1117276"/>
            <a:ext cx="11277600" cy="4882019"/>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742950" indent="-742950">
              <a:lnSpc>
                <a:spcPct val="70000"/>
              </a:lnSpc>
              <a:buFont typeface="+mj-lt"/>
              <a:buAutoNum type="arabicPeriod" startAt="3"/>
            </a:pPr>
            <a:r>
              <a:rPr lang="en-US" sz="2700" dirty="0">
                <a:latin typeface="+mj-lt"/>
              </a:rPr>
              <a:t>How degraded are krill in penguin stomachs, compared to fresh krill (i.e. prey quality available to chicks)? </a:t>
            </a:r>
          </a:p>
          <a:p>
            <a:pPr marL="1035050" lvl="1" indent="-346075">
              <a:lnSpc>
                <a:spcPct val="70000"/>
              </a:lnSpc>
            </a:pPr>
            <a:r>
              <a:rPr lang="en-US" dirty="0">
                <a:latin typeface="+mj-lt"/>
              </a:rPr>
              <a:t>Is there a relationship to diet freshness (measured by birders) and caloric content? </a:t>
            </a:r>
          </a:p>
          <a:p>
            <a:pPr marL="1035050" lvl="1" indent="-346075">
              <a:lnSpc>
                <a:spcPct val="70000"/>
              </a:lnSpc>
            </a:pPr>
            <a:r>
              <a:rPr lang="en-US" dirty="0">
                <a:latin typeface="+mj-lt"/>
              </a:rPr>
              <a:t>Which lipids are lost first? </a:t>
            </a:r>
          </a:p>
          <a:p>
            <a:pPr marL="1035050" lvl="1" indent="-346075">
              <a:lnSpc>
                <a:spcPct val="70000"/>
              </a:lnSpc>
            </a:pPr>
            <a:r>
              <a:rPr lang="en-US" dirty="0">
                <a:latin typeface="+mj-lt"/>
              </a:rPr>
              <a:t>Are there potential implications for chick health (i.e. loss of PUFA first)?</a:t>
            </a:r>
          </a:p>
          <a:p>
            <a:pPr marL="182880" lvl="2" indent="0">
              <a:lnSpc>
                <a:spcPct val="70000"/>
              </a:lnSpc>
              <a:buNone/>
            </a:pPr>
            <a:endParaRPr lang="en-US" sz="2000" dirty="0">
              <a:latin typeface="+mj-lt"/>
            </a:endParaRPr>
          </a:p>
          <a:p>
            <a:pPr lvl="1">
              <a:lnSpc>
                <a:spcPct val="70000"/>
              </a:lnSpc>
            </a:pPr>
            <a:endParaRPr lang="en-US" sz="2400" dirty="0">
              <a:latin typeface="+mj-lt"/>
            </a:endParaRPr>
          </a:p>
        </p:txBody>
      </p:sp>
      <p:pic>
        <p:nvPicPr>
          <p:cNvPr id="9" name="Picture 8">
            <a:extLst>
              <a:ext uri="{FF2B5EF4-FFF2-40B4-BE49-F238E27FC236}">
                <a16:creationId xmlns:a16="http://schemas.microsoft.com/office/drawing/2014/main" id="{4075F0F1-97C4-4C8E-99DF-B0A41313C6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56" y="2891972"/>
            <a:ext cx="4273129" cy="2848752"/>
          </a:xfrm>
          <a:prstGeom prst="rect">
            <a:avLst/>
          </a:prstGeom>
          <a:ln>
            <a:solidFill>
              <a:schemeClr val="tx1"/>
            </a:solidFill>
          </a:ln>
        </p:spPr>
      </p:pic>
      <p:grpSp>
        <p:nvGrpSpPr>
          <p:cNvPr id="29" name="Group 28">
            <a:extLst>
              <a:ext uri="{FF2B5EF4-FFF2-40B4-BE49-F238E27FC236}">
                <a16:creationId xmlns:a16="http://schemas.microsoft.com/office/drawing/2014/main" id="{34B46EB7-D4F8-4B31-B681-8DC546CE2CB1}"/>
              </a:ext>
            </a:extLst>
          </p:cNvPr>
          <p:cNvGrpSpPr/>
          <p:nvPr/>
        </p:nvGrpSpPr>
        <p:grpSpPr>
          <a:xfrm>
            <a:off x="9171908" y="3155090"/>
            <a:ext cx="2645804" cy="2984255"/>
            <a:chOff x="5858115" y="3425090"/>
            <a:chExt cx="2645804" cy="2984255"/>
          </a:xfrm>
        </p:grpSpPr>
        <p:grpSp>
          <p:nvGrpSpPr>
            <p:cNvPr id="13" name="Group 12">
              <a:extLst>
                <a:ext uri="{FF2B5EF4-FFF2-40B4-BE49-F238E27FC236}">
                  <a16:creationId xmlns:a16="http://schemas.microsoft.com/office/drawing/2014/main" id="{3AA8BC27-2EFD-422C-9855-8E085F97C1EB}"/>
                </a:ext>
              </a:extLst>
            </p:cNvPr>
            <p:cNvGrpSpPr/>
            <p:nvPr/>
          </p:nvGrpSpPr>
          <p:grpSpPr>
            <a:xfrm>
              <a:off x="5858115" y="3425090"/>
              <a:ext cx="2531505" cy="2315636"/>
              <a:chOff x="5484878" y="3425091"/>
              <a:chExt cx="2531505" cy="2315636"/>
            </a:xfrm>
          </p:grpSpPr>
          <p:cxnSp>
            <p:nvCxnSpPr>
              <p:cNvPr id="18" name="Straight Connector 17">
                <a:extLst>
                  <a:ext uri="{FF2B5EF4-FFF2-40B4-BE49-F238E27FC236}">
                    <a16:creationId xmlns:a16="http://schemas.microsoft.com/office/drawing/2014/main" id="{B90A9FA3-2275-4961-867E-86B8E6B2C107}"/>
                  </a:ext>
                </a:extLst>
              </p:cNvPr>
              <p:cNvCxnSpPr>
                <a:cxnSpLocks/>
              </p:cNvCxnSpPr>
              <p:nvPr/>
            </p:nvCxnSpPr>
            <p:spPr>
              <a:xfrm>
                <a:off x="5484878" y="5733054"/>
                <a:ext cx="2531505" cy="7673"/>
              </a:xfrm>
              <a:prstGeom prst="line">
                <a:avLst/>
              </a:prstGeom>
              <a:ln w="28575"/>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95CA7E97-36E2-4BD3-931D-A02BA995FA21}"/>
                  </a:ext>
                </a:extLst>
              </p:cNvPr>
              <p:cNvCxnSpPr>
                <a:cxnSpLocks/>
              </p:cNvCxnSpPr>
              <p:nvPr/>
            </p:nvCxnSpPr>
            <p:spPr>
              <a:xfrm flipV="1">
                <a:off x="5494404" y="3425091"/>
                <a:ext cx="8817" cy="2315636"/>
              </a:xfrm>
              <a:prstGeom prst="line">
                <a:avLst/>
              </a:prstGeom>
              <a:ln w="28575"/>
            </p:spPr>
            <p:style>
              <a:lnRef idx="1">
                <a:schemeClr val="dk1"/>
              </a:lnRef>
              <a:fillRef idx="0">
                <a:schemeClr val="dk1"/>
              </a:fillRef>
              <a:effectRef idx="0">
                <a:schemeClr val="dk1"/>
              </a:effectRef>
              <a:fontRef idx="minor">
                <a:schemeClr val="tx1"/>
              </a:fontRef>
            </p:style>
          </p:cxnSp>
        </p:grpSp>
        <p:sp>
          <p:nvSpPr>
            <p:cNvPr id="23" name="TextBox 22">
              <a:extLst>
                <a:ext uri="{FF2B5EF4-FFF2-40B4-BE49-F238E27FC236}">
                  <a16:creationId xmlns:a16="http://schemas.microsoft.com/office/drawing/2014/main" id="{DAD3C839-9935-416E-B9D3-AF35C378F25E}"/>
                </a:ext>
              </a:extLst>
            </p:cNvPr>
            <p:cNvSpPr txBox="1"/>
            <p:nvPr/>
          </p:nvSpPr>
          <p:spPr>
            <a:xfrm>
              <a:off x="6096000" y="5824570"/>
              <a:ext cx="2407919" cy="584775"/>
            </a:xfrm>
            <a:prstGeom prst="rect">
              <a:avLst/>
            </a:prstGeom>
            <a:noFill/>
          </p:spPr>
          <p:txBody>
            <a:bodyPr wrap="square" rtlCol="0">
              <a:spAutoFit/>
            </a:bodyPr>
            <a:lstStyle/>
            <a:p>
              <a:pPr algn="ctr"/>
              <a:r>
                <a:rPr lang="en-US" sz="1600" dirty="0"/>
                <a:t>Weighted Mean Saturation of Lipids</a:t>
              </a:r>
            </a:p>
          </p:txBody>
        </p:sp>
        <p:cxnSp>
          <p:nvCxnSpPr>
            <p:cNvPr id="25" name="Straight Arrow Connector 24">
              <a:extLst>
                <a:ext uri="{FF2B5EF4-FFF2-40B4-BE49-F238E27FC236}">
                  <a16:creationId xmlns:a16="http://schemas.microsoft.com/office/drawing/2014/main" id="{D1F02AD3-1B66-4900-A383-C562DE212F40}"/>
                </a:ext>
              </a:extLst>
            </p:cNvPr>
            <p:cNvCxnSpPr>
              <a:cxnSpLocks/>
            </p:cNvCxnSpPr>
            <p:nvPr/>
          </p:nvCxnSpPr>
          <p:spPr>
            <a:xfrm>
              <a:off x="6042865" y="3828285"/>
              <a:ext cx="2031748" cy="17647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3E399E42-A2DC-4331-B490-C0803563FD65}"/>
              </a:ext>
            </a:extLst>
          </p:cNvPr>
          <p:cNvGrpSpPr/>
          <p:nvPr/>
        </p:nvGrpSpPr>
        <p:grpSpPr>
          <a:xfrm>
            <a:off x="4742461" y="3155090"/>
            <a:ext cx="4142458" cy="2738034"/>
            <a:chOff x="4361461" y="3425090"/>
            <a:chExt cx="4142458" cy="2738034"/>
          </a:xfrm>
        </p:grpSpPr>
        <p:grpSp>
          <p:nvGrpSpPr>
            <p:cNvPr id="34" name="Group 33">
              <a:extLst>
                <a:ext uri="{FF2B5EF4-FFF2-40B4-BE49-F238E27FC236}">
                  <a16:creationId xmlns:a16="http://schemas.microsoft.com/office/drawing/2014/main" id="{90F38C87-F22D-45EA-B449-4105B2209759}"/>
                </a:ext>
              </a:extLst>
            </p:cNvPr>
            <p:cNvGrpSpPr/>
            <p:nvPr/>
          </p:nvGrpSpPr>
          <p:grpSpPr>
            <a:xfrm>
              <a:off x="5858115" y="3425090"/>
              <a:ext cx="2531505" cy="2315636"/>
              <a:chOff x="5484878" y="3425091"/>
              <a:chExt cx="2531505" cy="2315636"/>
            </a:xfrm>
          </p:grpSpPr>
          <p:cxnSp>
            <p:nvCxnSpPr>
              <p:cNvPr id="38" name="Straight Connector 37">
                <a:extLst>
                  <a:ext uri="{FF2B5EF4-FFF2-40B4-BE49-F238E27FC236}">
                    <a16:creationId xmlns:a16="http://schemas.microsoft.com/office/drawing/2014/main" id="{7C28FD3A-0789-4B74-8CCD-D7D19B46EE25}"/>
                  </a:ext>
                </a:extLst>
              </p:cNvPr>
              <p:cNvCxnSpPr>
                <a:cxnSpLocks/>
              </p:cNvCxnSpPr>
              <p:nvPr/>
            </p:nvCxnSpPr>
            <p:spPr>
              <a:xfrm>
                <a:off x="5484878" y="5733054"/>
                <a:ext cx="2531505" cy="7673"/>
              </a:xfrm>
              <a:prstGeom prst="line">
                <a:avLst/>
              </a:prstGeom>
              <a:ln w="28575"/>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4964D8F2-7C0C-4C0A-8353-1FB55CC6DEAE}"/>
                  </a:ext>
                </a:extLst>
              </p:cNvPr>
              <p:cNvCxnSpPr>
                <a:cxnSpLocks/>
              </p:cNvCxnSpPr>
              <p:nvPr/>
            </p:nvCxnSpPr>
            <p:spPr>
              <a:xfrm flipV="1">
                <a:off x="5494404" y="3425091"/>
                <a:ext cx="8817" cy="2315636"/>
              </a:xfrm>
              <a:prstGeom prst="line">
                <a:avLst/>
              </a:prstGeom>
              <a:ln w="28575"/>
            </p:spPr>
            <p:style>
              <a:lnRef idx="1">
                <a:schemeClr val="dk1"/>
              </a:lnRef>
              <a:fillRef idx="0">
                <a:schemeClr val="dk1"/>
              </a:fillRef>
              <a:effectRef idx="0">
                <a:schemeClr val="dk1"/>
              </a:effectRef>
              <a:fontRef idx="minor">
                <a:schemeClr val="tx1"/>
              </a:fontRef>
            </p:style>
          </p:cxnSp>
        </p:grpSp>
        <p:sp>
          <p:nvSpPr>
            <p:cNvPr id="35" name="TextBox 34">
              <a:extLst>
                <a:ext uri="{FF2B5EF4-FFF2-40B4-BE49-F238E27FC236}">
                  <a16:creationId xmlns:a16="http://schemas.microsoft.com/office/drawing/2014/main" id="{12EF3534-0352-44CB-B977-E3FB0F91B730}"/>
                </a:ext>
              </a:extLst>
            </p:cNvPr>
            <p:cNvSpPr txBox="1"/>
            <p:nvPr/>
          </p:nvSpPr>
          <p:spPr>
            <a:xfrm>
              <a:off x="4361461" y="4019138"/>
              <a:ext cx="1872778" cy="830997"/>
            </a:xfrm>
            <a:prstGeom prst="rect">
              <a:avLst/>
            </a:prstGeom>
            <a:noFill/>
          </p:spPr>
          <p:txBody>
            <a:bodyPr wrap="square" rtlCol="0">
              <a:spAutoFit/>
            </a:bodyPr>
            <a:lstStyle/>
            <a:p>
              <a:pPr algn="ctr"/>
              <a:r>
                <a:rPr lang="en-US" sz="1600" dirty="0"/>
                <a:t>Birder </a:t>
              </a:r>
            </a:p>
            <a:p>
              <a:pPr algn="ctr"/>
              <a:r>
                <a:rPr lang="en-US" sz="1600" dirty="0"/>
                <a:t>Degradation </a:t>
              </a:r>
            </a:p>
            <a:p>
              <a:pPr algn="ctr"/>
              <a:r>
                <a:rPr lang="en-US" sz="1600" dirty="0"/>
                <a:t>Index</a:t>
              </a:r>
            </a:p>
          </p:txBody>
        </p:sp>
        <p:sp>
          <p:nvSpPr>
            <p:cNvPr id="36" name="TextBox 35">
              <a:extLst>
                <a:ext uri="{FF2B5EF4-FFF2-40B4-BE49-F238E27FC236}">
                  <a16:creationId xmlns:a16="http://schemas.microsoft.com/office/drawing/2014/main" id="{E370630B-C7D3-4685-B03F-27353FF33D80}"/>
                </a:ext>
              </a:extLst>
            </p:cNvPr>
            <p:cNvSpPr txBox="1"/>
            <p:nvPr/>
          </p:nvSpPr>
          <p:spPr>
            <a:xfrm>
              <a:off x="6096000" y="5824570"/>
              <a:ext cx="2407919" cy="338554"/>
            </a:xfrm>
            <a:prstGeom prst="rect">
              <a:avLst/>
            </a:prstGeom>
            <a:noFill/>
          </p:spPr>
          <p:txBody>
            <a:bodyPr wrap="square" rtlCol="0">
              <a:spAutoFit/>
            </a:bodyPr>
            <a:lstStyle/>
            <a:p>
              <a:pPr algn="ctr"/>
              <a:r>
                <a:rPr lang="en-US" sz="1600" dirty="0"/>
                <a:t>Lipid Degradation Index</a:t>
              </a:r>
            </a:p>
          </p:txBody>
        </p:sp>
        <p:cxnSp>
          <p:nvCxnSpPr>
            <p:cNvPr id="37" name="Straight Arrow Connector 36">
              <a:extLst>
                <a:ext uri="{FF2B5EF4-FFF2-40B4-BE49-F238E27FC236}">
                  <a16:creationId xmlns:a16="http://schemas.microsoft.com/office/drawing/2014/main" id="{5ED4AE7E-9925-4D81-B7F0-B31301D6F38D}"/>
                </a:ext>
              </a:extLst>
            </p:cNvPr>
            <p:cNvCxnSpPr>
              <a:cxnSpLocks/>
            </p:cNvCxnSpPr>
            <p:nvPr/>
          </p:nvCxnSpPr>
          <p:spPr>
            <a:xfrm flipV="1">
              <a:off x="5877168" y="4325911"/>
              <a:ext cx="1590440" cy="139947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44" name="Slide Number Placeholder 43">
            <a:extLst>
              <a:ext uri="{FF2B5EF4-FFF2-40B4-BE49-F238E27FC236}">
                <a16:creationId xmlns:a16="http://schemas.microsoft.com/office/drawing/2014/main" id="{8E3D35D7-31A2-4EEB-8C7C-085CC62D913C}"/>
              </a:ext>
            </a:extLst>
          </p:cNvPr>
          <p:cNvSpPr>
            <a:spLocks noGrp="1"/>
          </p:cNvSpPr>
          <p:nvPr>
            <p:ph type="sldNum" sz="quarter" idx="12"/>
          </p:nvPr>
        </p:nvSpPr>
        <p:spPr/>
        <p:txBody>
          <a:bodyPr/>
          <a:lstStyle/>
          <a:p>
            <a:fld id="{64853A31-9256-4032-983C-6EED656D63D9}" type="slidenum">
              <a:rPr lang="en-US" smtClean="0"/>
              <a:t>20</a:t>
            </a:fld>
            <a:endParaRPr lang="en-US"/>
          </a:p>
        </p:txBody>
      </p:sp>
    </p:spTree>
    <p:extLst>
      <p:ext uri="{BB962C8B-B14F-4D97-AF65-F5344CB8AC3E}">
        <p14:creationId xmlns:p14="http://schemas.microsoft.com/office/powerpoint/2010/main" val="219712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id="{6AB2903B-F38E-455D-A3EB-63808AEA12D4}"/>
              </a:ext>
            </a:extLst>
          </p:cNvPr>
          <p:cNvSpPr txBox="1">
            <a:spLocks/>
          </p:cNvSpPr>
          <p:nvPr/>
        </p:nvSpPr>
        <p:spPr>
          <a:xfrm>
            <a:off x="0" y="175364"/>
            <a:ext cx="12192000" cy="832982"/>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4000" dirty="0">
                <a:latin typeface="+mj-lt"/>
              </a:rPr>
              <a:t>Driving Questions </a:t>
            </a:r>
          </a:p>
        </p:txBody>
      </p:sp>
      <p:sp>
        <p:nvSpPr>
          <p:cNvPr id="17" name="Subtitle 2">
            <a:extLst>
              <a:ext uri="{FF2B5EF4-FFF2-40B4-BE49-F238E27FC236}">
                <a16:creationId xmlns:a16="http://schemas.microsoft.com/office/drawing/2014/main" id="{14AFDC1C-E466-44ED-AAFE-E278F904D680}"/>
              </a:ext>
            </a:extLst>
          </p:cNvPr>
          <p:cNvSpPr txBox="1">
            <a:spLocks/>
          </p:cNvSpPr>
          <p:nvPr/>
        </p:nvSpPr>
        <p:spPr>
          <a:xfrm>
            <a:off x="224078" y="1117276"/>
            <a:ext cx="11277600" cy="5181924"/>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742950" indent="-742950">
              <a:buFont typeface="+mj-lt"/>
              <a:buAutoNum type="arabicPeriod" startAt="4"/>
            </a:pPr>
            <a:r>
              <a:rPr lang="en-US" sz="2700" dirty="0">
                <a:latin typeface="+mj-lt"/>
              </a:rPr>
              <a:t>Field methodology: comparison of flash frozen samples vs. samples processed by birder team.</a:t>
            </a:r>
          </a:p>
          <a:p>
            <a:pPr marL="1035050" lvl="1" indent="-346075"/>
            <a:r>
              <a:rPr lang="en-US" dirty="0">
                <a:latin typeface="+mj-lt"/>
              </a:rPr>
              <a:t>Can we quantify differences between samples and apply this correction to other samples? </a:t>
            </a:r>
          </a:p>
          <a:p>
            <a:pPr marL="182880" lvl="2" indent="0">
              <a:buNone/>
            </a:pPr>
            <a:endParaRPr lang="en-US" sz="2000" dirty="0">
              <a:latin typeface="+mj-lt"/>
            </a:endParaRPr>
          </a:p>
          <a:p>
            <a:pPr lvl="1"/>
            <a:endParaRPr lang="en-US" sz="2400" dirty="0">
              <a:latin typeface="+mj-lt"/>
            </a:endParaRPr>
          </a:p>
        </p:txBody>
      </p:sp>
      <p:grpSp>
        <p:nvGrpSpPr>
          <p:cNvPr id="12" name="Group 11">
            <a:extLst>
              <a:ext uri="{FF2B5EF4-FFF2-40B4-BE49-F238E27FC236}">
                <a16:creationId xmlns:a16="http://schemas.microsoft.com/office/drawing/2014/main" id="{3618D28A-DB6E-4C6B-9796-7279D4539C2D}"/>
              </a:ext>
            </a:extLst>
          </p:cNvPr>
          <p:cNvGrpSpPr/>
          <p:nvPr/>
        </p:nvGrpSpPr>
        <p:grpSpPr>
          <a:xfrm>
            <a:off x="851518" y="2987344"/>
            <a:ext cx="4142458" cy="2738034"/>
            <a:chOff x="4361461" y="3425090"/>
            <a:chExt cx="4142458" cy="2738034"/>
          </a:xfrm>
        </p:grpSpPr>
        <p:grpSp>
          <p:nvGrpSpPr>
            <p:cNvPr id="13" name="Group 12">
              <a:extLst>
                <a:ext uri="{FF2B5EF4-FFF2-40B4-BE49-F238E27FC236}">
                  <a16:creationId xmlns:a16="http://schemas.microsoft.com/office/drawing/2014/main" id="{1534966D-FF34-4D17-BB10-2076DD32A423}"/>
                </a:ext>
              </a:extLst>
            </p:cNvPr>
            <p:cNvGrpSpPr/>
            <p:nvPr/>
          </p:nvGrpSpPr>
          <p:grpSpPr>
            <a:xfrm>
              <a:off x="5858115" y="3425090"/>
              <a:ext cx="2531505" cy="2315636"/>
              <a:chOff x="5484878" y="3425091"/>
              <a:chExt cx="2531505" cy="2315636"/>
            </a:xfrm>
          </p:grpSpPr>
          <p:cxnSp>
            <p:nvCxnSpPr>
              <p:cNvPr id="21" name="Straight Connector 20">
                <a:extLst>
                  <a:ext uri="{FF2B5EF4-FFF2-40B4-BE49-F238E27FC236}">
                    <a16:creationId xmlns:a16="http://schemas.microsoft.com/office/drawing/2014/main" id="{81006CF2-D04F-4C33-839D-281A3365A05C}"/>
                  </a:ext>
                </a:extLst>
              </p:cNvPr>
              <p:cNvCxnSpPr>
                <a:cxnSpLocks/>
              </p:cNvCxnSpPr>
              <p:nvPr/>
            </p:nvCxnSpPr>
            <p:spPr>
              <a:xfrm>
                <a:off x="5484878" y="5733054"/>
                <a:ext cx="2531505" cy="7673"/>
              </a:xfrm>
              <a:prstGeom prst="line">
                <a:avLst/>
              </a:prstGeom>
              <a:ln w="28575"/>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3B002B3B-D430-4312-B494-B8B28E668963}"/>
                  </a:ext>
                </a:extLst>
              </p:cNvPr>
              <p:cNvCxnSpPr>
                <a:cxnSpLocks/>
              </p:cNvCxnSpPr>
              <p:nvPr/>
            </p:nvCxnSpPr>
            <p:spPr>
              <a:xfrm flipV="1">
                <a:off x="5494404" y="3425091"/>
                <a:ext cx="8817" cy="2315636"/>
              </a:xfrm>
              <a:prstGeom prst="line">
                <a:avLst/>
              </a:prstGeom>
              <a:ln w="28575"/>
            </p:spPr>
            <p:style>
              <a:lnRef idx="1">
                <a:schemeClr val="dk1"/>
              </a:lnRef>
              <a:fillRef idx="0">
                <a:schemeClr val="dk1"/>
              </a:fillRef>
              <a:effectRef idx="0">
                <a:schemeClr val="dk1"/>
              </a:effectRef>
              <a:fontRef idx="minor">
                <a:schemeClr val="tx1"/>
              </a:fontRef>
            </p:style>
          </p:cxnSp>
        </p:grpSp>
        <p:sp>
          <p:nvSpPr>
            <p:cNvPr id="18" name="TextBox 17">
              <a:extLst>
                <a:ext uri="{FF2B5EF4-FFF2-40B4-BE49-F238E27FC236}">
                  <a16:creationId xmlns:a16="http://schemas.microsoft.com/office/drawing/2014/main" id="{078E1A9A-9C15-4935-9414-3E719045AB2B}"/>
                </a:ext>
              </a:extLst>
            </p:cNvPr>
            <p:cNvSpPr txBox="1"/>
            <p:nvPr/>
          </p:nvSpPr>
          <p:spPr>
            <a:xfrm>
              <a:off x="4361461" y="4019138"/>
              <a:ext cx="1872778" cy="584775"/>
            </a:xfrm>
            <a:prstGeom prst="rect">
              <a:avLst/>
            </a:prstGeom>
            <a:noFill/>
          </p:spPr>
          <p:txBody>
            <a:bodyPr wrap="square" rtlCol="0">
              <a:spAutoFit/>
            </a:bodyPr>
            <a:lstStyle/>
            <a:p>
              <a:pPr algn="ctr"/>
              <a:r>
                <a:rPr lang="en-US" sz="1600" dirty="0"/>
                <a:t>Time Spent Processing</a:t>
              </a:r>
            </a:p>
          </p:txBody>
        </p:sp>
        <p:sp>
          <p:nvSpPr>
            <p:cNvPr id="19" name="TextBox 18">
              <a:extLst>
                <a:ext uri="{FF2B5EF4-FFF2-40B4-BE49-F238E27FC236}">
                  <a16:creationId xmlns:a16="http://schemas.microsoft.com/office/drawing/2014/main" id="{1C2A7BF1-2565-44AB-8472-F88F8AC62E11}"/>
                </a:ext>
              </a:extLst>
            </p:cNvPr>
            <p:cNvSpPr txBox="1"/>
            <p:nvPr/>
          </p:nvSpPr>
          <p:spPr>
            <a:xfrm>
              <a:off x="6096000" y="5824570"/>
              <a:ext cx="2407919" cy="338554"/>
            </a:xfrm>
            <a:prstGeom prst="rect">
              <a:avLst/>
            </a:prstGeom>
            <a:noFill/>
          </p:spPr>
          <p:txBody>
            <a:bodyPr wrap="square" rtlCol="0">
              <a:spAutoFit/>
            </a:bodyPr>
            <a:lstStyle/>
            <a:p>
              <a:pPr algn="ctr"/>
              <a:r>
                <a:rPr lang="en-US" sz="1600" dirty="0"/>
                <a:t>Lipid Degradation Index</a:t>
              </a:r>
            </a:p>
          </p:txBody>
        </p:sp>
        <p:cxnSp>
          <p:nvCxnSpPr>
            <p:cNvPr id="20" name="Straight Arrow Connector 19">
              <a:extLst>
                <a:ext uri="{FF2B5EF4-FFF2-40B4-BE49-F238E27FC236}">
                  <a16:creationId xmlns:a16="http://schemas.microsoft.com/office/drawing/2014/main" id="{85E4A686-FC76-462C-9937-61DAA9E580F8}"/>
                </a:ext>
              </a:extLst>
            </p:cNvPr>
            <p:cNvCxnSpPr>
              <a:cxnSpLocks/>
            </p:cNvCxnSpPr>
            <p:nvPr/>
          </p:nvCxnSpPr>
          <p:spPr>
            <a:xfrm flipV="1">
              <a:off x="5877168" y="4325911"/>
              <a:ext cx="1590440" cy="139947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pic>
        <p:nvPicPr>
          <p:cNvPr id="24" name="Picture 23">
            <a:extLst>
              <a:ext uri="{FF2B5EF4-FFF2-40B4-BE49-F238E27FC236}">
                <a16:creationId xmlns:a16="http://schemas.microsoft.com/office/drawing/2014/main" id="{B1D45726-3375-45CC-B278-0E073417E1D0}"/>
              </a:ext>
            </a:extLst>
          </p:cNvPr>
          <p:cNvPicPr>
            <a:picLocks noChangeAspect="1"/>
          </p:cNvPicPr>
          <p:nvPr/>
        </p:nvPicPr>
        <p:blipFill>
          <a:blip r:embed="rId3"/>
          <a:stretch>
            <a:fillRect/>
          </a:stretch>
        </p:blipFill>
        <p:spPr>
          <a:xfrm>
            <a:off x="5621415" y="3040462"/>
            <a:ext cx="2986789" cy="2240092"/>
          </a:xfrm>
          <a:prstGeom prst="rect">
            <a:avLst/>
          </a:prstGeom>
          <a:ln>
            <a:solidFill>
              <a:schemeClr val="tx1"/>
            </a:solidFill>
          </a:ln>
        </p:spPr>
      </p:pic>
      <p:pic>
        <p:nvPicPr>
          <p:cNvPr id="27" name="Picture 26">
            <a:extLst>
              <a:ext uri="{FF2B5EF4-FFF2-40B4-BE49-F238E27FC236}">
                <a16:creationId xmlns:a16="http://schemas.microsoft.com/office/drawing/2014/main" id="{1E445C7C-1C34-47D6-8BC6-F425970D2CBB}"/>
              </a:ext>
            </a:extLst>
          </p:cNvPr>
          <p:cNvPicPr>
            <a:picLocks noChangeAspect="1"/>
          </p:cNvPicPr>
          <p:nvPr/>
        </p:nvPicPr>
        <p:blipFill>
          <a:blip r:embed="rId4"/>
          <a:stretch>
            <a:fillRect/>
          </a:stretch>
        </p:blipFill>
        <p:spPr>
          <a:xfrm>
            <a:off x="9077281" y="3023422"/>
            <a:ext cx="1692850" cy="2257132"/>
          </a:xfrm>
          <a:prstGeom prst="rect">
            <a:avLst/>
          </a:prstGeom>
          <a:ln>
            <a:solidFill>
              <a:schemeClr val="tx1"/>
            </a:solidFill>
          </a:ln>
        </p:spPr>
      </p:pic>
      <p:sp>
        <p:nvSpPr>
          <p:cNvPr id="8" name="Slide Number Placeholder 7">
            <a:extLst>
              <a:ext uri="{FF2B5EF4-FFF2-40B4-BE49-F238E27FC236}">
                <a16:creationId xmlns:a16="http://schemas.microsoft.com/office/drawing/2014/main" id="{EF141117-1F0C-40DF-8B6A-BA34E5054551}"/>
              </a:ext>
            </a:extLst>
          </p:cNvPr>
          <p:cNvSpPr>
            <a:spLocks noGrp="1"/>
          </p:cNvSpPr>
          <p:nvPr>
            <p:ph type="sldNum" sz="quarter" idx="12"/>
          </p:nvPr>
        </p:nvSpPr>
        <p:spPr/>
        <p:txBody>
          <a:bodyPr/>
          <a:lstStyle/>
          <a:p>
            <a:fld id="{64853A31-9256-4032-983C-6EED656D63D9}" type="slidenum">
              <a:rPr lang="en-US" smtClean="0"/>
              <a:t>21</a:t>
            </a:fld>
            <a:endParaRPr lang="en-US"/>
          </a:p>
        </p:txBody>
      </p:sp>
    </p:spTree>
    <p:extLst>
      <p:ext uri="{BB962C8B-B14F-4D97-AF65-F5344CB8AC3E}">
        <p14:creationId xmlns:p14="http://schemas.microsoft.com/office/powerpoint/2010/main" val="1813556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10"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5C9FA-B8BF-8EEA-AD66-7C0581F1DD60}"/>
            </a:ext>
          </a:extLst>
        </p:cNvPr>
        <p:cNvGrpSpPr/>
        <p:nvPr/>
      </p:nvGrpSpPr>
      <p:grpSpPr>
        <a:xfrm>
          <a:off x="0" y="0"/>
          <a:ext cx="0" cy="0"/>
          <a:chOff x="0" y="0"/>
          <a:chExt cx="0" cy="0"/>
        </a:xfrm>
      </p:grpSpPr>
      <p:sp>
        <p:nvSpPr>
          <p:cNvPr id="2" name="Subtitle 2">
            <a:extLst>
              <a:ext uri="{FF2B5EF4-FFF2-40B4-BE49-F238E27FC236}">
                <a16:creationId xmlns:a16="http://schemas.microsoft.com/office/drawing/2014/main" id="{EC6F1EE0-DA53-6E44-B266-CFDD56AE13AC}"/>
              </a:ext>
            </a:extLst>
          </p:cNvPr>
          <p:cNvSpPr txBox="1">
            <a:spLocks/>
          </p:cNvSpPr>
          <p:nvPr/>
        </p:nvSpPr>
        <p:spPr>
          <a:xfrm>
            <a:off x="0" y="175364"/>
            <a:ext cx="12192000" cy="832982"/>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4000" dirty="0">
                <a:latin typeface="+mj-lt"/>
              </a:rPr>
              <a:t>Background: importance of dietary lipids for seabirds</a:t>
            </a:r>
          </a:p>
        </p:txBody>
      </p:sp>
      <p:sp>
        <p:nvSpPr>
          <p:cNvPr id="62" name="Slide Number Placeholder 61">
            <a:extLst>
              <a:ext uri="{FF2B5EF4-FFF2-40B4-BE49-F238E27FC236}">
                <a16:creationId xmlns:a16="http://schemas.microsoft.com/office/drawing/2014/main" id="{D30AAA6A-247D-6A5B-7F1F-EF329865E3F2}"/>
              </a:ext>
            </a:extLst>
          </p:cNvPr>
          <p:cNvSpPr>
            <a:spLocks noGrp="1"/>
          </p:cNvSpPr>
          <p:nvPr>
            <p:ph type="sldNum" sz="quarter" idx="12"/>
          </p:nvPr>
        </p:nvSpPr>
        <p:spPr/>
        <p:txBody>
          <a:bodyPr/>
          <a:lstStyle/>
          <a:p>
            <a:fld id="{64853A31-9256-4032-983C-6EED656D63D9}" type="slidenum">
              <a:rPr lang="en-US" smtClean="0"/>
              <a:t>3</a:t>
            </a:fld>
            <a:endParaRPr lang="en-US"/>
          </a:p>
        </p:txBody>
      </p:sp>
      <p:grpSp>
        <p:nvGrpSpPr>
          <p:cNvPr id="9" name="Group 8">
            <a:extLst>
              <a:ext uri="{FF2B5EF4-FFF2-40B4-BE49-F238E27FC236}">
                <a16:creationId xmlns:a16="http://schemas.microsoft.com/office/drawing/2014/main" id="{541E5BEB-D14B-1D05-41A5-449B8FEAC033}"/>
              </a:ext>
            </a:extLst>
          </p:cNvPr>
          <p:cNvGrpSpPr/>
          <p:nvPr/>
        </p:nvGrpSpPr>
        <p:grpSpPr>
          <a:xfrm>
            <a:off x="6872740" y="1008346"/>
            <a:ext cx="3670338" cy="5268725"/>
            <a:chOff x="6872740" y="1008346"/>
            <a:chExt cx="3670338" cy="5268725"/>
          </a:xfrm>
        </p:grpSpPr>
        <p:pic>
          <p:nvPicPr>
            <p:cNvPr id="5" name="Picture 4">
              <a:extLst>
                <a:ext uri="{FF2B5EF4-FFF2-40B4-BE49-F238E27FC236}">
                  <a16:creationId xmlns:a16="http://schemas.microsoft.com/office/drawing/2014/main" id="{36134EB8-E661-93EF-E959-243EE1226B19}"/>
                </a:ext>
              </a:extLst>
            </p:cNvPr>
            <p:cNvPicPr>
              <a:picLocks noChangeAspect="1"/>
            </p:cNvPicPr>
            <p:nvPr/>
          </p:nvPicPr>
          <p:blipFill>
            <a:blip r:embed="rId3"/>
            <a:stretch>
              <a:fillRect/>
            </a:stretch>
          </p:blipFill>
          <p:spPr>
            <a:xfrm>
              <a:off x="6947958" y="1008346"/>
              <a:ext cx="3595120" cy="4919638"/>
            </a:xfrm>
            <a:prstGeom prst="rect">
              <a:avLst/>
            </a:prstGeom>
          </p:spPr>
        </p:pic>
        <p:sp>
          <p:nvSpPr>
            <p:cNvPr id="6" name="TextBox 5">
              <a:extLst>
                <a:ext uri="{FF2B5EF4-FFF2-40B4-BE49-F238E27FC236}">
                  <a16:creationId xmlns:a16="http://schemas.microsoft.com/office/drawing/2014/main" id="{1871A185-03CC-0C53-4151-DD2289A219CE}"/>
                </a:ext>
              </a:extLst>
            </p:cNvPr>
            <p:cNvSpPr txBox="1"/>
            <p:nvPr/>
          </p:nvSpPr>
          <p:spPr>
            <a:xfrm>
              <a:off x="6872740" y="5938517"/>
              <a:ext cx="1872778" cy="338554"/>
            </a:xfrm>
            <a:prstGeom prst="rect">
              <a:avLst/>
            </a:prstGeom>
            <a:noFill/>
          </p:spPr>
          <p:txBody>
            <a:bodyPr wrap="square" rtlCol="0">
              <a:spAutoFit/>
            </a:bodyPr>
            <a:lstStyle/>
            <a:p>
              <a:pPr algn="ctr"/>
              <a:r>
                <a:rPr lang="en-US" sz="1600" dirty="0"/>
                <a:t>Tierney </a:t>
              </a:r>
              <a:r>
                <a:rPr lang="en-US" sz="1600" i="1" dirty="0"/>
                <a:t>et al. </a:t>
              </a:r>
              <a:r>
                <a:rPr lang="en-US" sz="1600" dirty="0"/>
                <a:t>2008</a:t>
              </a:r>
            </a:p>
          </p:txBody>
        </p:sp>
      </p:grpSp>
      <p:grpSp>
        <p:nvGrpSpPr>
          <p:cNvPr id="8" name="Group 7">
            <a:extLst>
              <a:ext uri="{FF2B5EF4-FFF2-40B4-BE49-F238E27FC236}">
                <a16:creationId xmlns:a16="http://schemas.microsoft.com/office/drawing/2014/main" id="{D01C3690-1193-CB44-3DF4-DC40C8B229EE}"/>
              </a:ext>
            </a:extLst>
          </p:cNvPr>
          <p:cNvGrpSpPr/>
          <p:nvPr/>
        </p:nvGrpSpPr>
        <p:grpSpPr>
          <a:xfrm>
            <a:off x="1648922" y="1143557"/>
            <a:ext cx="3330782" cy="5122981"/>
            <a:chOff x="1648922" y="1143557"/>
            <a:chExt cx="3330782" cy="5122981"/>
          </a:xfrm>
        </p:grpSpPr>
        <p:pic>
          <p:nvPicPr>
            <p:cNvPr id="4" name="Picture 3">
              <a:extLst>
                <a:ext uri="{FF2B5EF4-FFF2-40B4-BE49-F238E27FC236}">
                  <a16:creationId xmlns:a16="http://schemas.microsoft.com/office/drawing/2014/main" id="{805D1545-B269-7471-0625-2D72365B4733}"/>
                </a:ext>
              </a:extLst>
            </p:cNvPr>
            <p:cNvPicPr>
              <a:picLocks noChangeAspect="1"/>
            </p:cNvPicPr>
            <p:nvPr/>
          </p:nvPicPr>
          <p:blipFill>
            <a:blip r:embed="rId4"/>
            <a:stretch>
              <a:fillRect/>
            </a:stretch>
          </p:blipFill>
          <p:spPr>
            <a:xfrm>
              <a:off x="1648922" y="1143557"/>
              <a:ext cx="3330782" cy="4649216"/>
            </a:xfrm>
            <a:prstGeom prst="rect">
              <a:avLst/>
            </a:prstGeom>
          </p:spPr>
        </p:pic>
        <p:sp>
          <p:nvSpPr>
            <p:cNvPr id="7" name="TextBox 6">
              <a:extLst>
                <a:ext uri="{FF2B5EF4-FFF2-40B4-BE49-F238E27FC236}">
                  <a16:creationId xmlns:a16="http://schemas.microsoft.com/office/drawing/2014/main" id="{574F6AC3-E41F-5CF2-A236-8B53FB12856A}"/>
                </a:ext>
              </a:extLst>
            </p:cNvPr>
            <p:cNvSpPr txBox="1"/>
            <p:nvPr/>
          </p:nvSpPr>
          <p:spPr>
            <a:xfrm>
              <a:off x="1946364" y="5927984"/>
              <a:ext cx="1872778" cy="338554"/>
            </a:xfrm>
            <a:prstGeom prst="rect">
              <a:avLst/>
            </a:prstGeom>
            <a:noFill/>
          </p:spPr>
          <p:txBody>
            <a:bodyPr wrap="square" rtlCol="0">
              <a:spAutoFit/>
            </a:bodyPr>
            <a:lstStyle/>
            <a:p>
              <a:pPr algn="ctr"/>
              <a:r>
                <a:rPr lang="en-US" sz="1600" dirty="0" err="1"/>
                <a:t>Wanless</a:t>
              </a:r>
              <a:r>
                <a:rPr lang="en-US" sz="1600" dirty="0"/>
                <a:t> </a:t>
              </a:r>
              <a:r>
                <a:rPr lang="en-US" sz="1600" i="1" dirty="0"/>
                <a:t>et al. </a:t>
              </a:r>
              <a:r>
                <a:rPr lang="en-US" sz="1600" dirty="0"/>
                <a:t>2005</a:t>
              </a:r>
            </a:p>
          </p:txBody>
        </p:sp>
      </p:grpSp>
    </p:spTree>
    <p:extLst>
      <p:ext uri="{BB962C8B-B14F-4D97-AF65-F5344CB8AC3E}">
        <p14:creationId xmlns:p14="http://schemas.microsoft.com/office/powerpoint/2010/main" val="1893481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F76A3-DBD9-7A31-B936-84A91356A26D}"/>
            </a:ext>
          </a:extLst>
        </p:cNvPr>
        <p:cNvGrpSpPr/>
        <p:nvPr/>
      </p:nvGrpSpPr>
      <p:grpSpPr>
        <a:xfrm>
          <a:off x="0" y="0"/>
          <a:ext cx="0" cy="0"/>
          <a:chOff x="0" y="0"/>
          <a:chExt cx="0" cy="0"/>
        </a:xfrm>
      </p:grpSpPr>
      <p:sp>
        <p:nvSpPr>
          <p:cNvPr id="2" name="Subtitle 2">
            <a:extLst>
              <a:ext uri="{FF2B5EF4-FFF2-40B4-BE49-F238E27FC236}">
                <a16:creationId xmlns:a16="http://schemas.microsoft.com/office/drawing/2014/main" id="{8E55CACE-B847-39C0-8ED7-A34A2AA188CB}"/>
              </a:ext>
            </a:extLst>
          </p:cNvPr>
          <p:cNvSpPr txBox="1">
            <a:spLocks/>
          </p:cNvSpPr>
          <p:nvPr/>
        </p:nvSpPr>
        <p:spPr>
          <a:xfrm>
            <a:off x="0" y="175364"/>
            <a:ext cx="12192000" cy="832982"/>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4000" dirty="0">
                <a:latin typeface="+mj-lt"/>
              </a:rPr>
              <a:t>Background: PUFAs in a warming climate</a:t>
            </a:r>
          </a:p>
        </p:txBody>
      </p:sp>
      <p:sp>
        <p:nvSpPr>
          <p:cNvPr id="62" name="Slide Number Placeholder 61">
            <a:extLst>
              <a:ext uri="{FF2B5EF4-FFF2-40B4-BE49-F238E27FC236}">
                <a16:creationId xmlns:a16="http://schemas.microsoft.com/office/drawing/2014/main" id="{14B733A0-966C-F67D-D1C7-80D6D70ABCA1}"/>
              </a:ext>
            </a:extLst>
          </p:cNvPr>
          <p:cNvSpPr>
            <a:spLocks noGrp="1"/>
          </p:cNvSpPr>
          <p:nvPr>
            <p:ph type="sldNum" sz="quarter" idx="12"/>
          </p:nvPr>
        </p:nvSpPr>
        <p:spPr/>
        <p:txBody>
          <a:bodyPr/>
          <a:lstStyle/>
          <a:p>
            <a:fld id="{64853A31-9256-4032-983C-6EED656D63D9}" type="slidenum">
              <a:rPr lang="en-US" smtClean="0"/>
              <a:t>4</a:t>
            </a:fld>
            <a:endParaRPr lang="en-US"/>
          </a:p>
        </p:txBody>
      </p:sp>
      <p:pic>
        <p:nvPicPr>
          <p:cNvPr id="3" name="Picture 2">
            <a:extLst>
              <a:ext uri="{FF2B5EF4-FFF2-40B4-BE49-F238E27FC236}">
                <a16:creationId xmlns:a16="http://schemas.microsoft.com/office/drawing/2014/main" id="{43D8CC2A-17CA-4BA3-90AC-3B70DF8ECDA3}"/>
              </a:ext>
            </a:extLst>
          </p:cNvPr>
          <p:cNvPicPr>
            <a:picLocks noChangeAspect="1"/>
          </p:cNvPicPr>
          <p:nvPr/>
        </p:nvPicPr>
        <p:blipFill rotWithShape="1">
          <a:blip r:embed="rId3"/>
          <a:srcRect b="49467"/>
          <a:stretch/>
        </p:blipFill>
        <p:spPr>
          <a:xfrm>
            <a:off x="163401" y="1580850"/>
            <a:ext cx="5932599" cy="2551290"/>
          </a:xfrm>
          <a:prstGeom prst="rect">
            <a:avLst/>
          </a:prstGeom>
        </p:spPr>
      </p:pic>
      <p:pic>
        <p:nvPicPr>
          <p:cNvPr id="5" name="Picture 4">
            <a:extLst>
              <a:ext uri="{FF2B5EF4-FFF2-40B4-BE49-F238E27FC236}">
                <a16:creationId xmlns:a16="http://schemas.microsoft.com/office/drawing/2014/main" id="{630D70C9-EABA-492D-861C-FC1A2D17F74E}"/>
              </a:ext>
            </a:extLst>
          </p:cNvPr>
          <p:cNvPicPr>
            <a:picLocks noChangeAspect="1"/>
          </p:cNvPicPr>
          <p:nvPr/>
        </p:nvPicPr>
        <p:blipFill rotWithShape="1">
          <a:blip r:embed="rId3"/>
          <a:srcRect t="49467"/>
          <a:stretch/>
        </p:blipFill>
        <p:spPr>
          <a:xfrm>
            <a:off x="6096000" y="1580850"/>
            <a:ext cx="5932599" cy="2551290"/>
          </a:xfrm>
          <a:prstGeom prst="rect">
            <a:avLst/>
          </a:prstGeom>
        </p:spPr>
      </p:pic>
      <p:sp>
        <p:nvSpPr>
          <p:cNvPr id="4" name="TextBox 3">
            <a:extLst>
              <a:ext uri="{FF2B5EF4-FFF2-40B4-BE49-F238E27FC236}">
                <a16:creationId xmlns:a16="http://schemas.microsoft.com/office/drawing/2014/main" id="{70CD8602-D47C-8971-6BA0-A3C43571855E}"/>
              </a:ext>
            </a:extLst>
          </p:cNvPr>
          <p:cNvSpPr txBox="1"/>
          <p:nvPr/>
        </p:nvSpPr>
        <p:spPr>
          <a:xfrm>
            <a:off x="357332" y="4366090"/>
            <a:ext cx="1872778" cy="338554"/>
          </a:xfrm>
          <a:prstGeom prst="rect">
            <a:avLst/>
          </a:prstGeom>
          <a:noFill/>
        </p:spPr>
        <p:txBody>
          <a:bodyPr wrap="square" rtlCol="0">
            <a:spAutoFit/>
          </a:bodyPr>
          <a:lstStyle/>
          <a:p>
            <a:pPr algn="ctr"/>
            <a:r>
              <a:rPr lang="en-US" sz="1600" dirty="0"/>
              <a:t>Holm </a:t>
            </a:r>
            <a:r>
              <a:rPr lang="en-US" sz="1600" i="1" dirty="0"/>
              <a:t>et al. </a:t>
            </a:r>
            <a:r>
              <a:rPr lang="en-US" sz="1600" dirty="0"/>
              <a:t>2022*</a:t>
            </a:r>
          </a:p>
        </p:txBody>
      </p:sp>
    </p:spTree>
    <p:extLst>
      <p:ext uri="{BB962C8B-B14F-4D97-AF65-F5344CB8AC3E}">
        <p14:creationId xmlns:p14="http://schemas.microsoft.com/office/powerpoint/2010/main" val="2446389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F72E2-05E8-9E57-A14C-432DBC444753}"/>
            </a:ext>
          </a:extLst>
        </p:cNvPr>
        <p:cNvGrpSpPr/>
        <p:nvPr/>
      </p:nvGrpSpPr>
      <p:grpSpPr>
        <a:xfrm>
          <a:off x="0" y="0"/>
          <a:ext cx="0" cy="0"/>
          <a:chOff x="0" y="0"/>
          <a:chExt cx="0" cy="0"/>
        </a:xfrm>
      </p:grpSpPr>
      <p:sp>
        <p:nvSpPr>
          <p:cNvPr id="2" name="Subtitle 2">
            <a:extLst>
              <a:ext uri="{FF2B5EF4-FFF2-40B4-BE49-F238E27FC236}">
                <a16:creationId xmlns:a16="http://schemas.microsoft.com/office/drawing/2014/main" id="{323F3151-A277-FACC-D24B-3E9B19CDBF7E}"/>
              </a:ext>
            </a:extLst>
          </p:cNvPr>
          <p:cNvSpPr txBox="1">
            <a:spLocks/>
          </p:cNvSpPr>
          <p:nvPr/>
        </p:nvSpPr>
        <p:spPr>
          <a:xfrm>
            <a:off x="0" y="175364"/>
            <a:ext cx="12192000" cy="832982"/>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4000" dirty="0">
                <a:latin typeface="+mj-lt"/>
              </a:rPr>
              <a:t>Study overview: trophic transfer along the WAP</a:t>
            </a:r>
          </a:p>
        </p:txBody>
      </p:sp>
      <p:grpSp>
        <p:nvGrpSpPr>
          <p:cNvPr id="22" name="Group 21">
            <a:extLst>
              <a:ext uri="{FF2B5EF4-FFF2-40B4-BE49-F238E27FC236}">
                <a16:creationId xmlns:a16="http://schemas.microsoft.com/office/drawing/2014/main" id="{A988DE4F-1F6B-C262-8987-278A0CAF2D2A}"/>
              </a:ext>
            </a:extLst>
          </p:cNvPr>
          <p:cNvGrpSpPr/>
          <p:nvPr/>
        </p:nvGrpSpPr>
        <p:grpSpPr>
          <a:xfrm>
            <a:off x="380044" y="1838334"/>
            <a:ext cx="5315906" cy="3197067"/>
            <a:chOff x="2787084" y="1341462"/>
            <a:chExt cx="7545713" cy="4538108"/>
          </a:xfrm>
        </p:grpSpPr>
        <p:pic>
          <p:nvPicPr>
            <p:cNvPr id="23" name="Picture 22">
              <a:extLst>
                <a:ext uri="{FF2B5EF4-FFF2-40B4-BE49-F238E27FC236}">
                  <a16:creationId xmlns:a16="http://schemas.microsoft.com/office/drawing/2014/main" id="{6D572F81-5207-1BD5-3960-3403CD39AEEA}"/>
                </a:ext>
              </a:extLst>
            </p:cNvPr>
            <p:cNvPicPr>
              <a:picLocks noChangeAspect="1"/>
            </p:cNvPicPr>
            <p:nvPr/>
          </p:nvPicPr>
          <p:blipFill>
            <a:blip r:embed="rId3"/>
            <a:stretch>
              <a:fillRect/>
            </a:stretch>
          </p:blipFill>
          <p:spPr>
            <a:xfrm>
              <a:off x="2787084" y="2185894"/>
              <a:ext cx="1451796" cy="1451796"/>
            </a:xfrm>
            <a:prstGeom prst="rect">
              <a:avLst/>
            </a:prstGeom>
          </p:spPr>
        </p:pic>
        <p:pic>
          <p:nvPicPr>
            <p:cNvPr id="24" name="Picture 23">
              <a:extLst>
                <a:ext uri="{FF2B5EF4-FFF2-40B4-BE49-F238E27FC236}">
                  <a16:creationId xmlns:a16="http://schemas.microsoft.com/office/drawing/2014/main" id="{39DC7D78-2C33-95DB-D9DB-80F2CA4375D4}"/>
                </a:ext>
              </a:extLst>
            </p:cNvPr>
            <p:cNvPicPr>
              <a:picLocks noChangeAspect="1"/>
            </p:cNvPicPr>
            <p:nvPr/>
          </p:nvPicPr>
          <p:blipFill>
            <a:blip r:embed="rId4"/>
            <a:stretch>
              <a:fillRect/>
            </a:stretch>
          </p:blipFill>
          <p:spPr>
            <a:xfrm>
              <a:off x="4336755" y="1341462"/>
              <a:ext cx="3252583" cy="3252584"/>
            </a:xfrm>
            <a:prstGeom prst="rect">
              <a:avLst/>
            </a:prstGeom>
          </p:spPr>
        </p:pic>
        <p:pic>
          <p:nvPicPr>
            <p:cNvPr id="25" name="Picture 24">
              <a:extLst>
                <a:ext uri="{FF2B5EF4-FFF2-40B4-BE49-F238E27FC236}">
                  <a16:creationId xmlns:a16="http://schemas.microsoft.com/office/drawing/2014/main" id="{ED8C3329-D224-661D-50BC-F3989F4C39C5}"/>
                </a:ext>
              </a:extLst>
            </p:cNvPr>
            <p:cNvPicPr>
              <a:picLocks noChangeAspect="1"/>
            </p:cNvPicPr>
            <p:nvPr/>
          </p:nvPicPr>
          <p:blipFill rotWithShape="1">
            <a:blip r:embed="rId5"/>
            <a:srcRect b="12732"/>
            <a:stretch/>
          </p:blipFill>
          <p:spPr>
            <a:xfrm>
              <a:off x="7647219" y="2047060"/>
              <a:ext cx="1393724" cy="1311993"/>
            </a:xfrm>
            <a:prstGeom prst="rect">
              <a:avLst/>
            </a:prstGeom>
          </p:spPr>
        </p:pic>
        <p:sp>
          <p:nvSpPr>
            <p:cNvPr id="26" name="Arrow: Down 25">
              <a:extLst>
                <a:ext uri="{FF2B5EF4-FFF2-40B4-BE49-F238E27FC236}">
                  <a16:creationId xmlns:a16="http://schemas.microsoft.com/office/drawing/2014/main" id="{8B847901-4E18-67CE-0BC0-9C29EA00BF43}"/>
                </a:ext>
              </a:extLst>
            </p:cNvPr>
            <p:cNvSpPr/>
            <p:nvPr/>
          </p:nvSpPr>
          <p:spPr>
            <a:xfrm rot="16200000">
              <a:off x="4467975" y="2649536"/>
              <a:ext cx="290145" cy="397189"/>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Arrow: Down 26">
              <a:extLst>
                <a:ext uri="{FF2B5EF4-FFF2-40B4-BE49-F238E27FC236}">
                  <a16:creationId xmlns:a16="http://schemas.microsoft.com/office/drawing/2014/main" id="{7C01300E-7104-47F5-50EC-269F0CC17860}"/>
                </a:ext>
              </a:extLst>
            </p:cNvPr>
            <p:cNvSpPr/>
            <p:nvPr/>
          </p:nvSpPr>
          <p:spPr>
            <a:xfrm rot="16200000">
              <a:off x="6892830" y="2649536"/>
              <a:ext cx="290145" cy="397189"/>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D5CD01A7-DAE3-DEDC-8E14-ACD1F76E0A36}"/>
                </a:ext>
              </a:extLst>
            </p:cNvPr>
            <p:cNvGrpSpPr/>
            <p:nvPr/>
          </p:nvGrpSpPr>
          <p:grpSpPr>
            <a:xfrm>
              <a:off x="6848819" y="3453369"/>
              <a:ext cx="3483978" cy="2426201"/>
              <a:chOff x="6848819" y="3453369"/>
              <a:chExt cx="3483978" cy="2426201"/>
            </a:xfrm>
          </p:grpSpPr>
          <p:grpSp>
            <p:nvGrpSpPr>
              <p:cNvPr id="29" name="Group 28">
                <a:extLst>
                  <a:ext uri="{FF2B5EF4-FFF2-40B4-BE49-F238E27FC236}">
                    <a16:creationId xmlns:a16="http://schemas.microsoft.com/office/drawing/2014/main" id="{51785B36-9B0C-53C3-CC74-29903B855060}"/>
                  </a:ext>
                </a:extLst>
              </p:cNvPr>
              <p:cNvGrpSpPr/>
              <p:nvPr/>
            </p:nvGrpSpPr>
            <p:grpSpPr>
              <a:xfrm>
                <a:off x="7522663" y="3453369"/>
                <a:ext cx="2810134" cy="2426201"/>
                <a:chOff x="7522663" y="3453369"/>
                <a:chExt cx="2810134" cy="2426201"/>
              </a:xfrm>
            </p:grpSpPr>
            <p:pic>
              <p:nvPicPr>
                <p:cNvPr id="31" name="Picture 30">
                  <a:extLst>
                    <a:ext uri="{FF2B5EF4-FFF2-40B4-BE49-F238E27FC236}">
                      <a16:creationId xmlns:a16="http://schemas.microsoft.com/office/drawing/2014/main" id="{1EDD4745-4CE4-8361-3E13-3147E512859A}"/>
                    </a:ext>
                  </a:extLst>
                </p:cNvPr>
                <p:cNvPicPr>
                  <a:picLocks noChangeAspect="1"/>
                </p:cNvPicPr>
                <p:nvPr/>
              </p:nvPicPr>
              <p:blipFill>
                <a:blip r:embed="rId4"/>
                <a:stretch>
                  <a:fillRect/>
                </a:stretch>
              </p:blipFill>
              <p:spPr>
                <a:xfrm>
                  <a:off x="7522663" y="3453369"/>
                  <a:ext cx="2426201" cy="2426201"/>
                </a:xfrm>
                <a:prstGeom prst="rect">
                  <a:avLst/>
                </a:prstGeom>
              </p:spPr>
            </p:pic>
            <p:pic>
              <p:nvPicPr>
                <p:cNvPr id="32" name="Picture 31">
                  <a:extLst>
                    <a:ext uri="{FF2B5EF4-FFF2-40B4-BE49-F238E27FC236}">
                      <a16:creationId xmlns:a16="http://schemas.microsoft.com/office/drawing/2014/main" id="{037991CF-CF61-2A17-A65E-15713F4DA4C0}"/>
                    </a:ext>
                  </a:extLst>
                </p:cNvPr>
                <p:cNvPicPr>
                  <a:picLocks noChangeAspect="1"/>
                </p:cNvPicPr>
                <p:nvPr/>
              </p:nvPicPr>
              <p:blipFill rotWithShape="1">
                <a:blip r:embed="rId4"/>
                <a:srcRect l="25525" r="25677"/>
                <a:stretch/>
              </p:blipFill>
              <p:spPr>
                <a:xfrm flipH="1">
                  <a:off x="9359380" y="4543427"/>
                  <a:ext cx="534002" cy="1094309"/>
                </a:xfrm>
                <a:prstGeom prst="rect">
                  <a:avLst/>
                </a:prstGeom>
              </p:spPr>
            </p:pic>
            <p:pic>
              <p:nvPicPr>
                <p:cNvPr id="33" name="Picture 32">
                  <a:extLst>
                    <a:ext uri="{FF2B5EF4-FFF2-40B4-BE49-F238E27FC236}">
                      <a16:creationId xmlns:a16="http://schemas.microsoft.com/office/drawing/2014/main" id="{E6A5A4C4-4810-0B1B-F25D-4192538E2769}"/>
                    </a:ext>
                  </a:extLst>
                </p:cNvPr>
                <p:cNvPicPr>
                  <a:picLocks noChangeAspect="1"/>
                </p:cNvPicPr>
                <p:nvPr/>
              </p:nvPicPr>
              <p:blipFill rotWithShape="1">
                <a:blip r:embed="rId5"/>
                <a:srcRect b="12732"/>
                <a:stretch/>
              </p:blipFill>
              <p:spPr>
                <a:xfrm>
                  <a:off x="9893382" y="5090582"/>
                  <a:ext cx="439415" cy="413646"/>
                </a:xfrm>
                <a:prstGeom prst="rect">
                  <a:avLst/>
                </a:prstGeom>
              </p:spPr>
            </p:pic>
          </p:grpSp>
          <p:sp>
            <p:nvSpPr>
              <p:cNvPr id="30" name="Arrow: Down 29">
                <a:extLst>
                  <a:ext uri="{FF2B5EF4-FFF2-40B4-BE49-F238E27FC236}">
                    <a16:creationId xmlns:a16="http://schemas.microsoft.com/office/drawing/2014/main" id="{993E5C14-4E02-E554-A9D8-6457D5A5E949}"/>
                  </a:ext>
                </a:extLst>
              </p:cNvPr>
              <p:cNvSpPr/>
              <p:nvPr/>
            </p:nvSpPr>
            <p:spPr>
              <a:xfrm rot="18024147">
                <a:off x="7168507" y="3582087"/>
                <a:ext cx="290145" cy="929521"/>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1" name="Group 60">
            <a:extLst>
              <a:ext uri="{FF2B5EF4-FFF2-40B4-BE49-F238E27FC236}">
                <a16:creationId xmlns:a16="http://schemas.microsoft.com/office/drawing/2014/main" id="{1D5027A2-0CF5-CD9E-20EA-2253F192E5F1}"/>
              </a:ext>
            </a:extLst>
          </p:cNvPr>
          <p:cNvGrpSpPr/>
          <p:nvPr/>
        </p:nvGrpSpPr>
        <p:grpSpPr>
          <a:xfrm>
            <a:off x="6523504" y="1469002"/>
            <a:ext cx="3877796" cy="1454955"/>
            <a:chOff x="6523504" y="1469002"/>
            <a:chExt cx="3877796" cy="1454955"/>
          </a:xfrm>
        </p:grpSpPr>
        <p:sp>
          <p:nvSpPr>
            <p:cNvPr id="35" name="TextBox 34">
              <a:extLst>
                <a:ext uri="{FF2B5EF4-FFF2-40B4-BE49-F238E27FC236}">
                  <a16:creationId xmlns:a16="http://schemas.microsoft.com/office/drawing/2014/main" id="{84B96F07-FDD0-F81D-3108-FE8BFB3F6D3C}"/>
                </a:ext>
              </a:extLst>
            </p:cNvPr>
            <p:cNvSpPr txBox="1"/>
            <p:nvPr/>
          </p:nvSpPr>
          <p:spPr>
            <a:xfrm>
              <a:off x="7321550" y="1469002"/>
              <a:ext cx="2324100" cy="369332"/>
            </a:xfrm>
            <a:prstGeom prst="rect">
              <a:avLst/>
            </a:prstGeom>
            <a:noFill/>
            <a:ln>
              <a:solidFill>
                <a:schemeClr val="accent2">
                  <a:lumMod val="50000"/>
                </a:schemeClr>
              </a:solidFill>
            </a:ln>
          </p:spPr>
          <p:txBody>
            <a:bodyPr wrap="square" rtlCol="0">
              <a:spAutoFit/>
            </a:bodyPr>
            <a:lstStyle/>
            <a:p>
              <a:pPr algn="ctr"/>
              <a:r>
                <a:rPr lang="en-US" dirty="0"/>
                <a:t>Simple Box Models</a:t>
              </a:r>
            </a:p>
          </p:txBody>
        </p:sp>
        <p:grpSp>
          <p:nvGrpSpPr>
            <p:cNvPr id="49" name="Group 48">
              <a:extLst>
                <a:ext uri="{FF2B5EF4-FFF2-40B4-BE49-F238E27FC236}">
                  <a16:creationId xmlns:a16="http://schemas.microsoft.com/office/drawing/2014/main" id="{5F05A4FC-4DF1-16F1-0551-068FE724BD1D}"/>
                </a:ext>
              </a:extLst>
            </p:cNvPr>
            <p:cNvGrpSpPr/>
            <p:nvPr/>
          </p:nvGrpSpPr>
          <p:grpSpPr>
            <a:xfrm>
              <a:off x="6523504" y="2189957"/>
              <a:ext cx="3877796" cy="734000"/>
              <a:chOff x="6523504" y="2189957"/>
              <a:chExt cx="3877796" cy="734000"/>
            </a:xfrm>
          </p:grpSpPr>
          <p:sp>
            <p:nvSpPr>
              <p:cNvPr id="36" name="TextBox 35">
                <a:extLst>
                  <a:ext uri="{FF2B5EF4-FFF2-40B4-BE49-F238E27FC236}">
                    <a16:creationId xmlns:a16="http://schemas.microsoft.com/office/drawing/2014/main" id="{6FBCE17F-3DFC-A76C-36A0-AF867171F793}"/>
                  </a:ext>
                </a:extLst>
              </p:cNvPr>
              <p:cNvSpPr txBox="1"/>
              <p:nvPr/>
            </p:nvSpPr>
            <p:spPr>
              <a:xfrm>
                <a:off x="7321550" y="2189957"/>
                <a:ext cx="2324100" cy="307777"/>
              </a:xfrm>
              <a:prstGeom prst="rect">
                <a:avLst/>
              </a:prstGeom>
              <a:noFill/>
            </p:spPr>
            <p:txBody>
              <a:bodyPr wrap="square" rtlCol="0">
                <a:spAutoFit/>
              </a:bodyPr>
              <a:lstStyle/>
              <a:p>
                <a:pPr algn="ctr"/>
                <a:r>
                  <a:rPr lang="en-US" sz="1400" dirty="0"/>
                  <a:t>Adults</a:t>
                </a:r>
              </a:p>
            </p:txBody>
          </p:sp>
          <p:grpSp>
            <p:nvGrpSpPr>
              <p:cNvPr id="42" name="Group 41">
                <a:extLst>
                  <a:ext uri="{FF2B5EF4-FFF2-40B4-BE49-F238E27FC236}">
                    <a16:creationId xmlns:a16="http://schemas.microsoft.com/office/drawing/2014/main" id="{83B5A711-B250-E452-091D-962CB4F4F332}"/>
                  </a:ext>
                </a:extLst>
              </p:cNvPr>
              <p:cNvGrpSpPr/>
              <p:nvPr/>
            </p:nvGrpSpPr>
            <p:grpSpPr>
              <a:xfrm>
                <a:off x="6523504" y="2545297"/>
                <a:ext cx="3877796" cy="378660"/>
                <a:chOff x="6523504" y="2545297"/>
                <a:chExt cx="3877796" cy="378660"/>
              </a:xfrm>
            </p:grpSpPr>
            <p:sp>
              <p:nvSpPr>
                <p:cNvPr id="37" name="TextBox 36">
                  <a:extLst>
                    <a:ext uri="{FF2B5EF4-FFF2-40B4-BE49-F238E27FC236}">
                      <a16:creationId xmlns:a16="http://schemas.microsoft.com/office/drawing/2014/main" id="{967DA5FB-FF1E-1F0F-95D7-96CB595ED31F}"/>
                    </a:ext>
                  </a:extLst>
                </p:cNvPr>
                <p:cNvSpPr txBox="1"/>
                <p:nvPr/>
              </p:nvSpPr>
              <p:spPr>
                <a:xfrm>
                  <a:off x="6523504" y="2593633"/>
                  <a:ext cx="882650" cy="307777"/>
                </a:xfrm>
                <a:prstGeom prst="rect">
                  <a:avLst/>
                </a:prstGeom>
                <a:noFill/>
                <a:ln>
                  <a:solidFill>
                    <a:schemeClr val="accent2">
                      <a:lumMod val="50000"/>
                    </a:schemeClr>
                  </a:solidFill>
                </a:ln>
              </p:spPr>
              <p:txBody>
                <a:bodyPr wrap="square" rtlCol="0">
                  <a:spAutoFit/>
                </a:bodyPr>
                <a:lstStyle/>
                <a:p>
                  <a:pPr algn="ctr"/>
                  <a:r>
                    <a:rPr lang="en-US" sz="1400" dirty="0"/>
                    <a:t>Krill</a:t>
                  </a:r>
                </a:p>
              </p:txBody>
            </p:sp>
            <p:sp>
              <p:nvSpPr>
                <p:cNvPr id="38" name="TextBox 37">
                  <a:extLst>
                    <a:ext uri="{FF2B5EF4-FFF2-40B4-BE49-F238E27FC236}">
                      <a16:creationId xmlns:a16="http://schemas.microsoft.com/office/drawing/2014/main" id="{019CCA68-5544-E663-7FD8-A3C770673ED7}"/>
                    </a:ext>
                  </a:extLst>
                </p:cNvPr>
                <p:cNvSpPr txBox="1"/>
                <p:nvPr/>
              </p:nvSpPr>
              <p:spPr>
                <a:xfrm>
                  <a:off x="8021077" y="2590065"/>
                  <a:ext cx="882650" cy="307777"/>
                </a:xfrm>
                <a:prstGeom prst="rect">
                  <a:avLst/>
                </a:prstGeom>
                <a:noFill/>
                <a:ln>
                  <a:solidFill>
                    <a:schemeClr val="accent2">
                      <a:lumMod val="50000"/>
                    </a:schemeClr>
                  </a:solidFill>
                </a:ln>
              </p:spPr>
              <p:txBody>
                <a:bodyPr wrap="square" rtlCol="0">
                  <a:spAutoFit/>
                </a:bodyPr>
                <a:lstStyle/>
                <a:p>
                  <a:pPr algn="ctr"/>
                  <a:r>
                    <a:rPr lang="en-US" sz="1400" dirty="0"/>
                    <a:t>Digestion</a:t>
                  </a:r>
                </a:p>
              </p:txBody>
            </p:sp>
            <p:sp>
              <p:nvSpPr>
                <p:cNvPr id="39" name="TextBox 38">
                  <a:extLst>
                    <a:ext uri="{FF2B5EF4-FFF2-40B4-BE49-F238E27FC236}">
                      <a16:creationId xmlns:a16="http://schemas.microsoft.com/office/drawing/2014/main" id="{AD8C6EAF-1E47-2B5B-9B25-774B065EE6E0}"/>
                    </a:ext>
                  </a:extLst>
                </p:cNvPr>
                <p:cNvSpPr txBox="1"/>
                <p:nvPr/>
              </p:nvSpPr>
              <p:spPr>
                <a:xfrm>
                  <a:off x="9518650" y="2590066"/>
                  <a:ext cx="882650" cy="307777"/>
                </a:xfrm>
                <a:prstGeom prst="rect">
                  <a:avLst/>
                </a:prstGeom>
                <a:noFill/>
                <a:ln>
                  <a:solidFill>
                    <a:schemeClr val="accent2">
                      <a:lumMod val="50000"/>
                    </a:schemeClr>
                  </a:solidFill>
                </a:ln>
              </p:spPr>
              <p:txBody>
                <a:bodyPr wrap="square" rtlCol="0">
                  <a:spAutoFit/>
                </a:bodyPr>
                <a:lstStyle/>
                <a:p>
                  <a:pPr algn="ctr"/>
                  <a:r>
                    <a:rPr lang="en-US" sz="1400" dirty="0"/>
                    <a:t>Poop</a:t>
                  </a:r>
                </a:p>
              </p:txBody>
            </p:sp>
            <p:sp>
              <p:nvSpPr>
                <p:cNvPr id="40" name="TextBox 39">
                  <a:extLst>
                    <a:ext uri="{FF2B5EF4-FFF2-40B4-BE49-F238E27FC236}">
                      <a16:creationId xmlns:a16="http://schemas.microsoft.com/office/drawing/2014/main" id="{790D46A3-7821-5AB4-044D-CAFF3B38AF77}"/>
                    </a:ext>
                  </a:extLst>
                </p:cNvPr>
                <p:cNvSpPr txBox="1"/>
                <p:nvPr/>
              </p:nvSpPr>
              <p:spPr>
                <a:xfrm>
                  <a:off x="7492650" y="2554625"/>
                  <a:ext cx="378430" cy="369332"/>
                </a:xfrm>
                <a:prstGeom prst="rect">
                  <a:avLst/>
                </a:prstGeom>
                <a:noFill/>
                <a:ln>
                  <a:noFill/>
                </a:ln>
              </p:spPr>
              <p:txBody>
                <a:bodyPr wrap="square" rtlCol="0">
                  <a:spAutoFit/>
                </a:bodyPr>
                <a:lstStyle/>
                <a:p>
                  <a:pPr algn="ctr"/>
                  <a:r>
                    <a:rPr lang="en-US" b="1" dirty="0"/>
                    <a:t>-</a:t>
                  </a:r>
                </a:p>
              </p:txBody>
            </p:sp>
            <p:sp>
              <p:nvSpPr>
                <p:cNvPr id="41" name="TextBox 40">
                  <a:extLst>
                    <a:ext uri="{FF2B5EF4-FFF2-40B4-BE49-F238E27FC236}">
                      <a16:creationId xmlns:a16="http://schemas.microsoft.com/office/drawing/2014/main" id="{34197DED-7042-6DAC-501F-4D1C04552772}"/>
                    </a:ext>
                  </a:extLst>
                </p:cNvPr>
                <p:cNvSpPr txBox="1"/>
                <p:nvPr/>
              </p:nvSpPr>
              <p:spPr>
                <a:xfrm>
                  <a:off x="8960945" y="2545297"/>
                  <a:ext cx="378430" cy="369332"/>
                </a:xfrm>
                <a:prstGeom prst="rect">
                  <a:avLst/>
                </a:prstGeom>
                <a:noFill/>
                <a:ln>
                  <a:noFill/>
                </a:ln>
              </p:spPr>
              <p:txBody>
                <a:bodyPr wrap="square" rtlCol="0">
                  <a:spAutoFit/>
                </a:bodyPr>
                <a:lstStyle/>
                <a:p>
                  <a:pPr algn="ctr"/>
                  <a:r>
                    <a:rPr lang="en-US" b="1" dirty="0"/>
                    <a:t>=</a:t>
                  </a:r>
                </a:p>
              </p:txBody>
            </p:sp>
          </p:grpSp>
        </p:grpSp>
      </p:grpSp>
      <p:grpSp>
        <p:nvGrpSpPr>
          <p:cNvPr id="50" name="Group 49">
            <a:extLst>
              <a:ext uri="{FF2B5EF4-FFF2-40B4-BE49-F238E27FC236}">
                <a16:creationId xmlns:a16="http://schemas.microsoft.com/office/drawing/2014/main" id="{80192FBE-76C3-77EF-7B75-D8E9B01AC903}"/>
              </a:ext>
            </a:extLst>
          </p:cNvPr>
          <p:cNvGrpSpPr/>
          <p:nvPr/>
        </p:nvGrpSpPr>
        <p:grpSpPr>
          <a:xfrm>
            <a:off x="6523504" y="3356263"/>
            <a:ext cx="3877796" cy="734000"/>
            <a:chOff x="6523504" y="2189957"/>
            <a:chExt cx="3877796" cy="734000"/>
          </a:xfrm>
        </p:grpSpPr>
        <p:sp>
          <p:nvSpPr>
            <p:cNvPr id="51" name="TextBox 50">
              <a:extLst>
                <a:ext uri="{FF2B5EF4-FFF2-40B4-BE49-F238E27FC236}">
                  <a16:creationId xmlns:a16="http://schemas.microsoft.com/office/drawing/2014/main" id="{75CDC4E6-DCB4-7AAF-D143-1770B74CA9AD}"/>
                </a:ext>
              </a:extLst>
            </p:cNvPr>
            <p:cNvSpPr txBox="1"/>
            <p:nvPr/>
          </p:nvSpPr>
          <p:spPr>
            <a:xfrm>
              <a:off x="7321550" y="2189957"/>
              <a:ext cx="2324100" cy="307777"/>
            </a:xfrm>
            <a:prstGeom prst="rect">
              <a:avLst/>
            </a:prstGeom>
            <a:noFill/>
          </p:spPr>
          <p:txBody>
            <a:bodyPr wrap="square" rtlCol="0">
              <a:spAutoFit/>
            </a:bodyPr>
            <a:lstStyle/>
            <a:p>
              <a:pPr algn="ctr"/>
              <a:r>
                <a:rPr lang="en-US" sz="1400" dirty="0"/>
                <a:t>Chicks</a:t>
              </a:r>
            </a:p>
          </p:txBody>
        </p:sp>
        <p:grpSp>
          <p:nvGrpSpPr>
            <p:cNvPr id="52" name="Group 51">
              <a:extLst>
                <a:ext uri="{FF2B5EF4-FFF2-40B4-BE49-F238E27FC236}">
                  <a16:creationId xmlns:a16="http://schemas.microsoft.com/office/drawing/2014/main" id="{D67E82F6-B5CF-8B71-FD00-AB1263706A8E}"/>
                </a:ext>
              </a:extLst>
            </p:cNvPr>
            <p:cNvGrpSpPr/>
            <p:nvPr/>
          </p:nvGrpSpPr>
          <p:grpSpPr>
            <a:xfrm>
              <a:off x="6523504" y="2545297"/>
              <a:ext cx="3877796" cy="378660"/>
              <a:chOff x="6523504" y="2545297"/>
              <a:chExt cx="3877796" cy="378660"/>
            </a:xfrm>
          </p:grpSpPr>
          <p:sp>
            <p:nvSpPr>
              <p:cNvPr id="53" name="TextBox 52">
                <a:extLst>
                  <a:ext uri="{FF2B5EF4-FFF2-40B4-BE49-F238E27FC236}">
                    <a16:creationId xmlns:a16="http://schemas.microsoft.com/office/drawing/2014/main" id="{E2E1F5F1-03F3-F13B-A75F-28B4A751E644}"/>
                  </a:ext>
                </a:extLst>
              </p:cNvPr>
              <p:cNvSpPr txBox="1"/>
              <p:nvPr/>
            </p:nvSpPr>
            <p:spPr>
              <a:xfrm>
                <a:off x="6523504" y="2593633"/>
                <a:ext cx="882650" cy="307777"/>
              </a:xfrm>
              <a:prstGeom prst="rect">
                <a:avLst/>
              </a:prstGeom>
              <a:noFill/>
              <a:ln>
                <a:solidFill>
                  <a:schemeClr val="accent2">
                    <a:lumMod val="50000"/>
                  </a:schemeClr>
                </a:solidFill>
              </a:ln>
            </p:spPr>
            <p:txBody>
              <a:bodyPr wrap="square" rtlCol="0">
                <a:spAutoFit/>
              </a:bodyPr>
              <a:lstStyle/>
              <a:p>
                <a:pPr algn="ctr"/>
                <a:r>
                  <a:rPr lang="en-US" sz="1400" dirty="0"/>
                  <a:t>Barf</a:t>
                </a:r>
              </a:p>
            </p:txBody>
          </p:sp>
          <p:sp>
            <p:nvSpPr>
              <p:cNvPr id="54" name="TextBox 53">
                <a:extLst>
                  <a:ext uri="{FF2B5EF4-FFF2-40B4-BE49-F238E27FC236}">
                    <a16:creationId xmlns:a16="http://schemas.microsoft.com/office/drawing/2014/main" id="{A41637DA-5062-E567-070E-FE04F078E6FD}"/>
                  </a:ext>
                </a:extLst>
              </p:cNvPr>
              <p:cNvSpPr txBox="1"/>
              <p:nvPr/>
            </p:nvSpPr>
            <p:spPr>
              <a:xfrm>
                <a:off x="8021077" y="2590065"/>
                <a:ext cx="882650" cy="307777"/>
              </a:xfrm>
              <a:prstGeom prst="rect">
                <a:avLst/>
              </a:prstGeom>
              <a:noFill/>
              <a:ln>
                <a:solidFill>
                  <a:schemeClr val="accent2">
                    <a:lumMod val="50000"/>
                  </a:schemeClr>
                </a:solidFill>
              </a:ln>
            </p:spPr>
            <p:txBody>
              <a:bodyPr wrap="square" rtlCol="0">
                <a:spAutoFit/>
              </a:bodyPr>
              <a:lstStyle/>
              <a:p>
                <a:pPr algn="ctr"/>
                <a:r>
                  <a:rPr lang="en-US" sz="1400" dirty="0"/>
                  <a:t>Digestion</a:t>
                </a:r>
              </a:p>
            </p:txBody>
          </p:sp>
          <p:sp>
            <p:nvSpPr>
              <p:cNvPr id="55" name="TextBox 54">
                <a:extLst>
                  <a:ext uri="{FF2B5EF4-FFF2-40B4-BE49-F238E27FC236}">
                    <a16:creationId xmlns:a16="http://schemas.microsoft.com/office/drawing/2014/main" id="{86E556E7-6001-5C99-0EA4-B8736C898EE9}"/>
                  </a:ext>
                </a:extLst>
              </p:cNvPr>
              <p:cNvSpPr txBox="1"/>
              <p:nvPr/>
            </p:nvSpPr>
            <p:spPr>
              <a:xfrm>
                <a:off x="9518650" y="2590066"/>
                <a:ext cx="882650" cy="307777"/>
              </a:xfrm>
              <a:prstGeom prst="rect">
                <a:avLst/>
              </a:prstGeom>
              <a:noFill/>
              <a:ln>
                <a:solidFill>
                  <a:schemeClr val="accent2">
                    <a:lumMod val="50000"/>
                  </a:schemeClr>
                </a:solidFill>
              </a:ln>
            </p:spPr>
            <p:txBody>
              <a:bodyPr wrap="square" rtlCol="0">
                <a:spAutoFit/>
              </a:bodyPr>
              <a:lstStyle/>
              <a:p>
                <a:pPr algn="ctr"/>
                <a:r>
                  <a:rPr lang="en-US" sz="1400" dirty="0"/>
                  <a:t>Poop</a:t>
                </a:r>
              </a:p>
            </p:txBody>
          </p:sp>
          <p:sp>
            <p:nvSpPr>
              <p:cNvPr id="56" name="TextBox 55">
                <a:extLst>
                  <a:ext uri="{FF2B5EF4-FFF2-40B4-BE49-F238E27FC236}">
                    <a16:creationId xmlns:a16="http://schemas.microsoft.com/office/drawing/2014/main" id="{6895DDA8-1C0F-0C30-22C7-880979640887}"/>
                  </a:ext>
                </a:extLst>
              </p:cNvPr>
              <p:cNvSpPr txBox="1"/>
              <p:nvPr/>
            </p:nvSpPr>
            <p:spPr>
              <a:xfrm>
                <a:off x="7492650" y="2554625"/>
                <a:ext cx="378430" cy="369332"/>
              </a:xfrm>
              <a:prstGeom prst="rect">
                <a:avLst/>
              </a:prstGeom>
              <a:noFill/>
              <a:ln>
                <a:noFill/>
              </a:ln>
            </p:spPr>
            <p:txBody>
              <a:bodyPr wrap="square" rtlCol="0">
                <a:spAutoFit/>
              </a:bodyPr>
              <a:lstStyle/>
              <a:p>
                <a:pPr algn="ctr"/>
                <a:r>
                  <a:rPr lang="en-US" b="1" dirty="0"/>
                  <a:t>-</a:t>
                </a:r>
              </a:p>
            </p:txBody>
          </p:sp>
          <p:sp>
            <p:nvSpPr>
              <p:cNvPr id="57" name="TextBox 56">
                <a:extLst>
                  <a:ext uri="{FF2B5EF4-FFF2-40B4-BE49-F238E27FC236}">
                    <a16:creationId xmlns:a16="http://schemas.microsoft.com/office/drawing/2014/main" id="{6CFB7C68-AB37-8F89-42E8-604588D2E347}"/>
                  </a:ext>
                </a:extLst>
              </p:cNvPr>
              <p:cNvSpPr txBox="1"/>
              <p:nvPr/>
            </p:nvSpPr>
            <p:spPr>
              <a:xfrm>
                <a:off x="8960945" y="2545297"/>
                <a:ext cx="378430" cy="369332"/>
              </a:xfrm>
              <a:prstGeom prst="rect">
                <a:avLst/>
              </a:prstGeom>
              <a:noFill/>
              <a:ln>
                <a:noFill/>
              </a:ln>
            </p:spPr>
            <p:txBody>
              <a:bodyPr wrap="square" rtlCol="0">
                <a:spAutoFit/>
              </a:bodyPr>
              <a:lstStyle/>
              <a:p>
                <a:pPr algn="ctr"/>
                <a:r>
                  <a:rPr lang="en-US" b="1" dirty="0"/>
                  <a:t>=</a:t>
                </a:r>
              </a:p>
            </p:txBody>
          </p:sp>
        </p:grpSp>
      </p:grpSp>
      <p:sp>
        <p:nvSpPr>
          <p:cNvPr id="59" name="TextBox 58">
            <a:extLst>
              <a:ext uri="{FF2B5EF4-FFF2-40B4-BE49-F238E27FC236}">
                <a16:creationId xmlns:a16="http://schemas.microsoft.com/office/drawing/2014/main" id="{C586D44B-072D-7A18-3599-8EEFA6CBB7E1}"/>
              </a:ext>
            </a:extLst>
          </p:cNvPr>
          <p:cNvSpPr txBox="1"/>
          <p:nvPr/>
        </p:nvSpPr>
        <p:spPr>
          <a:xfrm>
            <a:off x="6633368" y="4564949"/>
            <a:ext cx="4092575" cy="738664"/>
          </a:xfrm>
          <a:prstGeom prst="rect">
            <a:avLst/>
          </a:prstGeom>
          <a:noFill/>
          <a:ln>
            <a:noFill/>
          </a:ln>
        </p:spPr>
        <p:txBody>
          <a:bodyPr wrap="square" rtlCol="0">
            <a:spAutoFit/>
          </a:bodyPr>
          <a:lstStyle/>
          <a:p>
            <a:r>
              <a:rPr lang="en-US" sz="1400" dirty="0">
                <a:latin typeface="+mj-lt"/>
              </a:rPr>
              <a:t>Potential pitfalls:</a:t>
            </a:r>
          </a:p>
          <a:p>
            <a:pPr marL="742950" lvl="1" indent="-285750">
              <a:buFont typeface="Arial" panose="020B0604020202020204" pitchFamily="34" charset="0"/>
              <a:buChar char="•"/>
            </a:pPr>
            <a:r>
              <a:rPr lang="en-US" sz="1400" dirty="0">
                <a:latin typeface="+mj-lt"/>
              </a:rPr>
              <a:t>Processing time</a:t>
            </a:r>
          </a:p>
          <a:p>
            <a:pPr marL="742950" lvl="1" indent="-285750">
              <a:buFont typeface="Arial" panose="020B0604020202020204" pitchFamily="34" charset="0"/>
              <a:buChar char="•"/>
            </a:pPr>
            <a:r>
              <a:rPr lang="en-US" sz="1400" dirty="0">
                <a:latin typeface="+mj-lt"/>
              </a:rPr>
              <a:t>Limited (direct) temporal sampling of krill </a:t>
            </a:r>
          </a:p>
        </p:txBody>
      </p:sp>
      <p:sp>
        <p:nvSpPr>
          <p:cNvPr id="62" name="Slide Number Placeholder 61">
            <a:extLst>
              <a:ext uri="{FF2B5EF4-FFF2-40B4-BE49-F238E27FC236}">
                <a16:creationId xmlns:a16="http://schemas.microsoft.com/office/drawing/2014/main" id="{CC749235-9EA8-CA50-B10A-F9E4846A854C}"/>
              </a:ext>
            </a:extLst>
          </p:cNvPr>
          <p:cNvSpPr>
            <a:spLocks noGrp="1"/>
          </p:cNvSpPr>
          <p:nvPr>
            <p:ph type="sldNum" sz="quarter" idx="12"/>
          </p:nvPr>
        </p:nvSpPr>
        <p:spPr/>
        <p:txBody>
          <a:bodyPr/>
          <a:lstStyle/>
          <a:p>
            <a:fld id="{64853A31-9256-4032-983C-6EED656D63D9}" type="slidenum">
              <a:rPr lang="en-US" smtClean="0"/>
              <a:t>5</a:t>
            </a:fld>
            <a:endParaRPr lang="en-US"/>
          </a:p>
        </p:txBody>
      </p:sp>
    </p:spTree>
    <p:extLst>
      <p:ext uri="{BB962C8B-B14F-4D97-AF65-F5344CB8AC3E}">
        <p14:creationId xmlns:p14="http://schemas.microsoft.com/office/powerpoint/2010/main" val="8441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C8E5238-54E1-4C48-A565-78B6EB887D3D}"/>
              </a:ext>
            </a:extLst>
          </p:cNvPr>
          <p:cNvGrpSpPr/>
          <p:nvPr/>
        </p:nvGrpSpPr>
        <p:grpSpPr>
          <a:xfrm>
            <a:off x="1373918" y="1482146"/>
            <a:ext cx="9360886" cy="4451901"/>
            <a:chOff x="942154" y="1171506"/>
            <a:chExt cx="10064496" cy="4786527"/>
          </a:xfrm>
        </p:grpSpPr>
        <p:grpSp>
          <p:nvGrpSpPr>
            <p:cNvPr id="19" name="Group 18">
              <a:extLst>
                <a:ext uri="{FF2B5EF4-FFF2-40B4-BE49-F238E27FC236}">
                  <a16:creationId xmlns:a16="http://schemas.microsoft.com/office/drawing/2014/main" id="{80A6A844-0BBE-449D-B356-C9149D25450D}"/>
                </a:ext>
              </a:extLst>
            </p:cNvPr>
            <p:cNvGrpSpPr/>
            <p:nvPr/>
          </p:nvGrpSpPr>
          <p:grpSpPr>
            <a:xfrm>
              <a:off x="2171134" y="1309712"/>
              <a:ext cx="7231655" cy="4210393"/>
              <a:chOff x="2787084" y="1341462"/>
              <a:chExt cx="7231655" cy="4210393"/>
            </a:xfrm>
          </p:grpSpPr>
          <p:pic>
            <p:nvPicPr>
              <p:cNvPr id="2" name="Picture 1">
                <a:extLst>
                  <a:ext uri="{FF2B5EF4-FFF2-40B4-BE49-F238E27FC236}">
                    <a16:creationId xmlns:a16="http://schemas.microsoft.com/office/drawing/2014/main" id="{17531B4A-2A42-424F-8EEA-54FFC44EFEAD}"/>
                  </a:ext>
                </a:extLst>
              </p:cNvPr>
              <p:cNvPicPr>
                <a:picLocks noChangeAspect="1"/>
              </p:cNvPicPr>
              <p:nvPr/>
            </p:nvPicPr>
            <p:blipFill>
              <a:blip r:embed="rId3"/>
              <a:stretch>
                <a:fillRect/>
              </a:stretch>
            </p:blipFill>
            <p:spPr>
              <a:xfrm>
                <a:off x="2787084" y="1728694"/>
                <a:ext cx="1451796" cy="1451796"/>
              </a:xfrm>
              <a:prstGeom prst="rect">
                <a:avLst/>
              </a:prstGeom>
            </p:spPr>
          </p:pic>
          <p:pic>
            <p:nvPicPr>
              <p:cNvPr id="4" name="Picture 3">
                <a:extLst>
                  <a:ext uri="{FF2B5EF4-FFF2-40B4-BE49-F238E27FC236}">
                    <a16:creationId xmlns:a16="http://schemas.microsoft.com/office/drawing/2014/main" id="{54FFD468-7C8C-4EF9-8E98-CABA718C37B0}"/>
                  </a:ext>
                </a:extLst>
              </p:cNvPr>
              <p:cNvPicPr>
                <a:picLocks noChangeAspect="1"/>
              </p:cNvPicPr>
              <p:nvPr/>
            </p:nvPicPr>
            <p:blipFill>
              <a:blip r:embed="rId4"/>
              <a:stretch>
                <a:fillRect/>
              </a:stretch>
            </p:blipFill>
            <p:spPr>
              <a:xfrm>
                <a:off x="4336754" y="1341462"/>
                <a:ext cx="3252583" cy="3252583"/>
              </a:xfrm>
              <a:prstGeom prst="rect">
                <a:avLst/>
              </a:prstGeom>
            </p:spPr>
          </p:pic>
          <p:pic>
            <p:nvPicPr>
              <p:cNvPr id="5" name="Picture 4">
                <a:extLst>
                  <a:ext uri="{FF2B5EF4-FFF2-40B4-BE49-F238E27FC236}">
                    <a16:creationId xmlns:a16="http://schemas.microsoft.com/office/drawing/2014/main" id="{1574B65B-76E8-45C4-B360-0983C23362D4}"/>
                  </a:ext>
                </a:extLst>
              </p:cNvPr>
              <p:cNvPicPr>
                <a:picLocks noChangeAspect="1"/>
              </p:cNvPicPr>
              <p:nvPr/>
            </p:nvPicPr>
            <p:blipFill rotWithShape="1">
              <a:blip r:embed="rId5"/>
              <a:srcRect b="12732"/>
              <a:stretch/>
            </p:blipFill>
            <p:spPr>
              <a:xfrm>
                <a:off x="7647219" y="1589860"/>
                <a:ext cx="1393724" cy="1311993"/>
              </a:xfrm>
              <a:prstGeom prst="rect">
                <a:avLst/>
              </a:prstGeom>
            </p:spPr>
          </p:pic>
          <p:sp>
            <p:nvSpPr>
              <p:cNvPr id="7" name="Arrow: Down 6">
                <a:extLst>
                  <a:ext uri="{FF2B5EF4-FFF2-40B4-BE49-F238E27FC236}">
                    <a16:creationId xmlns:a16="http://schemas.microsoft.com/office/drawing/2014/main" id="{64533C56-D1BE-4297-8057-DC7B63B469C5}"/>
                  </a:ext>
                </a:extLst>
              </p:cNvPr>
              <p:cNvSpPr/>
              <p:nvPr/>
            </p:nvSpPr>
            <p:spPr>
              <a:xfrm rot="16200000">
                <a:off x="4467975" y="2192336"/>
                <a:ext cx="290145" cy="397189"/>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Down 7">
                <a:extLst>
                  <a:ext uri="{FF2B5EF4-FFF2-40B4-BE49-F238E27FC236}">
                    <a16:creationId xmlns:a16="http://schemas.microsoft.com/office/drawing/2014/main" id="{AC1E2BA0-E60A-4EEA-A215-022B00D74054}"/>
                  </a:ext>
                </a:extLst>
              </p:cNvPr>
              <p:cNvSpPr/>
              <p:nvPr/>
            </p:nvSpPr>
            <p:spPr>
              <a:xfrm rot="16200000">
                <a:off x="6892830" y="2192336"/>
                <a:ext cx="290145" cy="397189"/>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DAADA65E-853C-4C04-A601-1BC167AE4A37}"/>
                  </a:ext>
                </a:extLst>
              </p:cNvPr>
              <p:cNvGrpSpPr/>
              <p:nvPr/>
            </p:nvGrpSpPr>
            <p:grpSpPr>
              <a:xfrm>
                <a:off x="6848818" y="3125654"/>
                <a:ext cx="3169921" cy="2426201"/>
                <a:chOff x="6848818" y="3125654"/>
                <a:chExt cx="3169921" cy="2426201"/>
              </a:xfrm>
            </p:grpSpPr>
            <p:grpSp>
              <p:nvGrpSpPr>
                <p:cNvPr id="14" name="Group 13">
                  <a:extLst>
                    <a:ext uri="{FF2B5EF4-FFF2-40B4-BE49-F238E27FC236}">
                      <a16:creationId xmlns:a16="http://schemas.microsoft.com/office/drawing/2014/main" id="{E1415356-172C-4C9B-8BBE-016B5F7C71C7}"/>
                    </a:ext>
                  </a:extLst>
                </p:cNvPr>
                <p:cNvGrpSpPr/>
                <p:nvPr/>
              </p:nvGrpSpPr>
              <p:grpSpPr>
                <a:xfrm>
                  <a:off x="7208604" y="3125654"/>
                  <a:ext cx="2810135" cy="2426201"/>
                  <a:chOff x="7208604" y="3125654"/>
                  <a:chExt cx="2810135" cy="2426201"/>
                </a:xfrm>
              </p:grpSpPr>
              <p:pic>
                <p:nvPicPr>
                  <p:cNvPr id="16" name="Picture 15">
                    <a:extLst>
                      <a:ext uri="{FF2B5EF4-FFF2-40B4-BE49-F238E27FC236}">
                        <a16:creationId xmlns:a16="http://schemas.microsoft.com/office/drawing/2014/main" id="{503B30D8-4389-421D-BAC0-4A7717629A3F}"/>
                      </a:ext>
                    </a:extLst>
                  </p:cNvPr>
                  <p:cNvPicPr>
                    <a:picLocks noChangeAspect="1"/>
                  </p:cNvPicPr>
                  <p:nvPr/>
                </p:nvPicPr>
                <p:blipFill>
                  <a:blip r:embed="rId4"/>
                  <a:stretch>
                    <a:fillRect/>
                  </a:stretch>
                </p:blipFill>
                <p:spPr>
                  <a:xfrm>
                    <a:off x="7208604" y="3125654"/>
                    <a:ext cx="2426201" cy="2426201"/>
                  </a:xfrm>
                  <a:prstGeom prst="rect">
                    <a:avLst/>
                  </a:prstGeom>
                </p:spPr>
              </p:pic>
              <p:pic>
                <p:nvPicPr>
                  <p:cNvPr id="17" name="Picture 16">
                    <a:extLst>
                      <a:ext uri="{FF2B5EF4-FFF2-40B4-BE49-F238E27FC236}">
                        <a16:creationId xmlns:a16="http://schemas.microsoft.com/office/drawing/2014/main" id="{C93A44EE-1278-4E29-99C2-1D1303542207}"/>
                      </a:ext>
                    </a:extLst>
                  </p:cNvPr>
                  <p:cNvPicPr>
                    <a:picLocks noChangeAspect="1"/>
                  </p:cNvPicPr>
                  <p:nvPr/>
                </p:nvPicPr>
                <p:blipFill rotWithShape="1">
                  <a:blip r:embed="rId4"/>
                  <a:srcRect l="25525" r="25677"/>
                  <a:stretch/>
                </p:blipFill>
                <p:spPr>
                  <a:xfrm flipH="1">
                    <a:off x="9045320" y="4215715"/>
                    <a:ext cx="534002" cy="1094310"/>
                  </a:xfrm>
                  <a:prstGeom prst="rect">
                    <a:avLst/>
                  </a:prstGeom>
                </p:spPr>
              </p:pic>
              <p:pic>
                <p:nvPicPr>
                  <p:cNvPr id="18" name="Picture 17">
                    <a:extLst>
                      <a:ext uri="{FF2B5EF4-FFF2-40B4-BE49-F238E27FC236}">
                        <a16:creationId xmlns:a16="http://schemas.microsoft.com/office/drawing/2014/main" id="{3117F783-3823-4C4A-98FF-536DD4CBF6E4}"/>
                      </a:ext>
                    </a:extLst>
                  </p:cNvPr>
                  <p:cNvPicPr>
                    <a:picLocks noChangeAspect="1"/>
                  </p:cNvPicPr>
                  <p:nvPr/>
                </p:nvPicPr>
                <p:blipFill rotWithShape="1">
                  <a:blip r:embed="rId5"/>
                  <a:srcRect b="12732"/>
                  <a:stretch/>
                </p:blipFill>
                <p:spPr>
                  <a:xfrm>
                    <a:off x="9579322" y="4762870"/>
                    <a:ext cx="439417" cy="413647"/>
                  </a:xfrm>
                  <a:prstGeom prst="rect">
                    <a:avLst/>
                  </a:prstGeom>
                </p:spPr>
              </p:pic>
            </p:grpSp>
            <p:sp>
              <p:nvSpPr>
                <p:cNvPr id="15" name="Arrow: Down 14">
                  <a:extLst>
                    <a:ext uri="{FF2B5EF4-FFF2-40B4-BE49-F238E27FC236}">
                      <a16:creationId xmlns:a16="http://schemas.microsoft.com/office/drawing/2014/main" id="{B13E5871-B4B7-4AEE-B82B-1FD3A40D0E79}"/>
                    </a:ext>
                  </a:extLst>
                </p:cNvPr>
                <p:cNvSpPr/>
                <p:nvPr/>
              </p:nvSpPr>
              <p:spPr>
                <a:xfrm rot="18024147">
                  <a:off x="7168506" y="3582086"/>
                  <a:ext cx="290145" cy="929521"/>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0" name="TextBox 19">
              <a:extLst>
                <a:ext uri="{FF2B5EF4-FFF2-40B4-BE49-F238E27FC236}">
                  <a16:creationId xmlns:a16="http://schemas.microsoft.com/office/drawing/2014/main" id="{3FB92650-E19D-4B0E-9D73-28146EDDADA2}"/>
                </a:ext>
              </a:extLst>
            </p:cNvPr>
            <p:cNvSpPr txBox="1"/>
            <p:nvPr/>
          </p:nvSpPr>
          <p:spPr>
            <a:xfrm>
              <a:off x="2266950" y="1171506"/>
              <a:ext cx="1155700" cy="628729"/>
            </a:xfrm>
            <a:prstGeom prst="rect">
              <a:avLst/>
            </a:prstGeom>
            <a:noFill/>
          </p:spPr>
          <p:txBody>
            <a:bodyPr wrap="square" rtlCol="0">
              <a:spAutoFit/>
            </a:bodyPr>
            <a:lstStyle/>
            <a:p>
              <a:pPr algn="ctr"/>
              <a:r>
                <a:rPr lang="en-US" sz="3200" dirty="0"/>
                <a:t>73</a:t>
              </a:r>
            </a:p>
          </p:txBody>
        </p:sp>
        <p:sp>
          <p:nvSpPr>
            <p:cNvPr id="21" name="TextBox 20">
              <a:extLst>
                <a:ext uri="{FF2B5EF4-FFF2-40B4-BE49-F238E27FC236}">
                  <a16:creationId xmlns:a16="http://schemas.microsoft.com/office/drawing/2014/main" id="{25EF2D96-7A63-4B92-85D6-E956F8D7BC5A}"/>
                </a:ext>
              </a:extLst>
            </p:cNvPr>
            <p:cNvSpPr txBox="1"/>
            <p:nvPr/>
          </p:nvSpPr>
          <p:spPr>
            <a:xfrm>
              <a:off x="942154" y="1171506"/>
              <a:ext cx="1451796" cy="628729"/>
            </a:xfrm>
            <a:prstGeom prst="rect">
              <a:avLst/>
            </a:prstGeom>
            <a:noFill/>
          </p:spPr>
          <p:txBody>
            <a:bodyPr wrap="square" rtlCol="0">
              <a:spAutoFit/>
            </a:bodyPr>
            <a:lstStyle/>
            <a:p>
              <a:pPr algn="ctr"/>
              <a:r>
                <a:rPr lang="en-US" sz="1600" dirty="0"/>
                <a:t>Number of Samples: </a:t>
              </a:r>
            </a:p>
          </p:txBody>
        </p:sp>
        <p:sp>
          <p:nvSpPr>
            <p:cNvPr id="22" name="TextBox 21">
              <a:extLst>
                <a:ext uri="{FF2B5EF4-FFF2-40B4-BE49-F238E27FC236}">
                  <a16:creationId xmlns:a16="http://schemas.microsoft.com/office/drawing/2014/main" id="{54D2BC3F-7EAF-460E-AC08-A4961CE1E83C}"/>
                </a:ext>
              </a:extLst>
            </p:cNvPr>
            <p:cNvSpPr txBox="1"/>
            <p:nvPr/>
          </p:nvSpPr>
          <p:spPr>
            <a:xfrm>
              <a:off x="5016500" y="1171506"/>
              <a:ext cx="1155700" cy="628729"/>
            </a:xfrm>
            <a:prstGeom prst="rect">
              <a:avLst/>
            </a:prstGeom>
            <a:noFill/>
          </p:spPr>
          <p:txBody>
            <a:bodyPr wrap="square" rtlCol="0">
              <a:spAutoFit/>
            </a:bodyPr>
            <a:lstStyle/>
            <a:p>
              <a:pPr algn="ctr"/>
              <a:r>
                <a:rPr lang="en-US" sz="3200" dirty="0"/>
                <a:t>149</a:t>
              </a:r>
            </a:p>
          </p:txBody>
        </p:sp>
        <p:sp>
          <p:nvSpPr>
            <p:cNvPr id="25" name="TextBox 24">
              <a:extLst>
                <a:ext uri="{FF2B5EF4-FFF2-40B4-BE49-F238E27FC236}">
                  <a16:creationId xmlns:a16="http://schemas.microsoft.com/office/drawing/2014/main" id="{CEA96EEB-E370-49E9-B0C9-E8E8333D83F4}"/>
                </a:ext>
              </a:extLst>
            </p:cNvPr>
            <p:cNvSpPr txBox="1"/>
            <p:nvPr/>
          </p:nvSpPr>
          <p:spPr>
            <a:xfrm>
              <a:off x="7188199" y="1171506"/>
              <a:ext cx="1155700" cy="628729"/>
            </a:xfrm>
            <a:prstGeom prst="rect">
              <a:avLst/>
            </a:prstGeom>
            <a:noFill/>
          </p:spPr>
          <p:txBody>
            <a:bodyPr wrap="square" rtlCol="0">
              <a:spAutoFit/>
            </a:bodyPr>
            <a:lstStyle/>
            <a:p>
              <a:pPr algn="ctr"/>
              <a:r>
                <a:rPr lang="en-US" sz="3200" dirty="0"/>
                <a:t>214</a:t>
              </a:r>
            </a:p>
          </p:txBody>
        </p:sp>
        <p:sp>
          <p:nvSpPr>
            <p:cNvPr id="26" name="TextBox 25">
              <a:extLst>
                <a:ext uri="{FF2B5EF4-FFF2-40B4-BE49-F238E27FC236}">
                  <a16:creationId xmlns:a16="http://schemas.microsoft.com/office/drawing/2014/main" id="{2FB0C761-22B2-4917-9D54-6C2658472641}"/>
                </a:ext>
              </a:extLst>
            </p:cNvPr>
            <p:cNvSpPr txBox="1"/>
            <p:nvPr/>
          </p:nvSpPr>
          <p:spPr>
            <a:xfrm>
              <a:off x="7102745" y="5258498"/>
              <a:ext cx="1155700" cy="628729"/>
            </a:xfrm>
            <a:prstGeom prst="rect">
              <a:avLst/>
            </a:prstGeom>
            <a:noFill/>
          </p:spPr>
          <p:txBody>
            <a:bodyPr wrap="square" rtlCol="0">
              <a:spAutoFit/>
            </a:bodyPr>
            <a:lstStyle/>
            <a:p>
              <a:pPr algn="ctr"/>
              <a:r>
                <a:rPr lang="en-US" sz="3200" dirty="0"/>
                <a:t>58</a:t>
              </a:r>
            </a:p>
          </p:txBody>
        </p:sp>
        <p:sp>
          <p:nvSpPr>
            <p:cNvPr id="27" name="TextBox 26">
              <a:extLst>
                <a:ext uri="{FF2B5EF4-FFF2-40B4-BE49-F238E27FC236}">
                  <a16:creationId xmlns:a16="http://schemas.microsoft.com/office/drawing/2014/main" id="{3C3EA712-70A0-4E3D-AD89-B12A9CD0D5F1}"/>
                </a:ext>
              </a:extLst>
            </p:cNvPr>
            <p:cNvSpPr txBox="1"/>
            <p:nvPr/>
          </p:nvSpPr>
          <p:spPr>
            <a:xfrm>
              <a:off x="8475098" y="5258498"/>
              <a:ext cx="1155700" cy="628729"/>
            </a:xfrm>
            <a:prstGeom prst="rect">
              <a:avLst/>
            </a:prstGeom>
            <a:noFill/>
          </p:spPr>
          <p:txBody>
            <a:bodyPr wrap="square" rtlCol="0">
              <a:spAutoFit/>
            </a:bodyPr>
            <a:lstStyle/>
            <a:p>
              <a:pPr algn="ctr"/>
              <a:r>
                <a:rPr lang="en-US" sz="3200" dirty="0"/>
                <a:t>83</a:t>
              </a:r>
            </a:p>
          </p:txBody>
        </p:sp>
        <p:sp>
          <p:nvSpPr>
            <p:cNvPr id="28" name="TextBox 27">
              <a:extLst>
                <a:ext uri="{FF2B5EF4-FFF2-40B4-BE49-F238E27FC236}">
                  <a16:creationId xmlns:a16="http://schemas.microsoft.com/office/drawing/2014/main" id="{F2C53A36-E509-44FF-B3E4-C1F7BBFC0339}"/>
                </a:ext>
              </a:extLst>
            </p:cNvPr>
            <p:cNvSpPr txBox="1"/>
            <p:nvPr/>
          </p:nvSpPr>
          <p:spPr>
            <a:xfrm>
              <a:off x="9528947" y="5196939"/>
              <a:ext cx="1477703" cy="761094"/>
            </a:xfrm>
            <a:prstGeom prst="rect">
              <a:avLst/>
            </a:prstGeom>
            <a:noFill/>
          </p:spPr>
          <p:txBody>
            <a:bodyPr wrap="square" rtlCol="0">
              <a:spAutoFit/>
            </a:bodyPr>
            <a:lstStyle/>
            <a:p>
              <a:pPr algn="ctr"/>
              <a:r>
                <a:rPr lang="en-US" sz="2000" dirty="0"/>
                <a:t>+49 (fledgling)</a:t>
              </a:r>
            </a:p>
          </p:txBody>
        </p:sp>
      </p:grpSp>
      <p:sp>
        <p:nvSpPr>
          <p:cNvPr id="39" name="Subtitle 2">
            <a:extLst>
              <a:ext uri="{FF2B5EF4-FFF2-40B4-BE49-F238E27FC236}">
                <a16:creationId xmlns:a16="http://schemas.microsoft.com/office/drawing/2014/main" id="{339030F1-51F7-4F82-B557-74415C470345}"/>
              </a:ext>
            </a:extLst>
          </p:cNvPr>
          <p:cNvSpPr txBox="1">
            <a:spLocks/>
          </p:cNvSpPr>
          <p:nvPr/>
        </p:nvSpPr>
        <p:spPr>
          <a:xfrm>
            <a:off x="0" y="175364"/>
            <a:ext cx="12192000" cy="832982"/>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4000" dirty="0">
                <a:latin typeface="+mj-lt"/>
              </a:rPr>
              <a:t>Chapter 2: Schematic Summary of Samples</a:t>
            </a:r>
          </a:p>
        </p:txBody>
      </p:sp>
      <p:sp>
        <p:nvSpPr>
          <p:cNvPr id="9" name="Slide Number Placeholder 8">
            <a:extLst>
              <a:ext uri="{FF2B5EF4-FFF2-40B4-BE49-F238E27FC236}">
                <a16:creationId xmlns:a16="http://schemas.microsoft.com/office/drawing/2014/main" id="{30B5091C-02A5-4BD0-B47E-0B30EDC69BE9}"/>
              </a:ext>
            </a:extLst>
          </p:cNvPr>
          <p:cNvSpPr>
            <a:spLocks noGrp="1"/>
          </p:cNvSpPr>
          <p:nvPr>
            <p:ph type="sldNum" sz="quarter" idx="12"/>
          </p:nvPr>
        </p:nvSpPr>
        <p:spPr/>
        <p:txBody>
          <a:bodyPr/>
          <a:lstStyle/>
          <a:p>
            <a:fld id="{64853A31-9256-4032-983C-6EED656D63D9}" type="slidenum">
              <a:rPr lang="en-US" smtClean="0"/>
              <a:t>6</a:t>
            </a:fld>
            <a:endParaRPr lang="en-US"/>
          </a:p>
        </p:txBody>
      </p:sp>
    </p:spTree>
    <p:extLst>
      <p:ext uri="{BB962C8B-B14F-4D97-AF65-F5344CB8AC3E}">
        <p14:creationId xmlns:p14="http://schemas.microsoft.com/office/powerpoint/2010/main" val="1404750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D8E38FC4-3865-4D7A-BA6A-35D6A13B8227}"/>
              </a:ext>
            </a:extLst>
          </p:cNvPr>
          <p:cNvSpPr txBox="1">
            <a:spLocks/>
          </p:cNvSpPr>
          <p:nvPr/>
        </p:nvSpPr>
        <p:spPr>
          <a:xfrm>
            <a:off x="0" y="175364"/>
            <a:ext cx="12192000" cy="832982"/>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4000" dirty="0">
                <a:latin typeface="+mj-lt"/>
              </a:rPr>
              <a:t>Chapter 2: Sampling Locations</a:t>
            </a:r>
          </a:p>
        </p:txBody>
      </p:sp>
      <p:grpSp>
        <p:nvGrpSpPr>
          <p:cNvPr id="21" name="Group 20">
            <a:extLst>
              <a:ext uri="{FF2B5EF4-FFF2-40B4-BE49-F238E27FC236}">
                <a16:creationId xmlns:a16="http://schemas.microsoft.com/office/drawing/2014/main" id="{07C8C0CC-F76B-4F11-8362-46305A740B1B}"/>
              </a:ext>
            </a:extLst>
          </p:cNvPr>
          <p:cNvGrpSpPr/>
          <p:nvPr/>
        </p:nvGrpSpPr>
        <p:grpSpPr>
          <a:xfrm>
            <a:off x="1014608" y="1145126"/>
            <a:ext cx="9807880" cy="4367332"/>
            <a:chOff x="1014608" y="1145126"/>
            <a:chExt cx="9807880" cy="4367332"/>
          </a:xfrm>
        </p:grpSpPr>
        <p:grpSp>
          <p:nvGrpSpPr>
            <p:cNvPr id="17" name="Group 16">
              <a:extLst>
                <a:ext uri="{FF2B5EF4-FFF2-40B4-BE49-F238E27FC236}">
                  <a16:creationId xmlns:a16="http://schemas.microsoft.com/office/drawing/2014/main" id="{416CB818-FA2A-44E9-8363-270C06813EE6}"/>
                </a:ext>
              </a:extLst>
            </p:cNvPr>
            <p:cNvGrpSpPr/>
            <p:nvPr/>
          </p:nvGrpSpPr>
          <p:grpSpPr>
            <a:xfrm>
              <a:off x="1014608" y="1145126"/>
              <a:ext cx="9807880" cy="4367332"/>
              <a:chOff x="1014608" y="1145126"/>
              <a:chExt cx="9807880" cy="4367332"/>
            </a:xfrm>
          </p:grpSpPr>
          <p:pic>
            <p:nvPicPr>
              <p:cNvPr id="5" name="Picture 4">
                <a:extLst>
                  <a:ext uri="{FF2B5EF4-FFF2-40B4-BE49-F238E27FC236}">
                    <a16:creationId xmlns:a16="http://schemas.microsoft.com/office/drawing/2014/main" id="{CC88BB29-29BA-42E9-83B7-D0054E3EE9DA}"/>
                  </a:ext>
                </a:extLst>
              </p:cNvPr>
              <p:cNvPicPr>
                <a:picLocks noChangeAspect="1"/>
              </p:cNvPicPr>
              <p:nvPr/>
            </p:nvPicPr>
            <p:blipFill>
              <a:blip r:embed="rId2"/>
              <a:stretch>
                <a:fillRect/>
              </a:stretch>
            </p:blipFill>
            <p:spPr>
              <a:xfrm>
                <a:off x="1014608" y="1145126"/>
                <a:ext cx="9807880" cy="4367332"/>
              </a:xfrm>
              <a:prstGeom prst="rect">
                <a:avLst/>
              </a:prstGeom>
              <a:ln>
                <a:solidFill>
                  <a:schemeClr val="tx1"/>
                </a:solidFill>
              </a:ln>
            </p:spPr>
          </p:pic>
          <p:sp>
            <p:nvSpPr>
              <p:cNvPr id="6" name="TextBox 5">
                <a:extLst>
                  <a:ext uri="{FF2B5EF4-FFF2-40B4-BE49-F238E27FC236}">
                    <a16:creationId xmlns:a16="http://schemas.microsoft.com/office/drawing/2014/main" id="{6B250027-0E5A-431E-8473-564C5FB3FBA7}"/>
                  </a:ext>
                </a:extLst>
              </p:cNvPr>
              <p:cNvSpPr txBox="1"/>
              <p:nvPr/>
            </p:nvSpPr>
            <p:spPr>
              <a:xfrm>
                <a:off x="6365362" y="2600611"/>
                <a:ext cx="1531367" cy="338554"/>
              </a:xfrm>
              <a:prstGeom prst="rect">
                <a:avLst/>
              </a:prstGeom>
              <a:noFill/>
            </p:spPr>
            <p:txBody>
              <a:bodyPr wrap="square" rtlCol="0">
                <a:spAutoFit/>
              </a:bodyPr>
              <a:lstStyle/>
              <a:p>
                <a:r>
                  <a:rPr lang="en-US" sz="1600" b="1" dirty="0"/>
                  <a:t>Palmer Station</a:t>
                </a:r>
              </a:p>
            </p:txBody>
          </p:sp>
          <p:sp>
            <p:nvSpPr>
              <p:cNvPr id="7" name="Oval 6">
                <a:extLst>
                  <a:ext uri="{FF2B5EF4-FFF2-40B4-BE49-F238E27FC236}">
                    <a16:creationId xmlns:a16="http://schemas.microsoft.com/office/drawing/2014/main" id="{83C0520A-7CD6-46E6-B951-FBAA424D9C23}"/>
                  </a:ext>
                </a:extLst>
              </p:cNvPr>
              <p:cNvSpPr/>
              <p:nvPr/>
            </p:nvSpPr>
            <p:spPr>
              <a:xfrm>
                <a:off x="6338692" y="2824270"/>
                <a:ext cx="53340" cy="5334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4495C3F-24F9-4365-B867-9A4612FDCE75}"/>
                  </a:ext>
                </a:extLst>
              </p:cNvPr>
              <p:cNvSpPr/>
              <p:nvPr/>
            </p:nvSpPr>
            <p:spPr>
              <a:xfrm>
                <a:off x="5891878" y="2524411"/>
                <a:ext cx="83472" cy="83472"/>
              </a:xfrm>
              <a:prstGeom prst="ellipse">
                <a:avLst/>
              </a:prstGeom>
              <a:solidFill>
                <a:schemeClr val="accent1">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ACE22BB-F814-4A88-BCF4-8BB003EE3679}"/>
                  </a:ext>
                </a:extLst>
              </p:cNvPr>
              <p:cNvSpPr txBox="1"/>
              <p:nvPr/>
            </p:nvSpPr>
            <p:spPr>
              <a:xfrm>
                <a:off x="4918988" y="2744663"/>
                <a:ext cx="1177447" cy="338554"/>
              </a:xfrm>
              <a:prstGeom prst="rect">
                <a:avLst/>
              </a:prstGeom>
              <a:noFill/>
            </p:spPr>
            <p:txBody>
              <a:bodyPr wrap="square" rtlCol="0">
                <a:spAutoFit/>
              </a:bodyPr>
              <a:lstStyle/>
              <a:p>
                <a:pPr algn="r"/>
                <a:r>
                  <a:rPr lang="en-US" sz="1600" b="1" dirty="0"/>
                  <a:t>Torgerson</a:t>
                </a:r>
              </a:p>
            </p:txBody>
          </p:sp>
          <p:sp>
            <p:nvSpPr>
              <p:cNvPr id="11" name="TextBox 10">
                <a:extLst>
                  <a:ext uri="{FF2B5EF4-FFF2-40B4-BE49-F238E27FC236}">
                    <a16:creationId xmlns:a16="http://schemas.microsoft.com/office/drawing/2014/main" id="{194B7BB0-6C36-4ECD-9A75-FE86465A7CDF}"/>
                  </a:ext>
                </a:extLst>
              </p:cNvPr>
              <p:cNvSpPr txBox="1"/>
              <p:nvPr/>
            </p:nvSpPr>
            <p:spPr>
              <a:xfrm>
                <a:off x="4701096" y="2339127"/>
                <a:ext cx="1177447" cy="338554"/>
              </a:xfrm>
              <a:prstGeom prst="rect">
                <a:avLst/>
              </a:prstGeom>
              <a:noFill/>
            </p:spPr>
            <p:txBody>
              <a:bodyPr wrap="square" rtlCol="0">
                <a:spAutoFit/>
              </a:bodyPr>
              <a:lstStyle/>
              <a:p>
                <a:pPr algn="r"/>
                <a:r>
                  <a:rPr lang="en-US" sz="1600" b="1" dirty="0"/>
                  <a:t>Humble</a:t>
                </a:r>
              </a:p>
            </p:txBody>
          </p:sp>
          <p:sp>
            <p:nvSpPr>
              <p:cNvPr id="15" name="TextBox 14">
                <a:extLst>
                  <a:ext uri="{FF2B5EF4-FFF2-40B4-BE49-F238E27FC236}">
                    <a16:creationId xmlns:a16="http://schemas.microsoft.com/office/drawing/2014/main" id="{A5871367-EF25-4EC2-B35E-0DC4FD295BF2}"/>
                  </a:ext>
                </a:extLst>
              </p:cNvPr>
              <p:cNvSpPr txBox="1"/>
              <p:nvPr/>
            </p:nvSpPr>
            <p:spPr>
              <a:xfrm>
                <a:off x="2215736" y="2850940"/>
                <a:ext cx="1177447" cy="338554"/>
              </a:xfrm>
              <a:prstGeom prst="rect">
                <a:avLst/>
              </a:prstGeom>
              <a:noFill/>
            </p:spPr>
            <p:txBody>
              <a:bodyPr wrap="square" rtlCol="0">
                <a:spAutoFit/>
              </a:bodyPr>
              <a:lstStyle/>
              <a:p>
                <a:pPr algn="r"/>
                <a:r>
                  <a:rPr lang="en-US" sz="1600" b="1" dirty="0" err="1"/>
                  <a:t>Joubins</a:t>
                </a:r>
                <a:endParaRPr lang="en-US" sz="1600" b="1" dirty="0"/>
              </a:p>
            </p:txBody>
          </p:sp>
          <p:sp>
            <p:nvSpPr>
              <p:cNvPr id="16" name="TextBox 15">
                <a:extLst>
                  <a:ext uri="{FF2B5EF4-FFF2-40B4-BE49-F238E27FC236}">
                    <a16:creationId xmlns:a16="http://schemas.microsoft.com/office/drawing/2014/main" id="{E4035052-BF58-4510-8736-7C20E5890C66}"/>
                  </a:ext>
                </a:extLst>
              </p:cNvPr>
              <p:cNvSpPr txBox="1"/>
              <p:nvPr/>
            </p:nvSpPr>
            <p:spPr>
              <a:xfrm>
                <a:off x="8671577" y="3676764"/>
                <a:ext cx="1177447" cy="338554"/>
              </a:xfrm>
              <a:prstGeom prst="rect">
                <a:avLst/>
              </a:prstGeom>
              <a:noFill/>
            </p:spPr>
            <p:txBody>
              <a:bodyPr wrap="square" rtlCol="0">
                <a:spAutoFit/>
              </a:bodyPr>
              <a:lstStyle/>
              <a:p>
                <a:pPr algn="r"/>
                <a:r>
                  <a:rPr lang="en-US" sz="1600" b="1" dirty="0"/>
                  <a:t>Biscoe</a:t>
                </a:r>
              </a:p>
            </p:txBody>
          </p:sp>
        </p:grpSp>
        <p:sp>
          <p:nvSpPr>
            <p:cNvPr id="18" name="Oval 17">
              <a:extLst>
                <a:ext uri="{FF2B5EF4-FFF2-40B4-BE49-F238E27FC236}">
                  <a16:creationId xmlns:a16="http://schemas.microsoft.com/office/drawing/2014/main" id="{31288E25-FC93-4B08-A0EB-085AAD102833}"/>
                </a:ext>
              </a:extLst>
            </p:cNvPr>
            <p:cNvSpPr/>
            <p:nvPr/>
          </p:nvSpPr>
          <p:spPr>
            <a:xfrm>
              <a:off x="6035623" y="2736359"/>
              <a:ext cx="83472" cy="83472"/>
            </a:xfrm>
            <a:prstGeom prst="ellipse">
              <a:avLst/>
            </a:prstGeom>
            <a:solidFill>
              <a:schemeClr val="accent1">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F4EDCFE-E661-4D85-B603-4127F973FFF7}"/>
                </a:ext>
              </a:extLst>
            </p:cNvPr>
            <p:cNvSpPr/>
            <p:nvPr/>
          </p:nvSpPr>
          <p:spPr>
            <a:xfrm>
              <a:off x="2273895" y="2844243"/>
              <a:ext cx="83472" cy="83472"/>
            </a:xfrm>
            <a:prstGeom prst="ellipse">
              <a:avLst/>
            </a:prstGeom>
            <a:solidFill>
              <a:srgbClr val="97ED9F"/>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9A9DC13A-82A7-4D9D-A326-4E524D7367C1}"/>
                </a:ext>
              </a:extLst>
            </p:cNvPr>
            <p:cNvSpPr/>
            <p:nvPr/>
          </p:nvSpPr>
          <p:spPr>
            <a:xfrm>
              <a:off x="9849024" y="3953763"/>
              <a:ext cx="83472" cy="83472"/>
            </a:xfrm>
            <a:prstGeom prst="ellipse">
              <a:avLst/>
            </a:prstGeom>
            <a:solidFill>
              <a:srgbClr val="97ED9F"/>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EA1DFA72-D428-411F-87C2-7DE801A4275F}"/>
              </a:ext>
            </a:extLst>
          </p:cNvPr>
          <p:cNvGrpSpPr/>
          <p:nvPr/>
        </p:nvGrpSpPr>
        <p:grpSpPr>
          <a:xfrm>
            <a:off x="8671577" y="1390767"/>
            <a:ext cx="1733141" cy="710381"/>
            <a:chOff x="6645369" y="1448631"/>
            <a:chExt cx="1733141" cy="710381"/>
          </a:xfrm>
        </p:grpSpPr>
        <p:sp>
          <p:nvSpPr>
            <p:cNvPr id="22" name="Oval 21">
              <a:extLst>
                <a:ext uri="{FF2B5EF4-FFF2-40B4-BE49-F238E27FC236}">
                  <a16:creationId xmlns:a16="http://schemas.microsoft.com/office/drawing/2014/main" id="{4B73C78A-288B-4E10-AD0F-33C6F4DB378F}"/>
                </a:ext>
              </a:extLst>
            </p:cNvPr>
            <p:cNvSpPr/>
            <p:nvPr/>
          </p:nvSpPr>
          <p:spPr>
            <a:xfrm>
              <a:off x="6645369" y="1576172"/>
              <a:ext cx="83472" cy="83472"/>
            </a:xfrm>
            <a:prstGeom prst="ellipse">
              <a:avLst/>
            </a:prstGeom>
            <a:solidFill>
              <a:schemeClr val="accent1">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D6BD522-05F7-4CB4-82CB-EC00CFF05732}"/>
                </a:ext>
              </a:extLst>
            </p:cNvPr>
            <p:cNvSpPr/>
            <p:nvPr/>
          </p:nvSpPr>
          <p:spPr>
            <a:xfrm>
              <a:off x="6645369" y="1949313"/>
              <a:ext cx="83472" cy="83472"/>
            </a:xfrm>
            <a:prstGeom prst="ellipse">
              <a:avLst/>
            </a:prstGeom>
            <a:solidFill>
              <a:srgbClr val="97ED9F"/>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CCDDA083-93DB-4A72-B832-C250CAC5786C}"/>
                </a:ext>
              </a:extLst>
            </p:cNvPr>
            <p:cNvSpPr txBox="1"/>
            <p:nvPr/>
          </p:nvSpPr>
          <p:spPr>
            <a:xfrm>
              <a:off x="6847143" y="1448631"/>
              <a:ext cx="1531367" cy="338554"/>
            </a:xfrm>
            <a:prstGeom prst="rect">
              <a:avLst/>
            </a:prstGeom>
            <a:noFill/>
          </p:spPr>
          <p:txBody>
            <a:bodyPr wrap="square" rtlCol="0">
              <a:spAutoFit/>
            </a:bodyPr>
            <a:lstStyle/>
            <a:p>
              <a:r>
                <a:rPr lang="en-US" sz="1600" b="1" dirty="0"/>
                <a:t>Adelie Colony</a:t>
              </a:r>
            </a:p>
          </p:txBody>
        </p:sp>
        <p:sp>
          <p:nvSpPr>
            <p:cNvPr id="25" name="TextBox 24">
              <a:extLst>
                <a:ext uri="{FF2B5EF4-FFF2-40B4-BE49-F238E27FC236}">
                  <a16:creationId xmlns:a16="http://schemas.microsoft.com/office/drawing/2014/main" id="{BC78811E-63D4-4C9E-80A5-377747AE1783}"/>
                </a:ext>
              </a:extLst>
            </p:cNvPr>
            <p:cNvSpPr txBox="1"/>
            <p:nvPr/>
          </p:nvSpPr>
          <p:spPr>
            <a:xfrm>
              <a:off x="6847143" y="1820458"/>
              <a:ext cx="1531367" cy="338554"/>
            </a:xfrm>
            <a:prstGeom prst="rect">
              <a:avLst/>
            </a:prstGeom>
            <a:noFill/>
          </p:spPr>
          <p:txBody>
            <a:bodyPr wrap="square" rtlCol="0">
              <a:spAutoFit/>
            </a:bodyPr>
            <a:lstStyle/>
            <a:p>
              <a:r>
                <a:rPr lang="en-US" sz="1600" b="1" dirty="0"/>
                <a:t>Gentoo Colony</a:t>
              </a:r>
            </a:p>
          </p:txBody>
        </p:sp>
      </p:grpSp>
      <p:sp>
        <p:nvSpPr>
          <p:cNvPr id="12" name="Slide Number Placeholder 11">
            <a:extLst>
              <a:ext uri="{FF2B5EF4-FFF2-40B4-BE49-F238E27FC236}">
                <a16:creationId xmlns:a16="http://schemas.microsoft.com/office/drawing/2014/main" id="{2DFA42D1-2D72-4A41-8470-8E0955E348DF}"/>
              </a:ext>
            </a:extLst>
          </p:cNvPr>
          <p:cNvSpPr>
            <a:spLocks noGrp="1"/>
          </p:cNvSpPr>
          <p:nvPr>
            <p:ph type="sldNum" sz="quarter" idx="12"/>
          </p:nvPr>
        </p:nvSpPr>
        <p:spPr/>
        <p:txBody>
          <a:bodyPr/>
          <a:lstStyle/>
          <a:p>
            <a:fld id="{64853A31-9256-4032-983C-6EED656D63D9}" type="slidenum">
              <a:rPr lang="en-US" smtClean="0"/>
              <a:t>7</a:t>
            </a:fld>
            <a:endParaRPr lang="en-US"/>
          </a:p>
        </p:txBody>
      </p:sp>
    </p:spTree>
    <p:extLst>
      <p:ext uri="{BB962C8B-B14F-4D97-AF65-F5344CB8AC3E}">
        <p14:creationId xmlns:p14="http://schemas.microsoft.com/office/powerpoint/2010/main" val="1599663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7C5EC370-AFAF-4F18-AFA6-879DBAAAA876}"/>
              </a:ext>
            </a:extLst>
          </p:cNvPr>
          <p:cNvSpPr txBox="1">
            <a:spLocks/>
          </p:cNvSpPr>
          <p:nvPr/>
        </p:nvSpPr>
        <p:spPr>
          <a:xfrm>
            <a:off x="0" y="175364"/>
            <a:ext cx="12192000" cy="832982"/>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4000" dirty="0">
                <a:latin typeface="+mj-lt"/>
              </a:rPr>
              <a:t>Chapter 2: Summary of Samples</a:t>
            </a:r>
          </a:p>
        </p:txBody>
      </p:sp>
      <p:sp>
        <p:nvSpPr>
          <p:cNvPr id="12" name="Slide Number Placeholder 11">
            <a:extLst>
              <a:ext uri="{FF2B5EF4-FFF2-40B4-BE49-F238E27FC236}">
                <a16:creationId xmlns:a16="http://schemas.microsoft.com/office/drawing/2014/main" id="{F4D57006-74E3-407B-AFDA-DB2EF6FB2E51}"/>
              </a:ext>
            </a:extLst>
          </p:cNvPr>
          <p:cNvSpPr>
            <a:spLocks noGrp="1"/>
          </p:cNvSpPr>
          <p:nvPr>
            <p:ph type="sldNum" sz="quarter" idx="12"/>
          </p:nvPr>
        </p:nvSpPr>
        <p:spPr/>
        <p:txBody>
          <a:bodyPr/>
          <a:lstStyle/>
          <a:p>
            <a:fld id="{64853A31-9256-4032-983C-6EED656D63D9}" type="slidenum">
              <a:rPr lang="en-US" smtClean="0"/>
              <a:t>8</a:t>
            </a:fld>
            <a:endParaRPr lang="en-US"/>
          </a:p>
        </p:txBody>
      </p:sp>
      <p:pic>
        <p:nvPicPr>
          <p:cNvPr id="5" name="Picture 4">
            <a:extLst>
              <a:ext uri="{FF2B5EF4-FFF2-40B4-BE49-F238E27FC236}">
                <a16:creationId xmlns:a16="http://schemas.microsoft.com/office/drawing/2014/main" id="{60FDE43F-4043-DD44-70BF-C39B88365A1B}"/>
              </a:ext>
            </a:extLst>
          </p:cNvPr>
          <p:cNvPicPr>
            <a:picLocks noChangeAspect="1"/>
          </p:cNvPicPr>
          <p:nvPr/>
        </p:nvPicPr>
        <p:blipFill>
          <a:blip r:embed="rId3"/>
          <a:stretch>
            <a:fillRect/>
          </a:stretch>
        </p:blipFill>
        <p:spPr>
          <a:xfrm>
            <a:off x="1598411" y="1127114"/>
            <a:ext cx="8995178" cy="4603771"/>
          </a:xfrm>
          <a:prstGeom prst="rect">
            <a:avLst/>
          </a:prstGeom>
        </p:spPr>
      </p:pic>
    </p:spTree>
    <p:extLst>
      <p:ext uri="{BB962C8B-B14F-4D97-AF65-F5344CB8AC3E}">
        <p14:creationId xmlns:p14="http://schemas.microsoft.com/office/powerpoint/2010/main" val="4189259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139388B3-A72D-45A6-99A5-6CA18C152355}"/>
              </a:ext>
            </a:extLst>
          </p:cNvPr>
          <p:cNvSpPr txBox="1">
            <a:spLocks/>
          </p:cNvSpPr>
          <p:nvPr/>
        </p:nvSpPr>
        <p:spPr>
          <a:xfrm>
            <a:off x="0" y="175364"/>
            <a:ext cx="12192000" cy="832982"/>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4000" dirty="0">
                <a:latin typeface="+mj-lt"/>
              </a:rPr>
              <a:t>Methods overview:</a:t>
            </a:r>
          </a:p>
        </p:txBody>
      </p:sp>
      <p:grpSp>
        <p:nvGrpSpPr>
          <p:cNvPr id="38" name="Group 37">
            <a:extLst>
              <a:ext uri="{FF2B5EF4-FFF2-40B4-BE49-F238E27FC236}">
                <a16:creationId xmlns:a16="http://schemas.microsoft.com/office/drawing/2014/main" id="{EDD0F4BA-5BE0-45C9-86BD-849B700256C0}"/>
              </a:ext>
            </a:extLst>
          </p:cNvPr>
          <p:cNvGrpSpPr/>
          <p:nvPr/>
        </p:nvGrpSpPr>
        <p:grpSpPr>
          <a:xfrm>
            <a:off x="130392" y="1221083"/>
            <a:ext cx="1350301" cy="4479616"/>
            <a:chOff x="130392" y="1221083"/>
            <a:chExt cx="1350301" cy="4479616"/>
          </a:xfrm>
        </p:grpSpPr>
        <p:pic>
          <p:nvPicPr>
            <p:cNvPr id="8" name="Picture 7">
              <a:extLst>
                <a:ext uri="{FF2B5EF4-FFF2-40B4-BE49-F238E27FC236}">
                  <a16:creationId xmlns:a16="http://schemas.microsoft.com/office/drawing/2014/main" id="{9B709E04-AECD-4834-9D93-1DA29FB3FE23}"/>
                </a:ext>
              </a:extLst>
            </p:cNvPr>
            <p:cNvPicPr>
              <a:picLocks noChangeAspect="1"/>
            </p:cNvPicPr>
            <p:nvPr/>
          </p:nvPicPr>
          <p:blipFill>
            <a:blip r:embed="rId2"/>
            <a:stretch>
              <a:fillRect/>
            </a:stretch>
          </p:blipFill>
          <p:spPr>
            <a:xfrm>
              <a:off x="380044" y="1221083"/>
              <a:ext cx="1022781" cy="1022780"/>
            </a:xfrm>
            <a:prstGeom prst="rect">
              <a:avLst/>
            </a:prstGeom>
          </p:spPr>
        </p:pic>
        <p:cxnSp>
          <p:nvCxnSpPr>
            <p:cNvPr id="20" name="Straight Arrow Connector 19">
              <a:extLst>
                <a:ext uri="{FF2B5EF4-FFF2-40B4-BE49-F238E27FC236}">
                  <a16:creationId xmlns:a16="http://schemas.microsoft.com/office/drawing/2014/main" id="{EC6C21B8-0616-4AF0-B509-AD2B2F1D2C4C}"/>
                </a:ext>
              </a:extLst>
            </p:cNvPr>
            <p:cNvCxnSpPr>
              <a:cxnSpLocks/>
            </p:cNvCxnSpPr>
            <p:nvPr/>
          </p:nvCxnSpPr>
          <p:spPr>
            <a:xfrm>
              <a:off x="805543" y="2365829"/>
              <a:ext cx="0" cy="45357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4DD68343-7924-440D-86B2-FC6CE66830E7}"/>
                </a:ext>
              </a:extLst>
            </p:cNvPr>
            <p:cNvSpPr txBox="1"/>
            <p:nvPr/>
          </p:nvSpPr>
          <p:spPr>
            <a:xfrm>
              <a:off x="130392" y="2903968"/>
              <a:ext cx="1350301" cy="584775"/>
            </a:xfrm>
            <a:prstGeom prst="rect">
              <a:avLst/>
            </a:prstGeom>
            <a:noFill/>
          </p:spPr>
          <p:txBody>
            <a:bodyPr wrap="square" rtlCol="0">
              <a:spAutoFit/>
            </a:bodyPr>
            <a:lstStyle/>
            <a:p>
              <a:pPr algn="ctr"/>
              <a:r>
                <a:rPr lang="en-US" sz="1600" dirty="0"/>
                <a:t>Crush krill &amp; weigh</a:t>
              </a:r>
            </a:p>
          </p:txBody>
        </p:sp>
        <p:cxnSp>
          <p:nvCxnSpPr>
            <p:cNvPr id="24" name="Straight Arrow Connector 23">
              <a:extLst>
                <a:ext uri="{FF2B5EF4-FFF2-40B4-BE49-F238E27FC236}">
                  <a16:creationId xmlns:a16="http://schemas.microsoft.com/office/drawing/2014/main" id="{E22F205E-A483-45A4-A378-B1C288E055D7}"/>
                </a:ext>
              </a:extLst>
            </p:cNvPr>
            <p:cNvCxnSpPr>
              <a:cxnSpLocks/>
            </p:cNvCxnSpPr>
            <p:nvPr/>
          </p:nvCxnSpPr>
          <p:spPr>
            <a:xfrm>
              <a:off x="805543" y="3573942"/>
              <a:ext cx="0" cy="45357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D7C1FC32-B2D2-4B04-9483-89F25BE3B14A}"/>
                </a:ext>
              </a:extLst>
            </p:cNvPr>
            <p:cNvSpPr txBox="1"/>
            <p:nvPr/>
          </p:nvSpPr>
          <p:spPr>
            <a:xfrm>
              <a:off x="130392" y="4112081"/>
              <a:ext cx="1350301" cy="338554"/>
            </a:xfrm>
            <a:prstGeom prst="rect">
              <a:avLst/>
            </a:prstGeom>
            <a:noFill/>
          </p:spPr>
          <p:txBody>
            <a:bodyPr wrap="square" rtlCol="0">
              <a:spAutoFit/>
            </a:bodyPr>
            <a:lstStyle/>
            <a:p>
              <a:pPr algn="ctr"/>
              <a:r>
                <a:rPr lang="en-US" sz="1600" dirty="0"/>
                <a:t>Extract</a:t>
              </a:r>
            </a:p>
          </p:txBody>
        </p:sp>
        <p:cxnSp>
          <p:nvCxnSpPr>
            <p:cNvPr id="26" name="Straight Arrow Connector 25">
              <a:extLst>
                <a:ext uri="{FF2B5EF4-FFF2-40B4-BE49-F238E27FC236}">
                  <a16:creationId xmlns:a16="http://schemas.microsoft.com/office/drawing/2014/main" id="{C4D4B263-8574-472D-A906-515AE96A2FB4}"/>
                </a:ext>
              </a:extLst>
            </p:cNvPr>
            <p:cNvCxnSpPr>
              <a:cxnSpLocks/>
            </p:cNvCxnSpPr>
            <p:nvPr/>
          </p:nvCxnSpPr>
          <p:spPr>
            <a:xfrm>
              <a:off x="805543" y="4559510"/>
              <a:ext cx="0" cy="45357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E11BFA4F-BF65-4147-AEB6-10F00A218A4B}"/>
                    </a:ext>
                  </a:extLst>
                </p:cNvPr>
                <p:cNvSpPr txBox="1"/>
                <p:nvPr/>
              </p:nvSpPr>
              <p:spPr>
                <a:xfrm>
                  <a:off x="130392" y="5097649"/>
                  <a:ext cx="1350301" cy="60305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𝑚𝑔</m:t>
                            </m:r>
                            <m:r>
                              <a:rPr lang="en-US" sz="1600" b="0" i="1" smtClean="0">
                                <a:latin typeface="Cambria Math" panose="02040503050406030204" pitchFamily="18" charset="0"/>
                              </a:rPr>
                              <m:t> </m:t>
                            </m:r>
                            <m:r>
                              <a:rPr lang="en-US" sz="1600" b="0" i="1" smtClean="0">
                                <a:latin typeface="Cambria Math" panose="02040503050406030204" pitchFamily="18" charset="0"/>
                              </a:rPr>
                              <m:t>𝑙𝑖𝑝𝑖𝑑</m:t>
                            </m:r>
                          </m:num>
                          <m:den>
                            <m:r>
                              <a:rPr lang="en-US" sz="1600" b="0" i="1" smtClean="0">
                                <a:latin typeface="Cambria Math" panose="02040503050406030204" pitchFamily="18" charset="0"/>
                              </a:rPr>
                              <m:t>𝑚𝑔</m:t>
                            </m:r>
                            <m:r>
                              <a:rPr lang="en-US" sz="1600" b="0" i="1" smtClean="0">
                                <a:latin typeface="Cambria Math" panose="02040503050406030204" pitchFamily="18" charset="0"/>
                              </a:rPr>
                              <m:t> </m:t>
                            </m:r>
                            <m:r>
                              <a:rPr lang="en-US" sz="1600" b="0" i="1" smtClean="0">
                                <a:latin typeface="Cambria Math" panose="02040503050406030204" pitchFamily="18" charset="0"/>
                              </a:rPr>
                              <m:t>𝑠𝑎𝑚𝑝𝑙𝑒</m:t>
                            </m:r>
                          </m:den>
                        </m:f>
                      </m:oMath>
                    </m:oMathPara>
                  </a14:m>
                  <a:endParaRPr lang="en-US" sz="1600" dirty="0"/>
                </a:p>
              </p:txBody>
            </p:sp>
          </mc:Choice>
          <mc:Fallback xmlns="">
            <p:sp>
              <p:nvSpPr>
                <p:cNvPr id="27" name="TextBox 26">
                  <a:extLst>
                    <a:ext uri="{FF2B5EF4-FFF2-40B4-BE49-F238E27FC236}">
                      <a16:creationId xmlns:a16="http://schemas.microsoft.com/office/drawing/2014/main" id="{E11BFA4F-BF65-4147-AEB6-10F00A218A4B}"/>
                    </a:ext>
                  </a:extLst>
                </p:cNvPr>
                <p:cNvSpPr txBox="1">
                  <a:spLocks noRot="1" noChangeAspect="1" noMove="1" noResize="1" noEditPoints="1" noAdjustHandles="1" noChangeArrowheads="1" noChangeShapeType="1" noTextEdit="1"/>
                </p:cNvSpPr>
                <p:nvPr/>
              </p:nvSpPr>
              <p:spPr>
                <a:xfrm>
                  <a:off x="130392" y="5097649"/>
                  <a:ext cx="1350301" cy="603050"/>
                </a:xfrm>
                <a:prstGeom prst="rect">
                  <a:avLst/>
                </a:prstGeom>
                <a:blipFill>
                  <a:blip r:embed="rId3"/>
                  <a:stretch>
                    <a:fillRect/>
                  </a:stretch>
                </a:blipFill>
              </p:spPr>
              <p:txBody>
                <a:bodyPr/>
                <a:lstStyle/>
                <a:p>
                  <a:r>
                    <a:rPr lang="en-US">
                      <a:noFill/>
                    </a:rPr>
                    <a:t> </a:t>
                  </a:r>
                </a:p>
              </p:txBody>
            </p:sp>
          </mc:Fallback>
        </mc:AlternateContent>
      </p:grpSp>
      <p:grpSp>
        <p:nvGrpSpPr>
          <p:cNvPr id="47" name="Group 46">
            <a:extLst>
              <a:ext uri="{FF2B5EF4-FFF2-40B4-BE49-F238E27FC236}">
                <a16:creationId xmlns:a16="http://schemas.microsoft.com/office/drawing/2014/main" id="{CA446074-5459-4571-BD4B-BC2D80E6A3A8}"/>
              </a:ext>
            </a:extLst>
          </p:cNvPr>
          <p:cNvGrpSpPr/>
          <p:nvPr/>
        </p:nvGrpSpPr>
        <p:grpSpPr>
          <a:xfrm>
            <a:off x="2460842" y="1172520"/>
            <a:ext cx="1350301" cy="4533516"/>
            <a:chOff x="2460842" y="1172520"/>
            <a:chExt cx="1350301" cy="4533516"/>
          </a:xfrm>
        </p:grpSpPr>
        <p:pic>
          <p:nvPicPr>
            <p:cNvPr id="10" name="Picture 9">
              <a:extLst>
                <a:ext uri="{FF2B5EF4-FFF2-40B4-BE49-F238E27FC236}">
                  <a16:creationId xmlns:a16="http://schemas.microsoft.com/office/drawing/2014/main" id="{48752583-ADB7-4315-91D1-102D06ABA49F}"/>
                </a:ext>
              </a:extLst>
            </p:cNvPr>
            <p:cNvPicPr>
              <a:picLocks noChangeAspect="1"/>
            </p:cNvPicPr>
            <p:nvPr/>
          </p:nvPicPr>
          <p:blipFill rotWithShape="1">
            <a:blip r:embed="rId4"/>
            <a:srcRect b="12732"/>
            <a:stretch/>
          </p:blipFill>
          <p:spPr>
            <a:xfrm>
              <a:off x="2629833" y="1172520"/>
              <a:ext cx="981869" cy="924290"/>
            </a:xfrm>
            <a:prstGeom prst="rect">
              <a:avLst/>
            </a:prstGeom>
          </p:spPr>
        </p:pic>
        <p:grpSp>
          <p:nvGrpSpPr>
            <p:cNvPr id="39" name="Group 38">
              <a:extLst>
                <a:ext uri="{FF2B5EF4-FFF2-40B4-BE49-F238E27FC236}">
                  <a16:creationId xmlns:a16="http://schemas.microsoft.com/office/drawing/2014/main" id="{E651E30E-8037-4616-AFA8-EE26AF49D8F9}"/>
                </a:ext>
              </a:extLst>
            </p:cNvPr>
            <p:cNvGrpSpPr/>
            <p:nvPr/>
          </p:nvGrpSpPr>
          <p:grpSpPr>
            <a:xfrm>
              <a:off x="2460842" y="2371166"/>
              <a:ext cx="1350301" cy="3334870"/>
              <a:chOff x="130392" y="2365829"/>
              <a:chExt cx="1350301" cy="3334870"/>
            </a:xfrm>
          </p:grpSpPr>
          <p:cxnSp>
            <p:nvCxnSpPr>
              <p:cNvPr id="41" name="Straight Arrow Connector 40">
                <a:extLst>
                  <a:ext uri="{FF2B5EF4-FFF2-40B4-BE49-F238E27FC236}">
                    <a16:creationId xmlns:a16="http://schemas.microsoft.com/office/drawing/2014/main" id="{06D7BD2F-74A8-4B45-8543-62B9FC803384}"/>
                  </a:ext>
                </a:extLst>
              </p:cNvPr>
              <p:cNvCxnSpPr>
                <a:cxnSpLocks/>
              </p:cNvCxnSpPr>
              <p:nvPr/>
            </p:nvCxnSpPr>
            <p:spPr>
              <a:xfrm>
                <a:off x="805543" y="2365829"/>
                <a:ext cx="0" cy="45357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42" name="TextBox 41">
                <a:extLst>
                  <a:ext uri="{FF2B5EF4-FFF2-40B4-BE49-F238E27FC236}">
                    <a16:creationId xmlns:a16="http://schemas.microsoft.com/office/drawing/2014/main" id="{DBD2D03B-2837-44B3-9F88-B34F6063EAA8}"/>
                  </a:ext>
                </a:extLst>
              </p:cNvPr>
              <p:cNvSpPr txBox="1"/>
              <p:nvPr/>
            </p:nvSpPr>
            <p:spPr>
              <a:xfrm>
                <a:off x="130392" y="2903968"/>
                <a:ext cx="1350301" cy="584775"/>
              </a:xfrm>
              <a:prstGeom prst="rect">
                <a:avLst/>
              </a:prstGeom>
              <a:noFill/>
            </p:spPr>
            <p:txBody>
              <a:bodyPr wrap="square" rtlCol="0">
                <a:spAutoFit/>
              </a:bodyPr>
              <a:lstStyle/>
              <a:p>
                <a:pPr algn="ctr"/>
                <a:r>
                  <a:rPr lang="en-US" sz="1600" dirty="0"/>
                  <a:t>Subsample &amp; weigh</a:t>
                </a:r>
              </a:p>
            </p:txBody>
          </p:sp>
          <p:cxnSp>
            <p:nvCxnSpPr>
              <p:cNvPr id="43" name="Straight Arrow Connector 42">
                <a:extLst>
                  <a:ext uri="{FF2B5EF4-FFF2-40B4-BE49-F238E27FC236}">
                    <a16:creationId xmlns:a16="http://schemas.microsoft.com/office/drawing/2014/main" id="{8F3F71AD-C5CC-42B7-83FE-030CA500A9F1}"/>
                  </a:ext>
                </a:extLst>
              </p:cNvPr>
              <p:cNvCxnSpPr>
                <a:cxnSpLocks/>
              </p:cNvCxnSpPr>
              <p:nvPr/>
            </p:nvCxnSpPr>
            <p:spPr>
              <a:xfrm>
                <a:off x="805543" y="3573942"/>
                <a:ext cx="0" cy="45357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44" name="TextBox 43">
                <a:extLst>
                  <a:ext uri="{FF2B5EF4-FFF2-40B4-BE49-F238E27FC236}">
                    <a16:creationId xmlns:a16="http://schemas.microsoft.com/office/drawing/2014/main" id="{0FEDA59A-CFA4-464D-B304-7AD85D3FBA3A}"/>
                  </a:ext>
                </a:extLst>
              </p:cNvPr>
              <p:cNvSpPr txBox="1"/>
              <p:nvPr/>
            </p:nvSpPr>
            <p:spPr>
              <a:xfrm>
                <a:off x="130392" y="4112081"/>
                <a:ext cx="1350301" cy="338554"/>
              </a:xfrm>
              <a:prstGeom prst="rect">
                <a:avLst/>
              </a:prstGeom>
              <a:noFill/>
            </p:spPr>
            <p:txBody>
              <a:bodyPr wrap="square" rtlCol="0">
                <a:spAutoFit/>
              </a:bodyPr>
              <a:lstStyle/>
              <a:p>
                <a:pPr algn="ctr"/>
                <a:r>
                  <a:rPr lang="en-US" sz="1600" dirty="0"/>
                  <a:t>Extract</a:t>
                </a:r>
              </a:p>
            </p:txBody>
          </p:sp>
          <p:cxnSp>
            <p:nvCxnSpPr>
              <p:cNvPr id="45" name="Straight Arrow Connector 44">
                <a:extLst>
                  <a:ext uri="{FF2B5EF4-FFF2-40B4-BE49-F238E27FC236}">
                    <a16:creationId xmlns:a16="http://schemas.microsoft.com/office/drawing/2014/main" id="{3377E58B-8F15-4FB9-8905-890F12B220BF}"/>
                  </a:ext>
                </a:extLst>
              </p:cNvPr>
              <p:cNvCxnSpPr>
                <a:cxnSpLocks/>
              </p:cNvCxnSpPr>
              <p:nvPr/>
            </p:nvCxnSpPr>
            <p:spPr>
              <a:xfrm>
                <a:off x="805543" y="4559510"/>
                <a:ext cx="0" cy="45357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FD5A1C2F-65EB-4720-B3D6-903E19278881}"/>
                      </a:ext>
                    </a:extLst>
                  </p:cNvPr>
                  <p:cNvSpPr txBox="1"/>
                  <p:nvPr/>
                </p:nvSpPr>
                <p:spPr>
                  <a:xfrm>
                    <a:off x="130392" y="5097649"/>
                    <a:ext cx="1350301" cy="60305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𝑚𝑔</m:t>
                              </m:r>
                              <m:r>
                                <a:rPr lang="en-US" sz="1600" b="0" i="1" smtClean="0">
                                  <a:latin typeface="Cambria Math" panose="02040503050406030204" pitchFamily="18" charset="0"/>
                                </a:rPr>
                                <m:t> </m:t>
                              </m:r>
                              <m:r>
                                <a:rPr lang="en-US" sz="1600" b="0" i="1" smtClean="0">
                                  <a:latin typeface="Cambria Math" panose="02040503050406030204" pitchFamily="18" charset="0"/>
                                </a:rPr>
                                <m:t>𝑙𝑖𝑝𝑖𝑑</m:t>
                              </m:r>
                            </m:num>
                            <m:den>
                              <m:r>
                                <a:rPr lang="en-US" sz="1600" b="0" i="1" smtClean="0">
                                  <a:latin typeface="Cambria Math" panose="02040503050406030204" pitchFamily="18" charset="0"/>
                                </a:rPr>
                                <m:t>𝑚𝑔</m:t>
                              </m:r>
                              <m:r>
                                <a:rPr lang="en-US" sz="1600" b="0" i="1" smtClean="0">
                                  <a:latin typeface="Cambria Math" panose="02040503050406030204" pitchFamily="18" charset="0"/>
                                </a:rPr>
                                <m:t> </m:t>
                              </m:r>
                              <m:r>
                                <a:rPr lang="en-US" sz="1600" b="0" i="1" smtClean="0">
                                  <a:latin typeface="Cambria Math" panose="02040503050406030204" pitchFamily="18" charset="0"/>
                                </a:rPr>
                                <m:t>𝑠𝑎𝑚𝑝𝑙𝑒</m:t>
                              </m:r>
                            </m:den>
                          </m:f>
                        </m:oMath>
                      </m:oMathPara>
                    </a14:m>
                    <a:endParaRPr lang="en-US" sz="1600" dirty="0"/>
                  </a:p>
                </p:txBody>
              </p:sp>
            </mc:Choice>
            <mc:Fallback xmlns="">
              <p:sp>
                <p:nvSpPr>
                  <p:cNvPr id="46" name="TextBox 45">
                    <a:extLst>
                      <a:ext uri="{FF2B5EF4-FFF2-40B4-BE49-F238E27FC236}">
                        <a16:creationId xmlns:a16="http://schemas.microsoft.com/office/drawing/2014/main" id="{FD5A1C2F-65EB-4720-B3D6-903E19278881}"/>
                      </a:ext>
                    </a:extLst>
                  </p:cNvPr>
                  <p:cNvSpPr txBox="1">
                    <a:spLocks noRot="1" noChangeAspect="1" noMove="1" noResize="1" noEditPoints="1" noAdjustHandles="1" noChangeArrowheads="1" noChangeShapeType="1" noTextEdit="1"/>
                  </p:cNvSpPr>
                  <p:nvPr/>
                </p:nvSpPr>
                <p:spPr>
                  <a:xfrm>
                    <a:off x="130392" y="5097649"/>
                    <a:ext cx="1350301" cy="603050"/>
                  </a:xfrm>
                  <a:prstGeom prst="rect">
                    <a:avLst/>
                  </a:prstGeom>
                  <a:blipFill>
                    <a:blip r:embed="rId5"/>
                    <a:stretch>
                      <a:fillRect/>
                    </a:stretch>
                  </a:blipFill>
                </p:spPr>
                <p:txBody>
                  <a:bodyPr/>
                  <a:lstStyle/>
                  <a:p>
                    <a:r>
                      <a:rPr lang="en-US">
                        <a:noFill/>
                      </a:rPr>
                      <a:t> </a:t>
                    </a:r>
                  </a:p>
                </p:txBody>
              </p:sp>
            </mc:Fallback>
          </mc:AlternateContent>
        </p:grpSp>
      </p:grpSp>
      <p:grpSp>
        <p:nvGrpSpPr>
          <p:cNvPr id="79" name="Group 78">
            <a:extLst>
              <a:ext uri="{FF2B5EF4-FFF2-40B4-BE49-F238E27FC236}">
                <a16:creationId xmlns:a16="http://schemas.microsoft.com/office/drawing/2014/main" id="{D4CEBD4C-5689-4D24-9258-888EB9E9133C}"/>
              </a:ext>
            </a:extLst>
          </p:cNvPr>
          <p:cNvGrpSpPr/>
          <p:nvPr/>
        </p:nvGrpSpPr>
        <p:grpSpPr>
          <a:xfrm>
            <a:off x="3927594" y="837480"/>
            <a:ext cx="7923477" cy="2550674"/>
            <a:chOff x="3927594" y="837480"/>
            <a:chExt cx="7923477" cy="2550674"/>
          </a:xfrm>
        </p:grpSpPr>
        <p:pic>
          <p:nvPicPr>
            <p:cNvPr id="9" name="Picture 8">
              <a:extLst>
                <a:ext uri="{FF2B5EF4-FFF2-40B4-BE49-F238E27FC236}">
                  <a16:creationId xmlns:a16="http://schemas.microsoft.com/office/drawing/2014/main" id="{6B93C2CF-3797-4C63-8795-2B4BEA0A0766}"/>
                </a:ext>
              </a:extLst>
            </p:cNvPr>
            <p:cNvPicPr>
              <a:picLocks noChangeAspect="1"/>
            </p:cNvPicPr>
            <p:nvPr/>
          </p:nvPicPr>
          <p:blipFill>
            <a:blip r:embed="rId6"/>
            <a:stretch>
              <a:fillRect/>
            </a:stretch>
          </p:blipFill>
          <p:spPr>
            <a:xfrm>
              <a:off x="3927594" y="1096730"/>
              <a:ext cx="2291424" cy="2291424"/>
            </a:xfrm>
            <a:prstGeom prst="rect">
              <a:avLst/>
            </a:prstGeom>
          </p:spPr>
        </p:pic>
        <p:cxnSp>
          <p:nvCxnSpPr>
            <p:cNvPr id="48" name="Straight Arrow Connector 47">
              <a:extLst>
                <a:ext uri="{FF2B5EF4-FFF2-40B4-BE49-F238E27FC236}">
                  <a16:creationId xmlns:a16="http://schemas.microsoft.com/office/drawing/2014/main" id="{081956F5-D962-418C-A55C-3653F0E168AD}"/>
                </a:ext>
              </a:extLst>
            </p:cNvPr>
            <p:cNvCxnSpPr>
              <a:cxnSpLocks/>
            </p:cNvCxnSpPr>
            <p:nvPr/>
          </p:nvCxnSpPr>
          <p:spPr>
            <a:xfrm>
              <a:off x="5805715" y="2290614"/>
              <a:ext cx="392929"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49" name="TextBox 48">
              <a:extLst>
                <a:ext uri="{FF2B5EF4-FFF2-40B4-BE49-F238E27FC236}">
                  <a16:creationId xmlns:a16="http://schemas.microsoft.com/office/drawing/2014/main" id="{3203E204-47E5-4710-86E3-688BC38D60D3}"/>
                </a:ext>
              </a:extLst>
            </p:cNvPr>
            <p:cNvSpPr txBox="1"/>
            <p:nvPr/>
          </p:nvSpPr>
          <p:spPr>
            <a:xfrm>
              <a:off x="7522377" y="2076696"/>
              <a:ext cx="1350301" cy="584775"/>
            </a:xfrm>
            <a:prstGeom prst="rect">
              <a:avLst/>
            </a:prstGeom>
            <a:noFill/>
          </p:spPr>
          <p:txBody>
            <a:bodyPr wrap="square" rtlCol="0">
              <a:spAutoFit/>
            </a:bodyPr>
            <a:lstStyle/>
            <a:p>
              <a:pPr algn="ctr"/>
              <a:r>
                <a:rPr lang="en-US" sz="1600" dirty="0"/>
                <a:t>Count krill &amp; other prey</a:t>
              </a:r>
            </a:p>
          </p:txBody>
        </p:sp>
        <p:cxnSp>
          <p:nvCxnSpPr>
            <p:cNvPr id="52" name="Straight Arrow Connector 51">
              <a:extLst>
                <a:ext uri="{FF2B5EF4-FFF2-40B4-BE49-F238E27FC236}">
                  <a16:creationId xmlns:a16="http://schemas.microsoft.com/office/drawing/2014/main" id="{B58A752B-6338-41D5-AA64-AF09FE6C6788}"/>
                </a:ext>
              </a:extLst>
            </p:cNvPr>
            <p:cNvCxnSpPr>
              <a:cxnSpLocks/>
            </p:cNvCxnSpPr>
            <p:nvPr/>
          </p:nvCxnSpPr>
          <p:spPr>
            <a:xfrm>
              <a:off x="8936949" y="2290614"/>
              <a:ext cx="392929"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53" name="TextBox 52">
              <a:extLst>
                <a:ext uri="{FF2B5EF4-FFF2-40B4-BE49-F238E27FC236}">
                  <a16:creationId xmlns:a16="http://schemas.microsoft.com/office/drawing/2014/main" id="{D399DD44-D72E-4534-8F18-1CDC7C8BF857}"/>
                </a:ext>
              </a:extLst>
            </p:cNvPr>
            <p:cNvSpPr txBox="1"/>
            <p:nvPr/>
          </p:nvSpPr>
          <p:spPr>
            <a:xfrm>
              <a:off x="9562167" y="2076696"/>
              <a:ext cx="1350301" cy="584775"/>
            </a:xfrm>
            <a:prstGeom prst="rect">
              <a:avLst/>
            </a:prstGeom>
            <a:noFill/>
          </p:spPr>
          <p:txBody>
            <a:bodyPr wrap="square" rtlCol="0">
              <a:spAutoFit/>
            </a:bodyPr>
            <a:lstStyle/>
            <a:p>
              <a:pPr algn="ctr"/>
              <a:r>
                <a:rPr lang="en-US" sz="1600" dirty="0"/>
                <a:t>Blend to homogenize</a:t>
              </a:r>
            </a:p>
          </p:txBody>
        </p:sp>
        <p:pic>
          <p:nvPicPr>
            <p:cNvPr id="60" name="Graphic 59" descr="Splash with solid fill">
              <a:extLst>
                <a:ext uri="{FF2B5EF4-FFF2-40B4-BE49-F238E27FC236}">
                  <a16:creationId xmlns:a16="http://schemas.microsoft.com/office/drawing/2014/main" id="{BC6A1BA9-896C-4EBD-837D-D6467E4B78A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65825" y="2035298"/>
              <a:ext cx="609938" cy="609938"/>
            </a:xfrm>
            <a:prstGeom prst="rect">
              <a:avLst/>
            </a:prstGeom>
          </p:spPr>
        </p:pic>
        <p:cxnSp>
          <p:nvCxnSpPr>
            <p:cNvPr id="61" name="Straight Arrow Connector 60">
              <a:extLst>
                <a:ext uri="{FF2B5EF4-FFF2-40B4-BE49-F238E27FC236}">
                  <a16:creationId xmlns:a16="http://schemas.microsoft.com/office/drawing/2014/main" id="{B7D0ABC7-DED3-499A-BEB0-FF97F3E071BD}"/>
                </a:ext>
              </a:extLst>
            </p:cNvPr>
            <p:cNvCxnSpPr>
              <a:cxnSpLocks/>
            </p:cNvCxnSpPr>
            <p:nvPr/>
          </p:nvCxnSpPr>
          <p:spPr>
            <a:xfrm>
              <a:off x="7129448" y="2290614"/>
              <a:ext cx="392929"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62" name="Straight Arrow Connector 61">
              <a:extLst>
                <a:ext uri="{FF2B5EF4-FFF2-40B4-BE49-F238E27FC236}">
                  <a16:creationId xmlns:a16="http://schemas.microsoft.com/office/drawing/2014/main" id="{747B26C2-D746-4137-8476-8D4D93D5F9A9}"/>
                </a:ext>
              </a:extLst>
            </p:cNvPr>
            <p:cNvCxnSpPr>
              <a:cxnSpLocks/>
            </p:cNvCxnSpPr>
            <p:nvPr/>
          </p:nvCxnSpPr>
          <p:spPr>
            <a:xfrm>
              <a:off x="10215336" y="1581727"/>
              <a:ext cx="0" cy="45357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grpSp>
          <p:nvGrpSpPr>
            <p:cNvPr id="65" name="Group 64">
              <a:extLst>
                <a:ext uri="{FF2B5EF4-FFF2-40B4-BE49-F238E27FC236}">
                  <a16:creationId xmlns:a16="http://schemas.microsoft.com/office/drawing/2014/main" id="{80FCE2B3-1D50-4A20-84F9-798167136CE6}"/>
                </a:ext>
              </a:extLst>
            </p:cNvPr>
            <p:cNvGrpSpPr/>
            <p:nvPr/>
          </p:nvGrpSpPr>
          <p:grpSpPr>
            <a:xfrm>
              <a:off x="9959331" y="837480"/>
              <a:ext cx="562809" cy="621519"/>
              <a:chOff x="9919785" y="981171"/>
              <a:chExt cx="562809" cy="621519"/>
            </a:xfrm>
          </p:grpSpPr>
          <p:pic>
            <p:nvPicPr>
              <p:cNvPr id="58" name="Graphic 57" descr="Water with solid fill">
                <a:extLst>
                  <a:ext uri="{FF2B5EF4-FFF2-40B4-BE49-F238E27FC236}">
                    <a16:creationId xmlns:a16="http://schemas.microsoft.com/office/drawing/2014/main" id="{8BF32579-E05B-46CC-9CE5-27E9C06CD5E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20833" y="981171"/>
                <a:ext cx="322088" cy="322088"/>
              </a:xfrm>
              <a:prstGeom prst="rect">
                <a:avLst/>
              </a:prstGeom>
            </p:spPr>
          </p:pic>
          <p:pic>
            <p:nvPicPr>
              <p:cNvPr id="63" name="Graphic 62" descr="Water with solid fill">
                <a:extLst>
                  <a:ext uri="{FF2B5EF4-FFF2-40B4-BE49-F238E27FC236}">
                    <a16:creationId xmlns:a16="http://schemas.microsoft.com/office/drawing/2014/main" id="{BFAC68A2-7918-443A-9171-2FE094D19E7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21106826">
                <a:off x="10160506" y="1238268"/>
                <a:ext cx="322088" cy="322088"/>
              </a:xfrm>
              <a:prstGeom prst="rect">
                <a:avLst/>
              </a:prstGeom>
            </p:spPr>
          </p:pic>
          <p:pic>
            <p:nvPicPr>
              <p:cNvPr id="64" name="Graphic 63" descr="Water with solid fill">
                <a:extLst>
                  <a:ext uri="{FF2B5EF4-FFF2-40B4-BE49-F238E27FC236}">
                    <a16:creationId xmlns:a16="http://schemas.microsoft.com/office/drawing/2014/main" id="{E32D26B1-A4E8-46A2-8852-B233C2D6896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631345">
                <a:off x="9919785" y="1280602"/>
                <a:ext cx="322088" cy="322088"/>
              </a:xfrm>
              <a:prstGeom prst="rect">
                <a:avLst/>
              </a:prstGeom>
            </p:spPr>
          </p:pic>
        </p:grpSp>
        <p:sp>
          <p:nvSpPr>
            <p:cNvPr id="66" name="TextBox 65">
              <a:extLst>
                <a:ext uri="{FF2B5EF4-FFF2-40B4-BE49-F238E27FC236}">
                  <a16:creationId xmlns:a16="http://schemas.microsoft.com/office/drawing/2014/main" id="{17CD7A0A-0E0B-4541-B65F-174E50399985}"/>
                </a:ext>
              </a:extLst>
            </p:cNvPr>
            <p:cNvSpPr txBox="1"/>
            <p:nvPr/>
          </p:nvSpPr>
          <p:spPr>
            <a:xfrm>
              <a:off x="10500770" y="900926"/>
              <a:ext cx="1350301" cy="584775"/>
            </a:xfrm>
            <a:prstGeom prst="rect">
              <a:avLst/>
            </a:prstGeom>
            <a:noFill/>
          </p:spPr>
          <p:txBody>
            <a:bodyPr wrap="square" rtlCol="0">
              <a:spAutoFit/>
            </a:bodyPr>
            <a:lstStyle/>
            <a:p>
              <a:pPr algn="ctr"/>
              <a:r>
                <a:rPr lang="en-US" sz="1600" dirty="0"/>
                <a:t>Record FSW added</a:t>
              </a:r>
            </a:p>
          </p:txBody>
        </p:sp>
      </p:grpSp>
      <p:grpSp>
        <p:nvGrpSpPr>
          <p:cNvPr id="80" name="Group 79">
            <a:extLst>
              <a:ext uri="{FF2B5EF4-FFF2-40B4-BE49-F238E27FC236}">
                <a16:creationId xmlns:a16="http://schemas.microsoft.com/office/drawing/2014/main" id="{C1817E51-DD16-4FD8-AC8B-2FBF2A680EEE}"/>
              </a:ext>
            </a:extLst>
          </p:cNvPr>
          <p:cNvGrpSpPr/>
          <p:nvPr/>
        </p:nvGrpSpPr>
        <p:grpSpPr>
          <a:xfrm>
            <a:off x="5648713" y="2903968"/>
            <a:ext cx="5263755" cy="2340458"/>
            <a:chOff x="5648713" y="2903968"/>
            <a:chExt cx="5263755" cy="2340458"/>
          </a:xfrm>
        </p:grpSpPr>
        <p:cxnSp>
          <p:nvCxnSpPr>
            <p:cNvPr id="70" name="Straight Arrow Connector 69">
              <a:extLst>
                <a:ext uri="{FF2B5EF4-FFF2-40B4-BE49-F238E27FC236}">
                  <a16:creationId xmlns:a16="http://schemas.microsoft.com/office/drawing/2014/main" id="{7BF08345-4279-4859-B543-A724693D2000}"/>
                </a:ext>
              </a:extLst>
            </p:cNvPr>
            <p:cNvCxnSpPr>
              <a:cxnSpLocks/>
            </p:cNvCxnSpPr>
            <p:nvPr/>
          </p:nvCxnSpPr>
          <p:spPr>
            <a:xfrm>
              <a:off x="10237318" y="2903968"/>
              <a:ext cx="0" cy="45357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71" name="TextBox 70">
              <a:extLst>
                <a:ext uri="{FF2B5EF4-FFF2-40B4-BE49-F238E27FC236}">
                  <a16:creationId xmlns:a16="http://schemas.microsoft.com/office/drawing/2014/main" id="{FE0CAEBF-CE11-4B90-AD7D-EF1E2C3C0F38}"/>
                </a:ext>
              </a:extLst>
            </p:cNvPr>
            <p:cNvSpPr txBox="1"/>
            <p:nvPr/>
          </p:nvSpPr>
          <p:spPr>
            <a:xfrm>
              <a:off x="9562167" y="3442107"/>
              <a:ext cx="1350301" cy="584775"/>
            </a:xfrm>
            <a:prstGeom prst="rect">
              <a:avLst/>
            </a:prstGeom>
            <a:noFill/>
          </p:spPr>
          <p:txBody>
            <a:bodyPr wrap="square" rtlCol="0">
              <a:spAutoFit/>
            </a:bodyPr>
            <a:lstStyle/>
            <a:p>
              <a:pPr algn="ctr"/>
              <a:r>
                <a:rPr lang="en-US" sz="1600" dirty="0"/>
                <a:t>Subsample &amp; weigh</a:t>
              </a:r>
            </a:p>
          </p:txBody>
        </p:sp>
        <p:cxnSp>
          <p:nvCxnSpPr>
            <p:cNvPr id="72" name="Straight Arrow Connector 71">
              <a:extLst>
                <a:ext uri="{FF2B5EF4-FFF2-40B4-BE49-F238E27FC236}">
                  <a16:creationId xmlns:a16="http://schemas.microsoft.com/office/drawing/2014/main" id="{5D4F43A5-8C4E-443D-B2F0-484CF9DC213A}"/>
                </a:ext>
              </a:extLst>
            </p:cNvPr>
            <p:cNvCxnSpPr>
              <a:cxnSpLocks/>
            </p:cNvCxnSpPr>
            <p:nvPr/>
          </p:nvCxnSpPr>
          <p:spPr>
            <a:xfrm>
              <a:off x="10237318" y="4112081"/>
              <a:ext cx="0" cy="45357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73" name="TextBox 72">
              <a:extLst>
                <a:ext uri="{FF2B5EF4-FFF2-40B4-BE49-F238E27FC236}">
                  <a16:creationId xmlns:a16="http://schemas.microsoft.com/office/drawing/2014/main" id="{C8E94AC5-1D1C-496B-BA5B-0E28E8318DFF}"/>
                </a:ext>
              </a:extLst>
            </p:cNvPr>
            <p:cNvSpPr txBox="1"/>
            <p:nvPr/>
          </p:nvSpPr>
          <p:spPr>
            <a:xfrm>
              <a:off x="9562167" y="4641376"/>
              <a:ext cx="1350301" cy="338554"/>
            </a:xfrm>
            <a:prstGeom prst="rect">
              <a:avLst/>
            </a:prstGeom>
            <a:noFill/>
          </p:spPr>
          <p:txBody>
            <a:bodyPr wrap="square" rtlCol="0">
              <a:spAutoFit/>
            </a:bodyPr>
            <a:lstStyle/>
            <a:p>
              <a:pPr algn="ctr"/>
              <a:r>
                <a:rPr lang="en-US" sz="1600" dirty="0"/>
                <a:t>Extract</a:t>
              </a:r>
            </a:p>
          </p:txBody>
        </p:sp>
        <p:cxnSp>
          <p:nvCxnSpPr>
            <p:cNvPr id="74" name="Straight Arrow Connector 73">
              <a:extLst>
                <a:ext uri="{FF2B5EF4-FFF2-40B4-BE49-F238E27FC236}">
                  <a16:creationId xmlns:a16="http://schemas.microsoft.com/office/drawing/2014/main" id="{03869683-092E-4605-883F-07D40C23CFE6}"/>
                </a:ext>
              </a:extLst>
            </p:cNvPr>
            <p:cNvCxnSpPr>
              <a:cxnSpLocks/>
            </p:cNvCxnSpPr>
            <p:nvPr/>
          </p:nvCxnSpPr>
          <p:spPr>
            <a:xfrm flipH="1">
              <a:off x="9133413" y="4892067"/>
              <a:ext cx="523855"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B7EC1A88-16BC-4D34-921A-13E50B4B50E3}"/>
                    </a:ext>
                  </a:extLst>
                </p:cNvPr>
                <p:cNvSpPr txBox="1"/>
                <p:nvPr/>
              </p:nvSpPr>
              <p:spPr>
                <a:xfrm>
                  <a:off x="5648713" y="4641376"/>
                  <a:ext cx="1350301" cy="60305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𝑚𝑔</m:t>
                            </m:r>
                            <m:r>
                              <a:rPr lang="en-US" sz="1600" b="0" i="1" smtClean="0">
                                <a:latin typeface="Cambria Math" panose="02040503050406030204" pitchFamily="18" charset="0"/>
                              </a:rPr>
                              <m:t> </m:t>
                            </m:r>
                            <m:r>
                              <a:rPr lang="en-US" sz="1600" b="0" i="1" smtClean="0">
                                <a:latin typeface="Cambria Math" panose="02040503050406030204" pitchFamily="18" charset="0"/>
                              </a:rPr>
                              <m:t>𝑙𝑖𝑝𝑖𝑑</m:t>
                            </m:r>
                          </m:num>
                          <m:den>
                            <m:r>
                              <a:rPr lang="en-US" sz="1600" b="0" i="1" smtClean="0">
                                <a:latin typeface="Cambria Math" panose="02040503050406030204" pitchFamily="18" charset="0"/>
                              </a:rPr>
                              <m:t>𝑚𝑔</m:t>
                            </m:r>
                            <m:r>
                              <a:rPr lang="en-US" sz="1600" b="0" i="1" smtClean="0">
                                <a:latin typeface="Cambria Math" panose="02040503050406030204" pitchFamily="18" charset="0"/>
                              </a:rPr>
                              <m:t> </m:t>
                            </m:r>
                            <m:r>
                              <a:rPr lang="en-US" sz="1600" b="0" i="1" smtClean="0">
                                <a:latin typeface="Cambria Math" panose="02040503050406030204" pitchFamily="18" charset="0"/>
                              </a:rPr>
                              <m:t>𝑏𝑖𝑜𝑚𝑎𝑠𝑠</m:t>
                            </m:r>
                          </m:den>
                        </m:f>
                      </m:oMath>
                    </m:oMathPara>
                  </a14:m>
                  <a:endParaRPr lang="en-US" sz="1600" dirty="0"/>
                </a:p>
              </p:txBody>
            </p:sp>
          </mc:Choice>
          <mc:Fallback xmlns="">
            <p:sp>
              <p:nvSpPr>
                <p:cNvPr id="75" name="TextBox 74">
                  <a:extLst>
                    <a:ext uri="{FF2B5EF4-FFF2-40B4-BE49-F238E27FC236}">
                      <a16:creationId xmlns:a16="http://schemas.microsoft.com/office/drawing/2014/main" id="{B7EC1A88-16BC-4D34-921A-13E50B4B50E3}"/>
                    </a:ext>
                  </a:extLst>
                </p:cNvPr>
                <p:cNvSpPr txBox="1">
                  <a:spLocks noRot="1" noChangeAspect="1" noMove="1" noResize="1" noEditPoints="1" noAdjustHandles="1" noChangeArrowheads="1" noChangeShapeType="1" noTextEdit="1"/>
                </p:cNvSpPr>
                <p:nvPr/>
              </p:nvSpPr>
              <p:spPr>
                <a:xfrm>
                  <a:off x="5648713" y="4641376"/>
                  <a:ext cx="1350301" cy="603050"/>
                </a:xfrm>
                <a:prstGeom prst="rect">
                  <a:avLst/>
                </a:prstGeom>
                <a:blipFill>
                  <a:blip r:embed="rId11"/>
                  <a:stretch>
                    <a:fillRect/>
                  </a:stretch>
                </a:blipFill>
              </p:spPr>
              <p:txBody>
                <a:bodyPr/>
                <a:lstStyle/>
                <a:p>
                  <a:r>
                    <a:rPr lang="en-US">
                      <a:noFill/>
                    </a:rPr>
                    <a:t> </a:t>
                  </a:r>
                </a:p>
              </p:txBody>
            </p:sp>
          </mc:Fallback>
        </mc:AlternateContent>
        <p:sp>
          <p:nvSpPr>
            <p:cNvPr id="77" name="TextBox 76">
              <a:extLst>
                <a:ext uri="{FF2B5EF4-FFF2-40B4-BE49-F238E27FC236}">
                  <a16:creationId xmlns:a16="http://schemas.microsoft.com/office/drawing/2014/main" id="{D46724D9-644D-4A77-A8B4-FFCC7BDE6E14}"/>
                </a:ext>
              </a:extLst>
            </p:cNvPr>
            <p:cNvSpPr txBox="1"/>
            <p:nvPr/>
          </p:nvSpPr>
          <p:spPr>
            <a:xfrm>
              <a:off x="7783112" y="4641376"/>
              <a:ext cx="1350301" cy="584775"/>
            </a:xfrm>
            <a:prstGeom prst="rect">
              <a:avLst/>
            </a:prstGeom>
            <a:noFill/>
          </p:spPr>
          <p:txBody>
            <a:bodyPr wrap="square" rtlCol="0">
              <a:spAutoFit/>
            </a:bodyPr>
            <a:lstStyle/>
            <a:p>
              <a:pPr algn="ctr"/>
              <a:r>
                <a:rPr lang="en-US" sz="1600" dirty="0"/>
                <a:t>% biomass correction</a:t>
              </a:r>
            </a:p>
          </p:txBody>
        </p:sp>
        <p:cxnSp>
          <p:nvCxnSpPr>
            <p:cNvPr id="78" name="Straight Arrow Connector 77">
              <a:extLst>
                <a:ext uri="{FF2B5EF4-FFF2-40B4-BE49-F238E27FC236}">
                  <a16:creationId xmlns:a16="http://schemas.microsoft.com/office/drawing/2014/main" id="{FC735A34-E22F-4F1D-8046-DC1802F52088}"/>
                </a:ext>
              </a:extLst>
            </p:cNvPr>
            <p:cNvCxnSpPr>
              <a:cxnSpLocks/>
            </p:cNvCxnSpPr>
            <p:nvPr/>
          </p:nvCxnSpPr>
          <p:spPr>
            <a:xfrm flipH="1">
              <a:off x="7259257" y="4892067"/>
              <a:ext cx="523855"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grpSp>
      <p:sp>
        <p:nvSpPr>
          <p:cNvPr id="81" name="Slide Number Placeholder 80">
            <a:extLst>
              <a:ext uri="{FF2B5EF4-FFF2-40B4-BE49-F238E27FC236}">
                <a16:creationId xmlns:a16="http://schemas.microsoft.com/office/drawing/2014/main" id="{AC34E1F5-D032-4613-A120-8EBA3F88A3E3}"/>
              </a:ext>
            </a:extLst>
          </p:cNvPr>
          <p:cNvSpPr>
            <a:spLocks noGrp="1"/>
          </p:cNvSpPr>
          <p:nvPr>
            <p:ph type="sldNum" sz="quarter" idx="12"/>
          </p:nvPr>
        </p:nvSpPr>
        <p:spPr/>
        <p:txBody>
          <a:bodyPr/>
          <a:lstStyle/>
          <a:p>
            <a:fld id="{64853A31-9256-4032-983C-6EED656D63D9}" type="slidenum">
              <a:rPr lang="en-US" smtClean="0"/>
              <a:t>9</a:t>
            </a:fld>
            <a:endParaRPr lang="en-US"/>
          </a:p>
        </p:txBody>
      </p:sp>
    </p:spTree>
    <p:extLst>
      <p:ext uri="{BB962C8B-B14F-4D97-AF65-F5344CB8AC3E}">
        <p14:creationId xmlns:p14="http://schemas.microsoft.com/office/powerpoint/2010/main" val="340662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fade">
                                      <p:cBhvr>
                                        <p:cTn id="12" dur="500"/>
                                        <p:tgtEl>
                                          <p:spTgt spid="7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0"/>
                                        </p:tgtEl>
                                        <p:attrNameLst>
                                          <p:attrName>style.visibility</p:attrName>
                                        </p:attrNameLst>
                                      </p:cBhvr>
                                      <p:to>
                                        <p:strVal val="visible"/>
                                      </p:to>
                                    </p:set>
                                    <p:animEffect transition="in" filter="fade">
                                      <p:cBhvr>
                                        <p:cTn id="17"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TM02900769[[fn=Retrospect]]</Template>
  <TotalTime>6541</TotalTime>
  <Words>2317</Words>
  <Application>Microsoft Macintosh PowerPoint</Application>
  <PresentationFormat>Widescreen</PresentationFormat>
  <Paragraphs>202</Paragraphs>
  <Slides>21</Slides>
  <Notes>13</Notes>
  <HiddenSlides>3</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Cambria Math</vt:lpstr>
      <vt:lpstr>Retrospect</vt:lpstr>
      <vt:lpstr>Trophic transfer of fats through the food web at Palmer Station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Shavonna Bent</dc:creator>
  <cp:lastModifiedBy>Oscar Schofield</cp:lastModifiedBy>
  <cp:revision>38</cp:revision>
  <dcterms:created xsi:type="dcterms:W3CDTF">2024-10-01T19:20:26Z</dcterms:created>
  <dcterms:modified xsi:type="dcterms:W3CDTF">2024-10-29T17:15:12Z</dcterms:modified>
</cp:coreProperties>
</file>