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16"/>
  </p:notesMasterIdLst>
  <p:sldIdLst>
    <p:sldId id="256" r:id="rId2"/>
    <p:sldId id="258" r:id="rId3"/>
    <p:sldId id="260" r:id="rId4"/>
    <p:sldId id="271" r:id="rId5"/>
    <p:sldId id="262" r:id="rId6"/>
    <p:sldId id="272" r:id="rId7"/>
    <p:sldId id="263" r:id="rId8"/>
    <p:sldId id="269" r:id="rId9"/>
    <p:sldId id="264" r:id="rId10"/>
    <p:sldId id="265" r:id="rId11"/>
    <p:sldId id="270" r:id="rId12"/>
    <p:sldId id="259" r:id="rId13"/>
    <p:sldId id="268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3"/>
    <p:restoredTop sz="94789"/>
  </p:normalViewPr>
  <p:slideViewPr>
    <p:cSldViewPr snapToGrid="0">
      <p:cViewPr varScale="1">
        <p:scale>
          <a:sx n="112" d="100"/>
          <a:sy n="112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5DFBB-05D8-B542-8C79-F522F67A85B6}" type="datetimeFigureOut">
              <a:rPr lang="en-US" smtClean="0"/>
              <a:t>10/27/24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10AA2-BFFE-6C42-A0E7-B06307B9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6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431DA-A276-E645-8BB7-FF98009152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3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44098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3543651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0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1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0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214436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3180157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0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986" y="1992923"/>
            <a:ext cx="5302698" cy="37471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1992923"/>
            <a:ext cx="5302698" cy="37471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1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1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10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4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1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16369"/>
            <a:ext cx="11125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1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41EE-8C2B-167C-F57C-054C1A2D1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030" y="1144098"/>
            <a:ext cx="9281160" cy="164592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Site/program assets including collaborative projects and funding agencies; </a:t>
            </a:r>
            <a:br>
              <a:rPr lang="en-US" dirty="0"/>
            </a:br>
            <a:r>
              <a:rPr lang="en-US" dirty="0"/>
              <a:t>new technologies and approaches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5CC76-A7FF-1474-5067-AB4068BFA2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Palmer LTER </a:t>
            </a:r>
          </a:p>
          <a:p>
            <a:r>
              <a:rPr lang="en-US" dirty="0"/>
              <a:t>Mid-Term Review 2024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3943B6-2027-6EB5-5F95-D24E5C3D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7275" y="497249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86EEA-6F97-0325-1EBC-DB7AD30A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5" y="4972490"/>
            <a:ext cx="18178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" y="130582"/>
            <a:ext cx="5862106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New Technologies &amp; Approaches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E5FF7-1166-F440-845D-2A92895A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211" y="130582"/>
            <a:ext cx="6174789" cy="6648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B2A67-3A2E-4541-B57B-8DC36DF498D0}"/>
              </a:ext>
            </a:extLst>
          </p:cNvPr>
          <p:cNvSpPr txBox="1"/>
          <p:nvPr/>
        </p:nvSpPr>
        <p:spPr>
          <a:xfrm>
            <a:off x="81495" y="1766696"/>
            <a:ext cx="58621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technologies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 more, better, faster data collection/processing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increased capacity for hypothesis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for greater multidisciplinary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opportunities for new </a:t>
            </a:r>
            <a:r>
              <a:rPr lang="en-US" dirty="0" err="1"/>
              <a:t>spatio</a:t>
            </a:r>
            <a:r>
              <a:rPr lang="en-US" dirty="0"/>
              <a:t>-temporal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Offset challenges associated with changing logistic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End-to-end food web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annual cruises requires rethinking and reframing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remote/autonomous sampling when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Decide on critical elements of historic time-series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 focus to more process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6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67CED-0D25-B999-F623-35B92F6FA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80C0CC-40AF-299A-FBA8-370A603C29E5}"/>
              </a:ext>
            </a:extLst>
          </p:cNvPr>
          <p:cNvSpPr txBox="1"/>
          <p:nvPr/>
        </p:nvSpPr>
        <p:spPr>
          <a:xfrm>
            <a:off x="208280" y="1431109"/>
            <a:ext cx="57148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Moffat et al. (in prep)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Coastal ARGO Floats: as “virtual moorings”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series of physical properties: full-depth, year 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to add biogeochemical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Multi-year endurance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to deploy starting in January 2026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E13D2E-CED3-766D-69E7-B4F92149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" y="130582"/>
            <a:ext cx="5862106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New Technologies &amp; Approaches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297D7-758B-7951-DFFF-CD298AE11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572" y="0"/>
            <a:ext cx="51664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B12611-2A89-4F5B-D3E1-7C77A181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1" t="27963" r="4610" b="28148"/>
          <a:stretch/>
        </p:blipFill>
        <p:spPr>
          <a:xfrm>
            <a:off x="487791" y="3286808"/>
            <a:ext cx="5714897" cy="32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llTagLayout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" y="1319302"/>
            <a:ext cx="3463112" cy="3405601"/>
          </a:xfrm>
          <a:prstGeom prst="rect">
            <a:avLst/>
          </a:prstGeom>
        </p:spPr>
      </p:pic>
      <p:pic>
        <p:nvPicPr>
          <p:cNvPr id="13" name="Picture 12" descr="A person in a boat pulling a whale&#10;&#10;Description automatically generated">
            <a:extLst>
              <a:ext uri="{FF2B5EF4-FFF2-40B4-BE49-F238E27FC236}">
                <a16:creationId xmlns:a16="http://schemas.microsoft.com/office/drawing/2014/main" id="{707D69E7-E77F-7D49-8FC9-E93EF95F9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7" y="4664151"/>
            <a:ext cx="4673894" cy="1933031"/>
          </a:xfrm>
          <a:prstGeom prst="rect">
            <a:avLst/>
          </a:prstGeom>
        </p:spPr>
      </p:pic>
      <p:pic>
        <p:nvPicPr>
          <p:cNvPr id="16" name="Picture 15" descr="WWF_UCSC_AntarcticWhales_Report2018_Web 18.pdf">
            <a:extLst>
              <a:ext uri="{FF2B5EF4-FFF2-40B4-BE49-F238E27FC236}">
                <a16:creationId xmlns:a16="http://schemas.microsoft.com/office/drawing/2014/main" id="{D7B404F8-4F8E-FD4F-A599-03A85C48E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12" y="73587"/>
            <a:ext cx="5965593" cy="4474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7FEAF-0AC8-8C47-8A0A-F81AAE85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153" y="4579121"/>
            <a:ext cx="5454575" cy="2230125"/>
          </a:xfrm>
          <a:prstGeom prst="rect">
            <a:avLst/>
          </a:prstGeom>
        </p:spPr>
      </p:pic>
      <p:pic>
        <p:nvPicPr>
          <p:cNvPr id="19" name="Picture 18" descr="A person flying a drone in the air&#10;&#10;Description automatically generated">
            <a:extLst>
              <a:ext uri="{FF2B5EF4-FFF2-40B4-BE49-F238E27FC236}">
                <a16:creationId xmlns:a16="http://schemas.microsoft.com/office/drawing/2014/main" id="{61095B44-B127-7D4E-8975-F41C9430C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859" y="1725563"/>
            <a:ext cx="2020824" cy="23774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F1BEE9E-695E-D547-B02F-192BFCC0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" y="130582"/>
            <a:ext cx="5862106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New Technologies &amp; Approaches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E01E9-FA95-3745-82E1-1D73D06D7D66}"/>
              </a:ext>
            </a:extLst>
          </p:cNvPr>
          <p:cNvSpPr txBox="1"/>
          <p:nvPr/>
        </p:nvSpPr>
        <p:spPr>
          <a:xfrm>
            <a:off x="77248" y="6597182"/>
            <a:ext cx="5949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Nichols et al. 2022, </a:t>
            </a:r>
            <a:r>
              <a:rPr lang="en-US" sz="1400" dirty="0" err="1"/>
              <a:t>Beirlich</a:t>
            </a:r>
            <a:r>
              <a:rPr lang="en-US" sz="1400" dirty="0"/>
              <a:t> et al. 2021, </a:t>
            </a:r>
            <a:r>
              <a:rPr lang="en-US" sz="1400" dirty="0" err="1"/>
              <a:t>Friedlaender</a:t>
            </a:r>
            <a:r>
              <a:rPr lang="en-US" sz="1400" dirty="0"/>
              <a:t> et al. 2021, Allen et al. 2023</a:t>
            </a:r>
          </a:p>
        </p:txBody>
      </p:sp>
    </p:spTree>
    <p:extLst>
      <p:ext uri="{BB962C8B-B14F-4D97-AF65-F5344CB8AC3E}">
        <p14:creationId xmlns:p14="http://schemas.microsoft.com/office/powerpoint/2010/main" val="305775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C725E-868D-424A-A048-DC99DC176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1A772-56D3-3641-8A46-341731078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5" y="2016369"/>
            <a:ext cx="5057178" cy="4258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88E63-06A1-A641-A23E-C11410E55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875" y="3015060"/>
            <a:ext cx="6096000" cy="32599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3DB63F-3727-BF41-9708-2093EBB3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" y="130582"/>
            <a:ext cx="5862106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New Technologies &amp; Approaches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B6168-BC98-D249-BD33-D1F72A482850}"/>
              </a:ext>
            </a:extLst>
          </p:cNvPr>
          <p:cNvSpPr txBox="1"/>
          <p:nvPr/>
        </p:nvSpPr>
        <p:spPr>
          <a:xfrm>
            <a:off x="6159137" y="395972"/>
            <a:ext cx="5846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Nardelli et al. 2021</a:t>
            </a:r>
          </a:p>
          <a:p>
            <a:r>
              <a:rPr lang="en-US" dirty="0"/>
              <a:t>Novel approach to measuring in situ prey and oceanographic</a:t>
            </a:r>
          </a:p>
          <a:p>
            <a:r>
              <a:rPr lang="en-US" dirty="0"/>
              <a:t>Parameters concurrent with krill predator tagging studies</a:t>
            </a:r>
          </a:p>
        </p:txBody>
      </p:sp>
    </p:spTree>
    <p:extLst>
      <p:ext uri="{BB962C8B-B14F-4D97-AF65-F5344CB8AC3E}">
        <p14:creationId xmlns:p14="http://schemas.microsoft.com/office/powerpoint/2010/main" val="697584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78DC98-C7FF-FA49-89FF-058080B010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-19685"/>
            <a:ext cx="5939790" cy="687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0FCFD-40F0-DE46-8D4C-5DAA6A5B4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48" y="3227614"/>
            <a:ext cx="4876800" cy="231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25715C-7399-2841-914C-FFF1B4001606}"/>
              </a:ext>
            </a:extLst>
          </p:cNvPr>
          <p:cNvSpPr txBox="1"/>
          <p:nvPr/>
        </p:nvSpPr>
        <p:spPr>
          <a:xfrm>
            <a:off x="208280" y="1431109"/>
            <a:ext cx="5183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Larsen et al.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Fixed-wing and VTOL UAS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Terrestrial habitat assessment and spatial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Animal abundance and distribution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D1F399-008A-4448-82C8-B36EC8DF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5" y="130582"/>
            <a:ext cx="5862106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New Technologies &amp; Approaches</a:t>
            </a:r>
          </a:p>
        </p:txBody>
      </p:sp>
    </p:spTree>
    <p:extLst>
      <p:ext uri="{BB962C8B-B14F-4D97-AF65-F5344CB8AC3E}">
        <p14:creationId xmlns:p14="http://schemas.microsoft.com/office/powerpoint/2010/main" val="24096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CD0C1-BD4D-9CC0-D6E0-798C50190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11" y="154549"/>
            <a:ext cx="3371378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39846-3E41-A155-9FF2-7422931FA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3" y="1898726"/>
            <a:ext cx="5684658" cy="3962400"/>
          </a:xfrm>
        </p:spPr>
        <p:txBody>
          <a:bodyPr/>
          <a:lstStyle/>
          <a:p>
            <a:r>
              <a:rPr lang="en-US" dirty="0"/>
              <a:t>Beginning in 1990, PAL LTER seeks to understand how a sea-ice influenced marine ecosystem is driven by forcing across a range of </a:t>
            </a:r>
            <a:r>
              <a:rPr lang="en-US" dirty="0" err="1"/>
              <a:t>spatio</a:t>
            </a:r>
            <a:r>
              <a:rPr lang="en-US" dirty="0"/>
              <a:t>-temporal scales.</a:t>
            </a:r>
          </a:p>
          <a:p>
            <a:pPr lvl="1"/>
            <a:r>
              <a:rPr lang="en-US" dirty="0"/>
              <a:t>Three current focus themes:</a:t>
            </a:r>
          </a:p>
          <a:p>
            <a:pPr lvl="2"/>
            <a:r>
              <a:rPr lang="en-US" dirty="0"/>
              <a:t>Drivers of disturbance across time and space scales: ecological and latitudinal response</a:t>
            </a:r>
          </a:p>
          <a:p>
            <a:pPr lvl="2"/>
            <a:r>
              <a:rPr lang="en-US" dirty="0"/>
              <a:t>Vertical and alongshore connectivity as drivers of ecological change on local to regional scales</a:t>
            </a:r>
          </a:p>
          <a:p>
            <a:pPr lvl="2"/>
            <a:r>
              <a:rPr lang="en-US" dirty="0"/>
              <a:t>Changing food webs and carbon cycling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161A9-8621-6F46-8B82-BCF7ABDC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00" y="0"/>
            <a:ext cx="636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3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3" y="170687"/>
            <a:ext cx="4699053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Assets: Palmer Station</a:t>
            </a:r>
          </a:p>
        </p:txBody>
      </p:sp>
      <p:pic>
        <p:nvPicPr>
          <p:cNvPr id="4" name="Picture 3" descr="Net deploy 2.jpg">
            <a:extLst>
              <a:ext uri="{FF2B5EF4-FFF2-40B4-BE49-F238E27FC236}">
                <a16:creationId xmlns:a16="http://schemas.microsoft.com/office/drawing/2014/main" id="{326B1774-6213-3641-8D24-E72D3EA926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2967" y="91248"/>
            <a:ext cx="2595157" cy="196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37CEE-1850-6244-802E-6C06EDA5A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451" y="4675433"/>
            <a:ext cx="2673674" cy="200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908A0-71FE-974B-AA16-8541078DF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018" y="4675434"/>
            <a:ext cx="3010895" cy="2005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4E71B-006E-E549-AAF7-81DEFD73D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451" y="2578365"/>
            <a:ext cx="2673674" cy="1766764"/>
          </a:xfrm>
          <a:prstGeom prst="rect">
            <a:avLst/>
          </a:prstGeom>
        </p:spPr>
      </p:pic>
      <p:pic>
        <p:nvPicPr>
          <p:cNvPr id="12" name="Picture 11" descr="A person holding a net with a bird in it&#10;&#10;Description automatically generated">
            <a:extLst>
              <a:ext uri="{FF2B5EF4-FFF2-40B4-BE49-F238E27FC236}">
                <a16:creationId xmlns:a16="http://schemas.microsoft.com/office/drawing/2014/main" id="{552E460C-A673-B94C-A0B8-45C739D58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956" y="2339641"/>
            <a:ext cx="2904957" cy="2178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9F72EC-7F02-FD45-963B-DD4B544ABB84}"/>
              </a:ext>
            </a:extLst>
          </p:cNvPr>
          <p:cNvSpPr txBox="1"/>
          <p:nvPr/>
        </p:nvSpPr>
        <p:spPr>
          <a:xfrm>
            <a:off x="325982" y="1609000"/>
            <a:ext cx="511620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Supporting field work on land and at sea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RHIBs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Oceanographic sampling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Net tows &amp; sample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Prey mapping and krill predator surveys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Mooring deployment/recovery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Glider deployment/recovery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Whale tagging/biopsy/UAS/survey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Penguin and seabird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Transport to land-based sampling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Weather/meteorological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Wet/dry labs for sample processing/analysis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Tanks/incubators for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Computing storage/connectivity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Science support/boat house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Starlink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Video Teleconferencing capacity for outreach</a:t>
            </a:r>
          </a:p>
        </p:txBody>
      </p:sp>
      <p:pic>
        <p:nvPicPr>
          <p:cNvPr id="14" name="Content Placeholder 8" descr="A group of people in a boat&#10;&#10;Description automatically generated">
            <a:extLst>
              <a:ext uri="{FF2B5EF4-FFF2-40B4-BE49-F238E27FC236}">
                <a16:creationId xmlns:a16="http://schemas.microsoft.com/office/drawing/2014/main" id="{8E686249-59EE-874D-87D0-FECC1DD69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297018" y="91249"/>
            <a:ext cx="3131119" cy="2086598"/>
          </a:xfrm>
        </p:spPr>
      </p:pic>
    </p:spTree>
    <p:extLst>
      <p:ext uri="{BB962C8B-B14F-4D97-AF65-F5344CB8AC3E}">
        <p14:creationId xmlns:p14="http://schemas.microsoft.com/office/powerpoint/2010/main" val="72807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3" y="170687"/>
            <a:ext cx="4699053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Assets: Palmer Station</a:t>
            </a:r>
          </a:p>
        </p:txBody>
      </p:sp>
      <p:pic>
        <p:nvPicPr>
          <p:cNvPr id="4" name="Picture 3" descr="Net deploy 2.jpg">
            <a:extLst>
              <a:ext uri="{FF2B5EF4-FFF2-40B4-BE49-F238E27FC236}">
                <a16:creationId xmlns:a16="http://schemas.microsoft.com/office/drawing/2014/main" id="{326B1774-6213-3641-8D24-E72D3EA926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2967" y="91248"/>
            <a:ext cx="2595157" cy="196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37CEE-1850-6244-802E-6C06EDA5A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451" y="4675433"/>
            <a:ext cx="2673674" cy="200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908A0-71FE-974B-AA16-8541078DF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018" y="4675434"/>
            <a:ext cx="3010895" cy="2005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4E71B-006E-E549-AAF7-81DEFD73D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451" y="2578365"/>
            <a:ext cx="2673674" cy="1766764"/>
          </a:xfrm>
          <a:prstGeom prst="rect">
            <a:avLst/>
          </a:prstGeom>
        </p:spPr>
      </p:pic>
      <p:pic>
        <p:nvPicPr>
          <p:cNvPr id="12" name="Picture 11" descr="A person holding a net with a bird in it&#10;&#10;Description automatically generated">
            <a:extLst>
              <a:ext uri="{FF2B5EF4-FFF2-40B4-BE49-F238E27FC236}">
                <a16:creationId xmlns:a16="http://schemas.microsoft.com/office/drawing/2014/main" id="{552E460C-A673-B94C-A0B8-45C739D58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956" y="2339641"/>
            <a:ext cx="2904957" cy="2178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9F72EC-7F02-FD45-963B-DD4B544ABB84}"/>
              </a:ext>
            </a:extLst>
          </p:cNvPr>
          <p:cNvSpPr txBox="1"/>
          <p:nvPr/>
        </p:nvSpPr>
        <p:spPr>
          <a:xfrm>
            <a:off x="217275" y="1938889"/>
            <a:ext cx="596753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over 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small boating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environmental sampling capacity </a:t>
            </a:r>
          </a:p>
          <a:p>
            <a:r>
              <a:rPr lang="en-US" dirty="0"/>
              <a:t>	(e.g. echosounders)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Greater working range for science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technology for ocean sampling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predictable LTER capacity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options for changeover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boating support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capacity for science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quality control and usable station-managed data</a:t>
            </a:r>
          </a:p>
        </p:txBody>
      </p:sp>
      <p:pic>
        <p:nvPicPr>
          <p:cNvPr id="14" name="Content Placeholder 8" descr="A group of people in a boat&#10;&#10;Description automatically generated">
            <a:extLst>
              <a:ext uri="{FF2B5EF4-FFF2-40B4-BE49-F238E27FC236}">
                <a16:creationId xmlns:a16="http://schemas.microsoft.com/office/drawing/2014/main" id="{8E686249-59EE-874D-87D0-FECC1DD69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297018" y="91249"/>
            <a:ext cx="3131119" cy="2086598"/>
          </a:xfrm>
        </p:spPr>
      </p:pic>
    </p:spTree>
    <p:extLst>
      <p:ext uri="{BB962C8B-B14F-4D97-AF65-F5344CB8AC3E}">
        <p14:creationId xmlns:p14="http://schemas.microsoft.com/office/powerpoint/2010/main" val="3685288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194481"/>
            <a:ext cx="5511227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Assets: LM Gould/ NB Palmer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F12A2-CB17-FA42-B550-800FDDFB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162" y="0"/>
            <a:ext cx="2673838" cy="2005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F4647-C1C5-5E41-B830-14E8B58C8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1"/>
          <a:stretch/>
        </p:blipFill>
        <p:spPr>
          <a:xfrm>
            <a:off x="5986784" y="4473640"/>
            <a:ext cx="1768397" cy="2282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51C3B-F1D4-2A4E-B702-EA09041B9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09"/>
          <a:stretch/>
        </p:blipFill>
        <p:spPr>
          <a:xfrm>
            <a:off x="8133346" y="0"/>
            <a:ext cx="1314455" cy="2005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8467F-BB16-4047-8BC7-30CCDDC18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183" y="2067858"/>
            <a:ext cx="4367481" cy="4702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1DD8D6-90AF-3044-A8EC-5B6F7BBA8564}"/>
              </a:ext>
            </a:extLst>
          </p:cNvPr>
          <p:cNvSpPr txBox="1"/>
          <p:nvPr/>
        </p:nvSpPr>
        <p:spPr>
          <a:xfrm>
            <a:off x="430306" y="2067858"/>
            <a:ext cx="57418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development and maintenance of broad-scale time-series across the entire LTER study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Underway/continuous oceanographic sampling/surveys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Station-based water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Station-based net tows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Recovery/deployment of moorings, sediment traps, gliders, UAVs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small-boat work for whale tagging/sampling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land-based penguin colony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Transport and movement of equipment and 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Captain Ernest…</a:t>
            </a:r>
          </a:p>
        </p:txBody>
      </p:sp>
      <p:pic>
        <p:nvPicPr>
          <p:cNvPr id="9" name="Picture 2" descr="MOCNESS deploy.jpg">
            <a:extLst>
              <a:ext uri="{FF2B5EF4-FFF2-40B4-BE49-F238E27FC236}">
                <a16:creationId xmlns:a16="http://schemas.microsoft.com/office/drawing/2014/main" id="{F5DAE2C7-063F-0E44-B7AC-D8CDA3B393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859"/>
          <a:stretch/>
        </p:blipFill>
        <p:spPr bwMode="auto">
          <a:xfrm>
            <a:off x="5986785" y="2067858"/>
            <a:ext cx="1752688" cy="23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1m net deploy.JPG">
            <a:extLst>
              <a:ext uri="{FF2B5EF4-FFF2-40B4-BE49-F238E27FC236}">
                <a16:creationId xmlns:a16="http://schemas.microsoft.com/office/drawing/2014/main" id="{3549C8A2-06A9-024C-A65D-9786768D52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784" y="0"/>
            <a:ext cx="2050852" cy="200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04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194481"/>
            <a:ext cx="5511227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Assets: LM Gould/ NB Palmer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F12A2-CB17-FA42-B550-800FDDFB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162" y="0"/>
            <a:ext cx="2673838" cy="2005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F4647-C1C5-5E41-B830-14E8B58C8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1"/>
          <a:stretch/>
        </p:blipFill>
        <p:spPr>
          <a:xfrm>
            <a:off x="5986784" y="4473640"/>
            <a:ext cx="1768397" cy="2282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51C3B-F1D4-2A4E-B702-EA09041B9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09"/>
          <a:stretch/>
        </p:blipFill>
        <p:spPr>
          <a:xfrm>
            <a:off x="8133346" y="0"/>
            <a:ext cx="1314455" cy="2005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8467F-BB16-4047-8BC7-30CCDDC18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183" y="2067858"/>
            <a:ext cx="4367481" cy="4702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1DD8D6-90AF-3044-A8EC-5B6F7BBA8564}"/>
              </a:ext>
            </a:extLst>
          </p:cNvPr>
          <p:cNvSpPr txBox="1"/>
          <p:nvPr/>
        </p:nvSpPr>
        <p:spPr>
          <a:xfrm>
            <a:off x="244889" y="2067858"/>
            <a:ext cx="57418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Changes over 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small boat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environmental sampling capacity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frequency of ‘annual’ cruise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Changes in timing of future cruises relative to time-series (1-2 week change is huge)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Decreased science support personnel and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operational/ship knowledge of LTER cruise logistics and science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2" descr="MOCNESS deploy.jpg">
            <a:extLst>
              <a:ext uri="{FF2B5EF4-FFF2-40B4-BE49-F238E27FC236}">
                <a16:creationId xmlns:a16="http://schemas.microsoft.com/office/drawing/2014/main" id="{F5DAE2C7-063F-0E44-B7AC-D8CDA3B393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859"/>
          <a:stretch/>
        </p:blipFill>
        <p:spPr bwMode="auto">
          <a:xfrm>
            <a:off x="5986785" y="2067858"/>
            <a:ext cx="1752688" cy="23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1m net deploy.JPG">
            <a:extLst>
              <a:ext uri="{FF2B5EF4-FFF2-40B4-BE49-F238E27FC236}">
                <a16:creationId xmlns:a16="http://schemas.microsoft.com/office/drawing/2014/main" id="{3549C8A2-06A9-024C-A65D-9786768D52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784" y="0"/>
            <a:ext cx="2050852" cy="200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37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7" y="146624"/>
            <a:ext cx="4763222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Collaborative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AF2B5-DDB0-344D-8643-F86FBE693155}"/>
              </a:ext>
            </a:extLst>
          </p:cNvPr>
          <p:cNvSpPr txBox="1"/>
          <p:nvPr/>
        </p:nvSpPr>
        <p:spPr>
          <a:xfrm>
            <a:off x="213483" y="1505495"/>
            <a:ext cx="43479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science in the PAL LTER is collaborative</a:t>
            </a:r>
          </a:p>
          <a:p>
            <a:r>
              <a:rPr lang="en-US" dirty="0"/>
              <a:t>Domestic and International Partners</a:t>
            </a:r>
          </a:p>
          <a:p>
            <a:r>
              <a:rPr lang="en-US" dirty="0"/>
              <a:t>	Physical Oceanography</a:t>
            </a:r>
          </a:p>
          <a:p>
            <a:r>
              <a:rPr lang="en-US" dirty="0"/>
              <a:t>	microbes</a:t>
            </a:r>
          </a:p>
          <a:p>
            <a:r>
              <a:rPr lang="en-US" dirty="0"/>
              <a:t>	particle export</a:t>
            </a:r>
          </a:p>
          <a:p>
            <a:r>
              <a:rPr lang="en-US" dirty="0"/>
              <a:t>	remote sensing</a:t>
            </a:r>
          </a:p>
          <a:p>
            <a:r>
              <a:rPr lang="en-US" dirty="0"/>
              <a:t>	cetacean population dynamics</a:t>
            </a:r>
          </a:p>
          <a:p>
            <a:r>
              <a:rPr lang="en-US" dirty="0"/>
              <a:t>	krill availability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6D36F-0011-0947-9E18-B677B14AD60E}"/>
              </a:ext>
            </a:extLst>
          </p:cNvPr>
          <p:cNvSpPr txBox="1"/>
          <p:nvPr/>
        </p:nvSpPr>
        <p:spPr>
          <a:xfrm>
            <a:off x="213483" y="3799304"/>
            <a:ext cx="52270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Cross-site LTER network synthesis:</a:t>
            </a:r>
          </a:p>
          <a:p>
            <a:r>
              <a:rPr lang="en-US" dirty="0"/>
              <a:t>‘Interannual variability and long-term change in pelagic</a:t>
            </a:r>
          </a:p>
          <a:p>
            <a:r>
              <a:rPr lang="en-US" dirty="0"/>
              <a:t>community structure across a latitudinal gradient’</a:t>
            </a:r>
          </a:p>
          <a:p>
            <a:r>
              <a:rPr lang="en-US" dirty="0"/>
              <a:t>—NGA, CCE, NES, PAL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A2DA9-204B-AD48-AD7C-2FFEE262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534" y="146624"/>
            <a:ext cx="5389283" cy="1296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9D3A7-D084-A447-B439-E755B36DB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825" y="1445626"/>
            <a:ext cx="3852700" cy="50493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C0ACDF-8159-B147-A002-36EA8A411A61}"/>
              </a:ext>
            </a:extLst>
          </p:cNvPr>
          <p:cNvSpPr/>
          <p:nvPr/>
        </p:nvSpPr>
        <p:spPr>
          <a:xfrm>
            <a:off x="6521824" y="3260912"/>
            <a:ext cx="383241" cy="356347"/>
          </a:xfrm>
          <a:prstGeom prst="ellipse">
            <a:avLst/>
          </a:prstGeom>
          <a:solidFill>
            <a:srgbClr val="92D05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F19E97-9D49-4C49-AB12-B4CD26CE9099}"/>
              </a:ext>
            </a:extLst>
          </p:cNvPr>
          <p:cNvSpPr/>
          <p:nvPr/>
        </p:nvSpPr>
        <p:spPr>
          <a:xfrm>
            <a:off x="9128666" y="2539017"/>
            <a:ext cx="383241" cy="356347"/>
          </a:xfrm>
          <a:prstGeom prst="ellipse">
            <a:avLst/>
          </a:prstGeom>
          <a:solidFill>
            <a:srgbClr val="92D05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5D1C8C-6C99-1D44-8D0E-6313A197AE49}"/>
              </a:ext>
            </a:extLst>
          </p:cNvPr>
          <p:cNvSpPr/>
          <p:nvPr/>
        </p:nvSpPr>
        <p:spPr>
          <a:xfrm>
            <a:off x="8807824" y="4119318"/>
            <a:ext cx="383241" cy="356347"/>
          </a:xfrm>
          <a:prstGeom prst="ellipse">
            <a:avLst/>
          </a:prstGeom>
          <a:solidFill>
            <a:srgbClr val="92D05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835808-AE91-7249-B1F2-2CFF2C147F57}"/>
              </a:ext>
            </a:extLst>
          </p:cNvPr>
          <p:cNvSpPr/>
          <p:nvPr/>
        </p:nvSpPr>
        <p:spPr>
          <a:xfrm>
            <a:off x="7290704" y="4367817"/>
            <a:ext cx="383241" cy="356347"/>
          </a:xfrm>
          <a:prstGeom prst="ellipse">
            <a:avLst/>
          </a:prstGeom>
          <a:solidFill>
            <a:srgbClr val="92D05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746294-09BF-9C40-8140-EB33C36FE2C2}"/>
              </a:ext>
            </a:extLst>
          </p:cNvPr>
          <p:cNvSpPr/>
          <p:nvPr/>
        </p:nvSpPr>
        <p:spPr>
          <a:xfrm>
            <a:off x="7891554" y="5803585"/>
            <a:ext cx="383241" cy="356347"/>
          </a:xfrm>
          <a:prstGeom prst="ellipse">
            <a:avLst/>
          </a:prstGeom>
          <a:solidFill>
            <a:srgbClr val="92D05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F6D29-46EF-DF42-8A79-038823A82D61}"/>
              </a:ext>
            </a:extLst>
          </p:cNvPr>
          <p:cNvSpPr txBox="1"/>
          <p:nvPr/>
        </p:nvSpPr>
        <p:spPr>
          <a:xfrm>
            <a:off x="174416" y="5015895"/>
            <a:ext cx="5978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OCEAN:ICE program</a:t>
            </a:r>
          </a:p>
          <a:p>
            <a:r>
              <a:rPr lang="en-US" sz="1600" dirty="0"/>
              <a:t>-BAS, AWI (Germany), National Antarctic Scientific Center of Ukraine</a:t>
            </a:r>
          </a:p>
          <a:p>
            <a:r>
              <a:rPr lang="en-US" sz="1600" dirty="0"/>
              <a:t>New project to collect hydrographic data </a:t>
            </a:r>
          </a:p>
          <a:p>
            <a:endParaRPr lang="en-US" sz="1600" dirty="0"/>
          </a:p>
          <a:p>
            <a:r>
              <a:rPr lang="en-US" sz="1600" dirty="0"/>
              <a:t>COUPLING-II project </a:t>
            </a:r>
          </a:p>
          <a:p>
            <a:r>
              <a:rPr lang="en-US" sz="1600" dirty="0"/>
              <a:t>University of Las Palmas de Gran</a:t>
            </a:r>
          </a:p>
          <a:p>
            <a:r>
              <a:rPr lang="en-US" sz="1600" dirty="0"/>
              <a:t>-bio-physical interactions in the Weddell Sea</a:t>
            </a:r>
          </a:p>
        </p:txBody>
      </p:sp>
    </p:spTree>
    <p:extLst>
      <p:ext uri="{BB962C8B-B14F-4D97-AF65-F5344CB8AC3E}">
        <p14:creationId xmlns:p14="http://schemas.microsoft.com/office/powerpoint/2010/main" val="1970603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7" y="159385"/>
            <a:ext cx="4490506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Collaborative Projects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9612D-38D2-9740-BC4A-3AF54CE2397B}"/>
              </a:ext>
            </a:extLst>
          </p:cNvPr>
          <p:cNvSpPr txBox="1"/>
          <p:nvPr/>
        </p:nvSpPr>
        <p:spPr>
          <a:xfrm>
            <a:off x="318628" y="4556055"/>
            <a:ext cx="6082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Antarctic Science Center of Ukraine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Vernadsky</a:t>
            </a:r>
            <a:r>
              <a:rPr lang="en-US" dirty="0"/>
              <a:t>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Oksana </a:t>
            </a:r>
            <a:r>
              <a:rPr lang="en-US" dirty="0" err="1"/>
              <a:t>Savenko</a:t>
            </a:r>
            <a:r>
              <a:rPr lang="en-US" dirty="0"/>
              <a:t>, Fulbright Fellowship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Vadym</a:t>
            </a:r>
            <a:r>
              <a:rPr lang="en-US" dirty="0"/>
              <a:t> </a:t>
            </a:r>
            <a:r>
              <a:rPr lang="en-US" dirty="0" err="1"/>
              <a:t>Tkachenko</a:t>
            </a:r>
            <a:r>
              <a:rPr lang="en-US" dirty="0"/>
              <a:t>, Cetacean population dynamics and 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BCBD3-4E78-4843-8220-60C4231B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665" y="3251220"/>
            <a:ext cx="19050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B795C-C848-C048-AD82-679A1882F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1" y="4208185"/>
            <a:ext cx="2528094" cy="1896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B1B4A1-ED9D-514A-AAF7-15D456841183}"/>
              </a:ext>
            </a:extLst>
          </p:cNvPr>
          <p:cNvSpPr txBox="1"/>
          <p:nvPr/>
        </p:nvSpPr>
        <p:spPr>
          <a:xfrm>
            <a:off x="309263" y="1700600"/>
            <a:ext cx="5154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Long-term collaboration with BAS since 1998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port call/data/calibration at </a:t>
            </a:r>
            <a:r>
              <a:rPr lang="en-US" dirty="0" err="1"/>
              <a:t>Rothera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Carlos Moffat Sabbatical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Mike Meredith, Oxygen isotope data construct freshwater budgets to distinguish glacial and sea ice sources of water over time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502AE-9A0D-104A-8469-C4AEA26F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718" y="753744"/>
            <a:ext cx="2830385" cy="2122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5DE9B-3A17-A94E-AE1E-B6A05C217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458" y="4982135"/>
            <a:ext cx="2856754" cy="1606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EF8FD5-214E-404F-B00F-A7A637478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103" y="1396059"/>
            <a:ext cx="3810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9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C8163-5586-3D11-650A-AEB9DBE0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7914-608D-4975-1D3E-3ACE21B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8" y="90476"/>
            <a:ext cx="3719101" cy="1188720"/>
          </a:xfrm>
          <a:ln>
            <a:noFill/>
          </a:ln>
        </p:spPr>
        <p:txBody>
          <a:bodyPr/>
          <a:lstStyle/>
          <a:p>
            <a:r>
              <a:rPr lang="en-US" cap="none" dirty="0"/>
              <a:t>Funding Agencies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098B6-B833-F04C-B23B-02F7474B10B1}"/>
              </a:ext>
            </a:extLst>
          </p:cNvPr>
          <p:cNvSpPr txBox="1"/>
          <p:nvPr/>
        </p:nvSpPr>
        <p:spPr>
          <a:xfrm>
            <a:off x="378444" y="2023193"/>
            <a:ext cx="401103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NASA ROSES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NASA 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NASA Rapid Response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NSF SOCCOM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NSF CAREER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NSF RAPID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NSF GRFP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NSF Polar 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NSF OPP Postdoctoral Fellowship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A4A4B-3407-D044-8F30-E14F3D64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156" y="254000"/>
            <a:ext cx="1930400" cy="317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5F2D9-7C53-0448-A8EF-5B86EF605D92}"/>
              </a:ext>
            </a:extLst>
          </p:cNvPr>
          <p:cNvSpPr txBox="1"/>
          <p:nvPr/>
        </p:nvSpPr>
        <p:spPr>
          <a:xfrm>
            <a:off x="4670474" y="2023193"/>
            <a:ext cx="600196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Abercrombie and Kent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Hurtigruten Expeditions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Southern Ocean Research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International Whaling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Scientific Committee for Antarctic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International Association of Antarctic Tour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World Wildlife Fund for 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Schmidt Ocean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Antarctic Wildlife Research Institute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382304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10897</TotalTime>
  <Words>774</Words>
  <Application>Microsoft Macintosh PowerPoint</Application>
  <PresentationFormat>Widescreen</PresentationFormat>
  <Paragraphs>141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Parcel</vt:lpstr>
      <vt:lpstr>Site/program assets including collaborative projects and funding agencies;  new technologies and approaches </vt:lpstr>
      <vt:lpstr>Background</vt:lpstr>
      <vt:lpstr>Assets: Palmer Station</vt:lpstr>
      <vt:lpstr>Assets: Palmer Station</vt:lpstr>
      <vt:lpstr>Assets: LM Gould/ NB Palmer</vt:lpstr>
      <vt:lpstr>Assets: LM Gould/ NB Palmer</vt:lpstr>
      <vt:lpstr>Collaborative Projects</vt:lpstr>
      <vt:lpstr>Collaborative Projects</vt:lpstr>
      <vt:lpstr>Funding Agencies</vt:lpstr>
      <vt:lpstr>New Technologies &amp; Approaches</vt:lpstr>
      <vt:lpstr>New Technologies &amp; Approaches</vt:lpstr>
      <vt:lpstr>New Technologies &amp; Approaches</vt:lpstr>
      <vt:lpstr>New Technologies &amp; Approaches</vt:lpstr>
      <vt:lpstr>New Technologies &amp; Approaches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Site/program assets including collaborative projects and funding agencies;  new technologies and approaches</dc:title>
  <dc:creator>Megan Cimino</dc:creator>
  <cp:lastModifiedBy>Ari Seth Friedlaender</cp:lastModifiedBy>
  <cp:revision>34</cp:revision>
  <dcterms:created xsi:type="dcterms:W3CDTF">2024-10-17T23:43:18Z</dcterms:created>
  <dcterms:modified xsi:type="dcterms:W3CDTF">2024-10-28T13:05:31Z</dcterms:modified>
</cp:coreProperties>
</file>